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76" r:id="rId4"/>
    <p:sldId id="277" r:id="rId5"/>
    <p:sldId id="282" r:id="rId6"/>
    <p:sldId id="281" r:id="rId7"/>
    <p:sldId id="278" r:id="rId8"/>
    <p:sldId id="280" r:id="rId9"/>
    <p:sldId id="265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A59"/>
    <a:srgbClr val="212D58"/>
    <a:srgbClr val="212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DA402-C25F-40DF-888A-9277044DBE4B}" type="datetimeFigureOut">
              <a:rPr lang="hu-HU" smtClean="0"/>
              <a:pPr/>
              <a:t>2025. 06. 04.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486C5-359B-429E-9B48-A11E1E33336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497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76250" y="1041400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76250" y="352107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 mintájának szerkesztése</a:t>
            </a:r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926" y="60325"/>
            <a:ext cx="2047523" cy="16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0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1" y="294657"/>
            <a:ext cx="11015353" cy="49721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1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530" y="0"/>
            <a:ext cx="1104599" cy="84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274" y="5498274"/>
            <a:ext cx="1359725" cy="1359725"/>
          </a:xfrm>
          <a:prstGeom prst="rect">
            <a:avLst/>
          </a:prstGeom>
        </p:spPr>
      </p:pic>
      <p:sp>
        <p:nvSpPr>
          <p:cNvPr id="7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905"/>
            <a:ext cx="12204000" cy="2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asutijarmuvezeto.engedelyek@ekm.gov.h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97344" y="1507930"/>
            <a:ext cx="9144000" cy="2387600"/>
          </a:xfrm>
        </p:spPr>
        <p:txBody>
          <a:bodyPr/>
          <a:lstStyle/>
          <a:p>
            <a:pPr algn="ctr"/>
            <a:r>
              <a:rPr lang="hu-HU" sz="4800" dirty="0">
                <a:latin typeface="Sitka Heading" pitchFamily="2" charset="0"/>
                <a:ea typeface="Verdana" panose="020B0604030504040204" pitchFamily="34" charset="0"/>
              </a:rPr>
              <a:t>Vasúti Hatósági Főosztály</a:t>
            </a:r>
            <a:br>
              <a:rPr lang="hu-HU" sz="4800" dirty="0">
                <a:latin typeface="Sitka Heading" pitchFamily="2" charset="0"/>
                <a:ea typeface="Verdana" panose="020B0604030504040204" pitchFamily="34" charset="0"/>
              </a:rPr>
            </a:br>
            <a:r>
              <a:rPr lang="hu-HU" sz="4800" dirty="0" smtClean="0">
                <a:latin typeface="Sitka Heading" pitchFamily="2" charset="0"/>
                <a:ea typeface="Verdana" panose="020B0604030504040204" pitchFamily="34" charset="0"/>
              </a:rPr>
              <a:t>Ügyféltájékoztató</a:t>
            </a:r>
            <a:endParaRPr lang="hu-HU" sz="4800" dirty="0">
              <a:latin typeface="Sitka Heading" pitchFamily="2" charset="0"/>
              <a:ea typeface="Verdana" panose="020B060403050404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6938272" y="5962261"/>
            <a:ext cx="3987875" cy="1106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spcBef>
                <a:spcPts val="1000"/>
              </a:spcBef>
            </a:pPr>
            <a:r>
              <a:rPr lang="hu-HU" sz="3200" b="1" dirty="0" smtClean="0">
                <a:solidFill>
                  <a:prstClr val="white"/>
                </a:solidFill>
                <a:latin typeface="Sitka Heading" pitchFamily="2" charset="0"/>
                <a:ea typeface="Verdana" panose="020B0604030504040204" pitchFamily="34" charset="0"/>
              </a:rPr>
              <a:t>2025.május 26.</a:t>
            </a:r>
          </a:p>
          <a:p>
            <a:pPr lvl="0" algn="r">
              <a:lnSpc>
                <a:spcPct val="90000"/>
              </a:lnSpc>
              <a:spcBef>
                <a:spcPts val="1000"/>
              </a:spcBef>
            </a:pPr>
            <a:r>
              <a:rPr lang="hu-HU" sz="3200" b="1" dirty="0" smtClean="0">
                <a:solidFill>
                  <a:prstClr val="white"/>
                </a:solidFill>
                <a:latin typeface="Sitka Heading" pitchFamily="2" charset="0"/>
                <a:ea typeface="Verdana" panose="020B0604030504040204" pitchFamily="34" charset="0"/>
              </a:rPr>
              <a:t>.</a:t>
            </a:r>
            <a:endParaRPr lang="hu-HU" sz="3200" b="1" dirty="0">
              <a:solidFill>
                <a:prstClr val="white"/>
              </a:solidFill>
              <a:latin typeface="Sitka Heading" pitchFamily="2" charset="0"/>
              <a:ea typeface="Verdana" panose="020B0604030504040204" pitchFamily="34" charset="0"/>
            </a:endParaRPr>
          </a:p>
        </p:txBody>
      </p:sp>
      <p:sp>
        <p:nvSpPr>
          <p:cNvPr id="7" name="Alcím 6"/>
          <p:cNvSpPr>
            <a:spLocks noGrp="1"/>
          </p:cNvSpPr>
          <p:nvPr>
            <p:ph type="subTitle" idx="1"/>
          </p:nvPr>
        </p:nvSpPr>
        <p:spPr>
          <a:xfrm>
            <a:off x="746448" y="4814595"/>
            <a:ext cx="5150499" cy="1474238"/>
          </a:xfrm>
        </p:spPr>
        <p:txBody>
          <a:bodyPr/>
          <a:lstStyle/>
          <a:p>
            <a:r>
              <a:rPr lang="hu-HU" sz="2800" dirty="0">
                <a:latin typeface="Sitka Heading" pitchFamily="2" charset="0"/>
              </a:rPr>
              <a:t>Veszprémi László</a:t>
            </a:r>
          </a:p>
          <a:p>
            <a:r>
              <a:rPr lang="hu-HU" sz="2800" dirty="0">
                <a:latin typeface="Sitka Heading" pitchFamily="2" charset="0"/>
              </a:rPr>
              <a:t>főosztályvezető</a:t>
            </a:r>
          </a:p>
        </p:txBody>
      </p:sp>
    </p:spTree>
    <p:extLst>
      <p:ext uri="{BB962C8B-B14F-4D97-AF65-F5344CB8AC3E}">
        <p14:creationId xmlns:p14="http://schemas.microsoft.com/office/powerpoint/2010/main" val="65728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églalap 31"/>
          <p:cNvSpPr/>
          <p:nvPr/>
        </p:nvSpPr>
        <p:spPr>
          <a:xfrm>
            <a:off x="0" y="941832"/>
            <a:ext cx="12192000" cy="59161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100" dirty="0">
                <a:latin typeface="Sitka Heading" pitchFamily="2" charset="0"/>
                <a:ea typeface="Verdana" panose="020B0604030504040204" pitchFamily="34" charset="0"/>
              </a:rPr>
              <a:t>A Vasúti Hatósági Főosztály aktuális adatai</a:t>
            </a:r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11" name="Háromszög 10"/>
          <p:cNvSpPr/>
          <p:nvPr/>
        </p:nvSpPr>
        <p:spPr>
          <a:xfrm>
            <a:off x="1541672" y="941832"/>
            <a:ext cx="8114392" cy="5916168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3" name="Egyenes összekötő 12"/>
          <p:cNvCxnSpPr>
            <a:stCxn id="11" idx="0"/>
            <a:endCxn id="11" idx="3"/>
          </p:cNvCxnSpPr>
          <p:nvPr/>
        </p:nvCxnSpPr>
        <p:spPr>
          <a:xfrm>
            <a:off x="5598868" y="941832"/>
            <a:ext cx="0" cy="591616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>
            <a:off x="4389505" y="2614882"/>
            <a:ext cx="2310692" cy="91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4096204" y="3179064"/>
            <a:ext cx="3036116" cy="121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3694176" y="3755136"/>
            <a:ext cx="38221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3265803" y="4319017"/>
            <a:ext cx="46437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 flipV="1">
            <a:off x="2910071" y="4882898"/>
            <a:ext cx="5429257" cy="219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flipV="1">
            <a:off x="2526023" y="5468720"/>
            <a:ext cx="6215641" cy="21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 flipV="1">
            <a:off x="1992623" y="6163360"/>
            <a:ext cx="7253306" cy="2559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zövegdoboz 32"/>
          <p:cNvSpPr txBox="1"/>
          <p:nvPr/>
        </p:nvSpPr>
        <p:spPr>
          <a:xfrm>
            <a:off x="4299959" y="2743235"/>
            <a:ext cx="1283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bg1"/>
                </a:solidFill>
              </a:rPr>
              <a:t>          </a:t>
            </a:r>
            <a:r>
              <a:rPr lang="hu-HU" b="1" dirty="0" smtClean="0">
                <a:solidFill>
                  <a:srgbClr val="FFFF00"/>
                </a:solidFill>
                <a:latin typeface="Sitka Heading" pitchFamily="2" charset="0"/>
                <a:ea typeface="Verdana" panose="020B0604030504040204" pitchFamily="34" charset="0"/>
              </a:rPr>
              <a:t>65 </a:t>
            </a:r>
            <a:r>
              <a:rPr lang="hu-HU" b="1" dirty="0">
                <a:solidFill>
                  <a:srgbClr val="FFFF00"/>
                </a:solidFill>
                <a:latin typeface="Sitka Heading" pitchFamily="2" charset="0"/>
                <a:ea typeface="Verdana" panose="020B0604030504040204" pitchFamily="34" charset="0"/>
              </a:rPr>
              <a:t>fő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5708596" y="2715199"/>
            <a:ext cx="1283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FFFF00"/>
                </a:solidFill>
                <a:latin typeface="Sitka Heading" pitchFamily="2" charset="0"/>
                <a:ea typeface="Verdana" panose="020B0604030504040204" pitchFamily="34" charset="0"/>
              </a:rPr>
              <a:t>Létszám</a:t>
            </a:r>
          </a:p>
        </p:txBody>
      </p:sp>
      <p:sp>
        <p:nvSpPr>
          <p:cNvPr id="35" name="Szövegdoboz 34"/>
          <p:cNvSpPr txBox="1"/>
          <p:nvPr/>
        </p:nvSpPr>
        <p:spPr>
          <a:xfrm>
            <a:off x="3587650" y="3323534"/>
            <a:ext cx="1976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bg1"/>
                </a:solidFill>
              </a:rPr>
              <a:t>                       </a:t>
            </a:r>
            <a:r>
              <a:rPr lang="hu-HU" b="1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66 db</a:t>
            </a:r>
          </a:p>
        </p:txBody>
      </p:sp>
      <p:sp>
        <p:nvSpPr>
          <p:cNvPr id="36" name="Szövegdoboz 35"/>
          <p:cNvSpPr txBox="1"/>
          <p:nvPr/>
        </p:nvSpPr>
        <p:spPr>
          <a:xfrm>
            <a:off x="5612362" y="3240743"/>
            <a:ext cx="1792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Felügyelt vasúti vállalatok </a:t>
            </a:r>
          </a:p>
        </p:txBody>
      </p:sp>
      <p:sp>
        <p:nvSpPr>
          <p:cNvPr id="37" name="Szövegdoboz 36"/>
          <p:cNvSpPr txBox="1"/>
          <p:nvPr/>
        </p:nvSpPr>
        <p:spPr>
          <a:xfrm>
            <a:off x="4471416" y="3874079"/>
            <a:ext cx="1483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2000 db</a:t>
            </a:r>
          </a:p>
        </p:txBody>
      </p:sp>
      <p:sp>
        <p:nvSpPr>
          <p:cNvPr id="38" name="Szövegdoboz 37"/>
          <p:cNvSpPr txBox="1"/>
          <p:nvPr/>
        </p:nvSpPr>
        <p:spPr>
          <a:xfrm>
            <a:off x="5649968" y="3786916"/>
            <a:ext cx="1977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Járművezetői engedély (évi)</a:t>
            </a:r>
          </a:p>
        </p:txBody>
      </p:sp>
      <p:sp>
        <p:nvSpPr>
          <p:cNvPr id="39" name="Szövegdoboz 38"/>
          <p:cNvSpPr txBox="1"/>
          <p:nvPr/>
        </p:nvSpPr>
        <p:spPr>
          <a:xfrm>
            <a:off x="4557898" y="4455077"/>
            <a:ext cx="1464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2961 fő</a:t>
            </a:r>
          </a:p>
        </p:txBody>
      </p:sp>
      <p:sp>
        <p:nvSpPr>
          <p:cNvPr id="40" name="Szövegdoboz 39"/>
          <p:cNvSpPr txBox="1"/>
          <p:nvPr/>
        </p:nvSpPr>
        <p:spPr>
          <a:xfrm>
            <a:off x="5666379" y="4381490"/>
            <a:ext cx="2544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Felügyelt vasútszakmai oktatók és vizsgabiztosok </a:t>
            </a:r>
          </a:p>
        </p:txBody>
      </p:sp>
      <p:sp>
        <p:nvSpPr>
          <p:cNvPr id="41" name="Szövegdoboz 40"/>
          <p:cNvSpPr txBox="1"/>
          <p:nvPr/>
        </p:nvSpPr>
        <p:spPr>
          <a:xfrm>
            <a:off x="4422431" y="5065996"/>
            <a:ext cx="1600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hu-HU" b="1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6200 db</a:t>
            </a:r>
          </a:p>
        </p:txBody>
      </p:sp>
      <p:sp>
        <p:nvSpPr>
          <p:cNvPr id="23" name="Szövegdoboz 22"/>
          <p:cNvSpPr txBox="1"/>
          <p:nvPr/>
        </p:nvSpPr>
        <p:spPr>
          <a:xfrm>
            <a:off x="5675696" y="5035968"/>
            <a:ext cx="272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Ügyirat (évi)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4319851" y="5710427"/>
            <a:ext cx="2046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12 000 db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5701732" y="5585000"/>
            <a:ext cx="3286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Felügyelt vasúti vontató és vontatott járművek száma (évi)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3816234" y="6368444"/>
            <a:ext cx="2404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850 </a:t>
            </a:r>
            <a:r>
              <a:rPr lang="hu-HU" b="1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000 </a:t>
            </a:r>
            <a:r>
              <a:rPr lang="hu-HU" b="1" dirty="0" err="1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000</a:t>
            </a:r>
            <a:r>
              <a:rPr lang="hu-HU" b="1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 Ft</a:t>
            </a:r>
          </a:p>
        </p:txBody>
      </p:sp>
      <p:sp>
        <p:nvSpPr>
          <p:cNvPr id="30" name="Szövegdoboz 29"/>
          <p:cNvSpPr txBox="1"/>
          <p:nvPr/>
        </p:nvSpPr>
        <p:spPr>
          <a:xfrm>
            <a:off x="5692982" y="6368444"/>
            <a:ext cx="289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  <a:latin typeface="Sitka Heading" pitchFamily="2" charset="0"/>
                <a:ea typeface="Verdana" panose="020B0604030504040204" pitchFamily="34" charset="0"/>
              </a:rPr>
              <a:t>Vasúthatósági bevétel (évi)</a:t>
            </a:r>
          </a:p>
        </p:txBody>
      </p:sp>
    </p:spTree>
    <p:extLst>
      <p:ext uri="{BB962C8B-B14F-4D97-AF65-F5344CB8AC3E}">
        <p14:creationId xmlns:p14="http://schemas.microsoft.com/office/powerpoint/2010/main" val="382469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200" dirty="0" smtClean="0">
                <a:latin typeface="Sitka Heading" pitchFamily="2" charset="0"/>
              </a:rPr>
              <a:t>Főbb események 2025-ben</a:t>
            </a:r>
            <a:endParaRPr lang="hu-HU" sz="3200" dirty="0">
              <a:latin typeface="Sitka Heading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9209" y="1436913"/>
            <a:ext cx="11559920" cy="483325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hu-HU" sz="2800" dirty="0" smtClean="0">
                <a:latin typeface="Sitka Heading" pitchFamily="2" charset="0"/>
              </a:rPr>
              <a:t> Vasútigazgatási Informatikai Rendszer (VIKI)  projekt folyatatása,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hu-HU" sz="2800" dirty="0" smtClean="0">
                <a:latin typeface="Sitka Heading" pitchFamily="2" charset="0"/>
              </a:rPr>
              <a:t> Vasúti járművezetői engedély igénylést segítő felület elindítása,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hu-HU" sz="2800" dirty="0" smtClean="0">
                <a:latin typeface="Sitka Heading" pitchFamily="2" charset="0"/>
              </a:rPr>
              <a:t> Európai Vasúti Ügynökség (ERA) felügyeleti audit 2025.06.30-07.02.,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hu-HU" sz="2800" dirty="0" smtClean="0">
                <a:latin typeface="Sitka Heading" pitchFamily="2" charset="0"/>
              </a:rPr>
              <a:t> NSA HU- NSA SK Együttműködési </a:t>
            </a:r>
            <a:r>
              <a:rPr lang="hu-HU" sz="2800" dirty="0">
                <a:latin typeface="Sitka Heading" pitchFamily="2" charset="0"/>
              </a:rPr>
              <a:t>M</a:t>
            </a:r>
            <a:r>
              <a:rPr lang="hu-HU" sz="2800" dirty="0" smtClean="0">
                <a:latin typeface="Sitka Heading" pitchFamily="2" charset="0"/>
              </a:rPr>
              <a:t>egállapodás aláírása,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hu-HU" sz="2800" dirty="0" smtClean="0">
                <a:latin typeface="Sitka Heading" pitchFamily="2" charset="0"/>
              </a:rPr>
              <a:t> ÉKM Vasúti Hatósági Főosztály (VHF) Vasútbiztonsági Konferencia 2025. szeptember 4.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hu-HU" sz="2800" dirty="0" smtClean="0">
                <a:latin typeface="Sitka Heading" pitchFamily="2" charset="0"/>
              </a:rPr>
              <a:t> 13. ERA Workshop 2025. október 16.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hu-HU" sz="2800" dirty="0">
                <a:latin typeface="Sitka Heading" pitchFamily="2" charset="0"/>
              </a:rPr>
              <a:t> </a:t>
            </a:r>
            <a:r>
              <a:rPr lang="hu-HU" sz="2800" dirty="0" smtClean="0">
                <a:latin typeface="Sitka Heading" pitchFamily="2" charset="0"/>
              </a:rPr>
              <a:t>3 db Regionális NSA találkozó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hu-HU" sz="2400" dirty="0" smtClean="0">
              <a:latin typeface="Sitka Heading" pitchFamily="2" charset="0"/>
            </a:endParaRPr>
          </a:p>
          <a:p>
            <a:pPr marL="0" indent="0">
              <a:buNone/>
            </a:pPr>
            <a:endParaRPr lang="hu-HU" sz="2400" b="1" i="1" dirty="0">
              <a:latin typeface="Sitka Heading" pitchFamily="2" charset="0"/>
            </a:endParaRPr>
          </a:p>
          <a:p>
            <a:pPr marL="457200" lvl="1" indent="0">
              <a:buNone/>
            </a:pPr>
            <a:endParaRPr lang="hu-HU" sz="2400" b="1" i="1" dirty="0">
              <a:latin typeface="Sitka Heading" pitchFamily="2" charset="0"/>
            </a:endParaRPr>
          </a:p>
          <a:p>
            <a:pPr>
              <a:buNone/>
            </a:pPr>
            <a:endParaRPr lang="hu-HU" sz="2400" dirty="0">
              <a:latin typeface="Sitka Heading" pitchFamily="2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884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200" dirty="0" smtClean="0">
                <a:latin typeface="Sitka Heading" pitchFamily="2" charset="0"/>
              </a:rPr>
              <a:t>Jogszabály felülvizsgálat I.</a:t>
            </a:r>
            <a:endParaRPr lang="hu-HU" sz="3200" dirty="0">
              <a:latin typeface="Sitka Heading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9209" y="1436913"/>
            <a:ext cx="10585650" cy="483325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u-HU" sz="2400" b="1" dirty="0" smtClean="0">
                <a:latin typeface="Sitka Heading" pitchFamily="2" charset="0"/>
              </a:rPr>
              <a:t>2025. év II. félévben tervezett jogszabály felülvizsgálat:</a:t>
            </a:r>
          </a:p>
          <a:p>
            <a:pPr marL="0" indent="0">
              <a:buNone/>
            </a:pPr>
            <a:endParaRPr lang="hu-HU" sz="2400" i="1" dirty="0" smtClean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i="1" dirty="0" smtClean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2005. évi CLXXXIII. törvény a vasúti közlekedésről </a:t>
            </a:r>
            <a:r>
              <a:rPr lang="hu-HU" sz="2400" i="1" dirty="0" smtClean="0">
                <a:latin typeface="Sitka Heading" pitchFamily="2" charset="0"/>
              </a:rPr>
              <a:t>(közreműködő bevonása),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 smtClean="0">
                <a:latin typeface="Sitka Heading" pitchFamily="2" charset="0"/>
              </a:rPr>
              <a:t> 289/2012</a:t>
            </a:r>
            <a:r>
              <a:rPr lang="hu-HU" sz="2400" dirty="0">
                <a:latin typeface="Sitka Heading" pitchFamily="2" charset="0"/>
              </a:rPr>
              <a:t>. (X. 11.) Korm. rendelet a vasúti építmények építésügyi hatósági engedélyezési eljárásainak részletes </a:t>
            </a:r>
            <a:r>
              <a:rPr lang="hu-HU" sz="2400" i="1" dirty="0" smtClean="0">
                <a:latin typeface="Sitka Heading" pitchFamily="2" charset="0"/>
              </a:rPr>
              <a:t>szabályairól (átfogó módosítás),</a:t>
            </a:r>
            <a:endParaRPr lang="hu-HU" sz="2400" i="1" dirty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22/2010</a:t>
            </a:r>
            <a:r>
              <a:rPr lang="hu-HU" sz="2400" dirty="0">
                <a:latin typeface="Sitka Heading" pitchFamily="2" charset="0"/>
              </a:rPr>
              <a:t>. (XII. 20.) NFM rendelet a vasúti járművezetői engedélyről és a vasúti járművezetői </a:t>
            </a:r>
            <a:r>
              <a:rPr lang="hu-HU" sz="2400" dirty="0" smtClean="0">
                <a:latin typeface="Sitka Heading" pitchFamily="2" charset="0"/>
              </a:rPr>
              <a:t>tanúsítványról </a:t>
            </a:r>
            <a:r>
              <a:rPr lang="hu-HU" sz="2400" i="1" dirty="0" smtClean="0">
                <a:latin typeface="Sitka Heading" pitchFamily="2" charset="0"/>
              </a:rPr>
              <a:t>(</a:t>
            </a:r>
            <a:r>
              <a:rPr lang="hu-HU" sz="2400" i="1" dirty="0">
                <a:latin typeface="Sitka Heading" pitchFamily="2" charset="0"/>
              </a:rPr>
              <a:t>átfogó </a:t>
            </a:r>
            <a:r>
              <a:rPr lang="hu-HU" sz="2400" i="1" dirty="0" smtClean="0">
                <a:latin typeface="Sitka Heading" pitchFamily="2" charset="0"/>
              </a:rPr>
              <a:t>módosítás),</a:t>
            </a:r>
            <a:endParaRPr lang="hu-HU" sz="2400" i="1" dirty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19/2011</a:t>
            </a:r>
            <a:r>
              <a:rPr lang="hu-HU" sz="2400" dirty="0">
                <a:latin typeface="Sitka Heading" pitchFamily="2" charset="0"/>
              </a:rPr>
              <a:t>. (V. 10.) NFM rendelet a vasúti közlekedés biztonságával összefüggő munkakört betöltő munkavállalók szakmai képzésének és vizsgáztatásának, a vasúti vizsgaközpont és képzőszervezetek működésének, a képzési engedély kiadásának, továbbá a vasúti járművezetői gyakorlat </a:t>
            </a:r>
            <a:r>
              <a:rPr lang="hu-HU" sz="2400" dirty="0" smtClean="0">
                <a:latin typeface="Sitka Heading" pitchFamily="2" charset="0"/>
              </a:rPr>
              <a:t>szabályairól </a:t>
            </a:r>
            <a:r>
              <a:rPr lang="hu-HU" sz="2400" i="1" dirty="0" smtClean="0">
                <a:latin typeface="Sitka Heading" pitchFamily="2" charset="0"/>
              </a:rPr>
              <a:t>(vasúti járművezetők képzése, RID oktatók, Biztonsági Kultúra),</a:t>
            </a:r>
            <a:endParaRPr lang="hu-HU" sz="2400" i="1" dirty="0">
              <a:latin typeface="Sitka Heading" pitchFamily="2" charset="0"/>
            </a:endParaRPr>
          </a:p>
          <a:p>
            <a:pPr marL="457200" lvl="1" indent="0" algn="just">
              <a:buNone/>
            </a:pPr>
            <a:endParaRPr lang="hu-HU" sz="2400" dirty="0">
              <a:latin typeface="Sitka Heading" pitchFamily="2" charset="0"/>
            </a:endParaRPr>
          </a:p>
          <a:p>
            <a:pPr marL="457200" lvl="1" indent="0">
              <a:buNone/>
            </a:pPr>
            <a:endParaRPr lang="hu-HU" sz="2400" i="1" dirty="0">
              <a:latin typeface="Sitka Heading" pitchFamily="2" charset="0"/>
            </a:endParaRPr>
          </a:p>
          <a:p>
            <a:pPr>
              <a:buNone/>
            </a:pPr>
            <a:endParaRPr lang="hu-HU" sz="2400" dirty="0">
              <a:latin typeface="Sitka Heading" pitchFamily="2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395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200" dirty="0" smtClean="0">
                <a:latin typeface="Sitka Heading" pitchFamily="2" charset="0"/>
              </a:rPr>
              <a:t>Jogszabály felülvizsgálat II.</a:t>
            </a:r>
            <a:endParaRPr lang="hu-HU" sz="3200" dirty="0">
              <a:latin typeface="Sitka Heading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9209" y="1436913"/>
            <a:ext cx="10585650" cy="483325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u-HU" sz="2400" b="1" dirty="0" smtClean="0">
                <a:latin typeface="Sitka Heading" pitchFamily="2" charset="0"/>
              </a:rPr>
              <a:t>2025. év II. félévben tervezett jogszabály felülvizsgálat:</a:t>
            </a:r>
            <a:endParaRPr lang="hu-HU" sz="2400" i="1" dirty="0" smtClean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i="1" dirty="0" smtClean="0">
                <a:latin typeface="Sitka Heading" pitchFamily="2" charset="0"/>
              </a:rPr>
              <a:t> </a:t>
            </a:r>
            <a:r>
              <a:rPr lang="hu-HU" sz="2400" dirty="0">
                <a:latin typeface="Sitka Heading" pitchFamily="2" charset="0"/>
              </a:rPr>
              <a:t>412/2020. (VIII. 30.) Korm. rendelet a vasúti járművek forgalomba hozatala, üzembehelyezése engedélyezéséről, időszakos és rendkívüli vizsgálatáról, hatósági járműnyilvántartásáról </a:t>
            </a:r>
            <a:r>
              <a:rPr lang="hu-HU" sz="2400" i="1" dirty="0" smtClean="0">
                <a:latin typeface="Sitka Heading" pitchFamily="2" charset="0"/>
              </a:rPr>
              <a:t>(1</a:t>
            </a:r>
            <a:r>
              <a:rPr lang="hu-HU" sz="2400" i="1" dirty="0">
                <a:latin typeface="Sitka Heading" pitchFamily="2" charset="0"/>
              </a:rPr>
              <a:t>. a hálózati műszaki, forgalmi és biztonsági szabályzatok, utasítások, valamint azok módosításának jóváhagyására és kockázatértékelésének elkészítésére  vonatkozó részletes szabályok megállapítása 2. összhangban a Vtv folyamatban lévő módosításával , közreműködő </a:t>
            </a:r>
            <a:r>
              <a:rPr lang="hu-HU" sz="2400" i="1" dirty="0" smtClean="0">
                <a:latin typeface="Sitka Heading" pitchFamily="2" charset="0"/>
              </a:rPr>
              <a:t>bevonása </a:t>
            </a:r>
            <a:r>
              <a:rPr lang="hu-HU" sz="2400" i="1" dirty="0">
                <a:latin typeface="Sitka Heading" pitchFamily="2" charset="0"/>
              </a:rPr>
              <a:t>a vasútbiztonságot érintő hatósági </a:t>
            </a:r>
            <a:r>
              <a:rPr lang="hu-HU" sz="2400" i="1" dirty="0" smtClean="0">
                <a:latin typeface="Sitka Heading" pitchFamily="2" charset="0"/>
              </a:rPr>
              <a:t>ellenőrzésekbe)</a:t>
            </a:r>
            <a:endParaRPr lang="hu-HU" sz="2400" i="1" dirty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>
                <a:latin typeface="Sitka Heading" pitchFamily="2" charset="0"/>
              </a:rPr>
              <a:t>413/2020. (VIII. 30.) Korm. rendelet </a:t>
            </a:r>
            <a:r>
              <a:rPr lang="hu-HU" sz="2400" dirty="0" smtClean="0">
                <a:latin typeface="Sitka Heading" pitchFamily="2" charset="0"/>
              </a:rPr>
              <a:t>a </a:t>
            </a:r>
            <a:r>
              <a:rPr lang="hu-HU" sz="2400" dirty="0">
                <a:latin typeface="Sitka Heading" pitchFamily="2" charset="0"/>
              </a:rPr>
              <a:t>vasúti rendszer kölcsönös átjárhatóságáról </a:t>
            </a:r>
            <a:r>
              <a:rPr lang="hu-HU" sz="2400" i="1" dirty="0" smtClean="0">
                <a:latin typeface="Sitka Heading" pitchFamily="2" charset="0"/>
              </a:rPr>
              <a:t>(RINF adatok feltöltése)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>
                <a:latin typeface="Sitka Heading" pitchFamily="2" charset="0"/>
              </a:rPr>
              <a:t>203/2009. (IX. 18.) Korm. Rendelet </a:t>
            </a:r>
            <a:r>
              <a:rPr lang="hu-HU" sz="2400" dirty="0" smtClean="0">
                <a:latin typeface="Sitka Heading" pitchFamily="2" charset="0"/>
              </a:rPr>
              <a:t>a </a:t>
            </a:r>
            <a:r>
              <a:rPr lang="hu-HU" sz="2400" dirty="0">
                <a:latin typeface="Sitka Heading" pitchFamily="2" charset="0"/>
              </a:rPr>
              <a:t>vasúti közlekedés biztonságával összefüggő munkaköröket betöltő munkavállalókkal szemben támasztott egészségügyi követelményekről és az egészségügyi vizsgálat </a:t>
            </a:r>
            <a:r>
              <a:rPr lang="hu-HU" sz="2400" i="1" dirty="0" smtClean="0">
                <a:latin typeface="Sitka Heading" pitchFamily="2" charset="0"/>
              </a:rPr>
              <a:t>rendjéről(átfogó módosítás a jogalkalmazási gyakorlat alapján)</a:t>
            </a:r>
            <a:endParaRPr lang="hu-HU" sz="2400" i="1" dirty="0">
              <a:latin typeface="Sitka Heading" pitchFamily="2" charset="0"/>
            </a:endParaRPr>
          </a:p>
          <a:p>
            <a:pPr>
              <a:buNone/>
            </a:pPr>
            <a:endParaRPr lang="hu-HU" sz="2400" dirty="0">
              <a:latin typeface="Sitka Heading" pitchFamily="2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002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200" dirty="0" smtClean="0">
                <a:latin typeface="Sitka Heading" pitchFamily="2" charset="0"/>
              </a:rPr>
              <a:t>Oktatás, képzés</a:t>
            </a:r>
            <a:endParaRPr lang="hu-HU" sz="3200" dirty="0">
              <a:latin typeface="Sitka Heading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8268" y="1157484"/>
            <a:ext cx="10585650" cy="483325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u-HU" sz="2400" b="1" dirty="0" smtClean="0">
                <a:latin typeface="Sitka Heading" pitchFamily="2" charset="0"/>
              </a:rPr>
              <a:t>A kérelemmel kapcsolatos problémák:</a:t>
            </a:r>
          </a:p>
          <a:p>
            <a:pPr marL="0" indent="0">
              <a:buNone/>
            </a:pPr>
            <a:endParaRPr lang="hu-HU" sz="2400" i="1" dirty="0" smtClean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Hatósági </a:t>
            </a:r>
            <a:r>
              <a:rPr lang="hu-HU" sz="2400" dirty="0">
                <a:latin typeface="Sitka Heading" pitchFamily="2" charset="0"/>
              </a:rPr>
              <a:t>eljárási díj befizetése sokkal előbb megtörténik mint a kérelem </a:t>
            </a:r>
            <a:r>
              <a:rPr lang="hu-HU" sz="2400" dirty="0" smtClean="0">
                <a:latin typeface="Sitka Heading" pitchFamily="2" charset="0"/>
              </a:rPr>
              <a:t>beérkezne</a:t>
            </a: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(magánszemélyek </a:t>
            </a:r>
            <a:r>
              <a:rPr lang="hu-HU" sz="2400" dirty="0">
                <a:latin typeface="Sitka Heading" pitchFamily="2" charset="0"/>
              </a:rPr>
              <a:t>és </a:t>
            </a:r>
            <a:r>
              <a:rPr lang="hu-HU" sz="2400" dirty="0" smtClean="0">
                <a:latin typeface="Sitka Heading" pitchFamily="2" charset="0"/>
              </a:rPr>
              <a:t>képzőszervek). Esetenként ezért a </a:t>
            </a:r>
            <a:r>
              <a:rPr lang="hu-HU" sz="2400" dirty="0">
                <a:latin typeface="Sitka Heading" pitchFamily="2" charset="0"/>
              </a:rPr>
              <a:t>visszautalás nehezen történik</a:t>
            </a:r>
            <a:r>
              <a:rPr lang="hu-HU" sz="2400" dirty="0" smtClean="0">
                <a:latin typeface="Sitka Heading" pitchFamily="2" charset="0"/>
              </a:rPr>
              <a:t>.</a:t>
            </a:r>
          </a:p>
          <a:p>
            <a:pPr marL="457200" lvl="1" indent="0" algn="just">
              <a:buNone/>
            </a:pPr>
            <a:endParaRPr lang="hu-HU" sz="2400" dirty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Magánúton </a:t>
            </a:r>
            <a:r>
              <a:rPr lang="hu-HU" sz="2400" dirty="0">
                <a:latin typeface="Sitka Heading" pitchFamily="2" charset="0"/>
              </a:rPr>
              <a:t>történő eljárás kezdeményezésnél </a:t>
            </a:r>
            <a:r>
              <a:rPr lang="hu-HU" sz="2400" dirty="0" smtClean="0">
                <a:latin typeface="Sitka Heading" pitchFamily="2" charset="0"/>
              </a:rPr>
              <a:t>ha az </a:t>
            </a:r>
            <a:r>
              <a:rPr lang="hu-HU" sz="2400" dirty="0">
                <a:latin typeface="Sitka Heading" pitchFamily="2" charset="0"/>
              </a:rPr>
              <a:t>eljárási díjat </a:t>
            </a:r>
            <a:r>
              <a:rPr lang="hu-HU" sz="2400" dirty="0" smtClean="0">
                <a:latin typeface="Sitka Heading" pitchFamily="2" charset="0"/>
              </a:rPr>
              <a:t>elfelejtik </a:t>
            </a:r>
            <a:r>
              <a:rPr lang="hu-HU" sz="2400" dirty="0">
                <a:latin typeface="Sitka Heading" pitchFamily="2" charset="0"/>
              </a:rPr>
              <a:t>befizetni </a:t>
            </a:r>
            <a:r>
              <a:rPr lang="hu-HU" sz="2400" dirty="0" smtClean="0">
                <a:latin typeface="Sitka Heading" pitchFamily="2" charset="0"/>
              </a:rPr>
              <a:t>(pl. ügyfélkapus </a:t>
            </a:r>
            <a:r>
              <a:rPr lang="hu-HU" sz="2400" dirty="0">
                <a:latin typeface="Sitka Heading" pitchFamily="2" charset="0"/>
              </a:rPr>
              <a:t>ügyintézés estén). Hiánypótlási felszólító végzés kiküldése szükséges</a:t>
            </a:r>
            <a:r>
              <a:rPr lang="hu-HU" sz="2400" dirty="0" smtClean="0">
                <a:latin typeface="Sitka Heading" pitchFamily="2" charset="0"/>
              </a:rPr>
              <a:t>.</a:t>
            </a:r>
          </a:p>
          <a:p>
            <a:pPr marL="457200" lvl="1" indent="0" algn="just">
              <a:buNone/>
            </a:pPr>
            <a:endParaRPr lang="hu-HU" sz="2400" dirty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Képzési </a:t>
            </a:r>
            <a:r>
              <a:rPr lang="hu-HU" sz="2400" dirty="0">
                <a:latin typeface="Sitka Heading" pitchFamily="2" charset="0"/>
              </a:rPr>
              <a:t>engedély </a:t>
            </a:r>
            <a:r>
              <a:rPr lang="hu-HU" sz="2400" dirty="0" smtClean="0">
                <a:latin typeface="Sitka Heading" pitchFamily="2" charset="0"/>
              </a:rPr>
              <a:t>esetében ha </a:t>
            </a:r>
            <a:r>
              <a:rPr lang="hu-HU" sz="2400" dirty="0">
                <a:latin typeface="Sitka Heading" pitchFamily="2" charset="0"/>
              </a:rPr>
              <a:t>az ügyfél </a:t>
            </a:r>
            <a:r>
              <a:rPr lang="hu-HU" sz="2400" dirty="0" smtClean="0">
                <a:latin typeface="Sitka Heading" pitchFamily="2" charset="0"/>
              </a:rPr>
              <a:t>pontatlanul </a:t>
            </a:r>
            <a:r>
              <a:rPr lang="hu-HU" sz="2400" dirty="0">
                <a:latin typeface="Sitka Heading" pitchFamily="2" charset="0"/>
              </a:rPr>
              <a:t>fogalmazza meg az alapképzés megnevezését. </a:t>
            </a:r>
          </a:p>
          <a:p>
            <a:pPr>
              <a:buNone/>
            </a:pPr>
            <a:endParaRPr lang="hu-HU" sz="2400" dirty="0">
              <a:latin typeface="Sitka Heading" pitchFamily="2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133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200" dirty="0" smtClean="0">
                <a:latin typeface="Sitka Heading" pitchFamily="2" charset="0"/>
              </a:rPr>
              <a:t>Vasúti járművezetői engedélyek I.</a:t>
            </a:r>
            <a:endParaRPr lang="hu-HU" sz="3200" dirty="0">
              <a:latin typeface="Sitka Heading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8268" y="1157484"/>
            <a:ext cx="10585650" cy="483325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u-HU" sz="2400" b="1" dirty="0" smtClean="0">
                <a:latin typeface="Sitka Heading" pitchFamily="2" charset="0"/>
              </a:rPr>
              <a:t>Az igényléssel kapcsolatos problémák:</a:t>
            </a:r>
            <a:endParaRPr lang="hu-HU" sz="2400" i="1" dirty="0" smtClean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b="1" dirty="0" smtClean="0">
                <a:latin typeface="Sitka Heading" pitchFamily="2" charset="0"/>
              </a:rPr>
              <a:t>Határidők</a:t>
            </a:r>
            <a:r>
              <a:rPr lang="hu-HU" sz="2400" b="1" dirty="0">
                <a:latin typeface="Sitka Heading" pitchFamily="2" charset="0"/>
              </a:rPr>
              <a:t>: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beadási </a:t>
            </a:r>
            <a:r>
              <a:rPr lang="hu-HU" sz="2400" dirty="0">
                <a:latin typeface="Sitka Heading" pitchFamily="2" charset="0"/>
              </a:rPr>
              <a:t>határidő: az igazolvány érvényességének lejárta előtt három </a:t>
            </a:r>
            <a:r>
              <a:rPr lang="hu-HU" sz="2400" dirty="0" smtClean="0">
                <a:latin typeface="Sitka Heading" pitchFamily="2" charset="0"/>
              </a:rPr>
              <a:t>  hónappal beadható,</a:t>
            </a:r>
            <a:endParaRPr lang="hu-HU" sz="2400" dirty="0">
              <a:latin typeface="Sitka Heading" pitchFamily="2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ügyintézési </a:t>
            </a:r>
            <a:r>
              <a:rPr lang="hu-HU" sz="2400" dirty="0">
                <a:latin typeface="Sitka Heading" pitchFamily="2" charset="0"/>
              </a:rPr>
              <a:t>határidő: 30 nap </a:t>
            </a:r>
            <a:r>
              <a:rPr lang="hu-HU" sz="2400" dirty="0" smtClean="0">
                <a:latin typeface="Sitka Heading" pitchFamily="2" charset="0"/>
              </a:rPr>
              <a:t>(nem </a:t>
            </a:r>
            <a:r>
              <a:rPr lang="hu-HU" sz="2400" dirty="0">
                <a:latin typeface="Sitka Heading" pitchFamily="2" charset="0"/>
              </a:rPr>
              <a:t>tudjuk tegnap </a:t>
            </a:r>
            <a:r>
              <a:rPr lang="hu-HU" sz="2400" dirty="0" smtClean="0">
                <a:latin typeface="Sitka Heading" pitchFamily="2" charset="0"/>
              </a:rPr>
              <a:t>visszamenőlegesen kiállítani)</a:t>
            </a:r>
            <a:endParaRPr lang="hu-HU" sz="2400" dirty="0">
              <a:latin typeface="Sitka Heading" pitchFamily="2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orvosi </a:t>
            </a:r>
            <a:r>
              <a:rPr lang="hu-HU" sz="2400" dirty="0">
                <a:latin typeface="Sitka Heading" pitchFamily="2" charset="0"/>
              </a:rPr>
              <a:t>határozat határideje (</a:t>
            </a:r>
            <a:r>
              <a:rPr lang="hu-HU" sz="2400" dirty="0" smtClean="0">
                <a:latin typeface="Sitka Heading" pitchFamily="2" charset="0"/>
              </a:rPr>
              <a:t>az </a:t>
            </a:r>
            <a:r>
              <a:rPr lang="hu-HU" sz="2400" dirty="0">
                <a:latin typeface="Sitka Heading" pitchFamily="2" charset="0"/>
              </a:rPr>
              <a:t>igazolvány érvényességi idejének lejártától számítva 3 hónapig még érvényes </a:t>
            </a:r>
            <a:r>
              <a:rPr lang="hu-HU" sz="2400" dirty="0" smtClean="0">
                <a:latin typeface="Sitka Heading" pitchFamily="2" charset="0"/>
              </a:rPr>
              <a:t>legyen)</a:t>
            </a:r>
            <a:endParaRPr lang="hu-HU" sz="2400" dirty="0">
              <a:latin typeface="Sitka Heading" pitchFamily="2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alap/időszakos </a:t>
            </a:r>
            <a:r>
              <a:rPr lang="hu-HU" sz="2400" dirty="0">
                <a:latin typeface="Sitka Heading" pitchFamily="2" charset="0"/>
              </a:rPr>
              <a:t>szakmai vizsgajegyzőkönyv érvényessége  </a:t>
            </a:r>
            <a:r>
              <a:rPr lang="hu-HU" sz="2400" dirty="0" smtClean="0">
                <a:latin typeface="Sitka Heading" pitchFamily="2" charset="0"/>
              </a:rPr>
              <a:t>(az </a:t>
            </a:r>
            <a:r>
              <a:rPr lang="hu-HU" sz="2400" dirty="0">
                <a:latin typeface="Sitka Heading" pitchFamily="2" charset="0"/>
              </a:rPr>
              <a:t>igazolvány érvényességi idejének lejártától számítva 1 hónapig még érvényes </a:t>
            </a:r>
            <a:r>
              <a:rPr lang="hu-HU" sz="2400" dirty="0" smtClean="0">
                <a:latin typeface="Sitka Heading" pitchFamily="2" charset="0"/>
              </a:rPr>
              <a:t>legyen</a:t>
            </a:r>
            <a:r>
              <a:rPr lang="hu-HU" sz="2400" dirty="0">
                <a:latin typeface="Sitka Heading" pitchFamily="2" charset="0"/>
              </a:rPr>
              <a:t>)</a:t>
            </a:r>
            <a:endParaRPr lang="hu-HU" sz="2400" dirty="0" smtClean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b="1" dirty="0" smtClean="0">
                <a:latin typeface="Sitka Heading" pitchFamily="2" charset="0"/>
              </a:rPr>
              <a:t> Információadás: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sz="2400" b="1" dirty="0">
                <a:latin typeface="Sitka Heading" pitchFamily="2" charset="0"/>
              </a:rPr>
              <a:t> </a:t>
            </a:r>
            <a:r>
              <a:rPr lang="hu-HU" sz="2400" dirty="0" err="1" smtClean="0">
                <a:latin typeface="Sitka Heading" pitchFamily="2" charset="0"/>
                <a:hlinkClick r:id="rId2"/>
              </a:rPr>
              <a:t>vasutijarmuvezeto.engedelyek</a:t>
            </a:r>
            <a:r>
              <a:rPr lang="hu-HU" sz="2400" dirty="0" smtClean="0">
                <a:latin typeface="Sitka Heading" pitchFamily="2" charset="0"/>
                <a:hlinkClick r:id="rId2"/>
              </a:rPr>
              <a:t>@</a:t>
            </a:r>
            <a:r>
              <a:rPr lang="hu-HU" sz="2400" dirty="0" err="1" smtClean="0">
                <a:latin typeface="Sitka Heading" pitchFamily="2" charset="0"/>
                <a:hlinkClick r:id="rId2"/>
              </a:rPr>
              <a:t>ekm.gov.hu</a:t>
            </a:r>
            <a:r>
              <a:rPr lang="hu-HU" sz="2400" dirty="0" smtClean="0">
                <a:latin typeface="Sitka Heading" pitchFamily="2" charset="0"/>
              </a:rPr>
              <a:t>,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sz="2400" dirty="0" smtClean="0">
                <a:latin typeface="Sitka Heading" pitchFamily="2" charset="0"/>
              </a:rPr>
              <a:t> Kérünk </a:t>
            </a:r>
            <a:r>
              <a:rPr lang="hu-HU" sz="2400" dirty="0" err="1" smtClean="0">
                <a:latin typeface="Sitka Heading" pitchFamily="2" charset="0"/>
              </a:rPr>
              <a:t>kisérőlevelet</a:t>
            </a:r>
            <a:r>
              <a:rPr lang="hu-HU" sz="2400" dirty="0" smtClean="0">
                <a:latin typeface="Sitka Heading" pitchFamily="2" charset="0"/>
              </a:rPr>
              <a:t> céges – postai, ügyfélkapus, személyes - beadás esetén kapcsolattartóval, e-mail elérhetőséggel.</a:t>
            </a:r>
            <a:endParaRPr lang="hu-HU" sz="2400" dirty="0">
              <a:latin typeface="Sitka Heading" pitchFamily="2" charset="0"/>
            </a:endParaRPr>
          </a:p>
          <a:p>
            <a:pPr>
              <a:buNone/>
            </a:pPr>
            <a:endParaRPr lang="hu-HU" sz="2400" dirty="0">
              <a:latin typeface="Sitka Heading" pitchFamily="2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8358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200" dirty="0" smtClean="0">
                <a:latin typeface="Sitka Heading" pitchFamily="2" charset="0"/>
              </a:rPr>
              <a:t>Vasúti járművezetői engedélyek II.</a:t>
            </a:r>
            <a:endParaRPr lang="hu-HU" sz="3200" dirty="0">
              <a:latin typeface="Sitka Heading" pitchFamily="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8268" y="1157484"/>
            <a:ext cx="10585650" cy="483325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u-HU" sz="2400" b="1" dirty="0" smtClean="0">
                <a:latin typeface="Sitka Heading" pitchFamily="2" charset="0"/>
              </a:rPr>
              <a:t>Az igényléssel kapcsolatos problémák:</a:t>
            </a:r>
            <a:endParaRPr lang="hu-HU" sz="2400" i="1" dirty="0" smtClean="0">
              <a:latin typeface="Sitka Heading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b="1" dirty="0" smtClean="0">
                <a:latin typeface="Sitka Heading" pitchFamily="2" charset="0"/>
              </a:rPr>
              <a:t>Kérelem </a:t>
            </a:r>
            <a:r>
              <a:rPr lang="hu-HU" sz="2400" b="1" dirty="0">
                <a:latin typeface="Sitka Heading" pitchFamily="2" charset="0"/>
              </a:rPr>
              <a:t>hiánytalan </a:t>
            </a:r>
            <a:r>
              <a:rPr lang="hu-HU" sz="2400" b="1" dirty="0" smtClean="0">
                <a:latin typeface="Sitka Heading" pitchFamily="2" charset="0"/>
              </a:rPr>
              <a:t>kitöltése</a:t>
            </a:r>
            <a:endParaRPr lang="hu-HU" sz="2400" b="1" dirty="0">
              <a:latin typeface="Sitka Heading" pitchFamily="2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u-HU" sz="2400" dirty="0" smtClean="0">
                <a:latin typeface="Sitka Heading" pitchFamily="2" charset="0"/>
              </a:rPr>
              <a:t> fénykép,</a:t>
            </a:r>
            <a:endParaRPr lang="hu-HU" sz="2400" dirty="0">
              <a:latin typeface="Sitka Heading" pitchFamily="2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aláírások megléte,</a:t>
            </a:r>
            <a:endParaRPr lang="hu-HU" sz="2400" dirty="0">
              <a:latin typeface="Sitka Heading" pitchFamily="2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hu-HU" sz="2400" dirty="0" smtClean="0">
                <a:latin typeface="Sitka Heading" pitchFamily="2" charset="0"/>
              </a:rPr>
              <a:t> adatok </a:t>
            </a:r>
            <a:r>
              <a:rPr lang="hu-HU" sz="2400" dirty="0">
                <a:latin typeface="Sitka Heading" pitchFamily="2" charset="0"/>
              </a:rPr>
              <a:t>egyezése a személyazonosító okmány </a:t>
            </a:r>
            <a:r>
              <a:rPr lang="hu-HU" sz="2400" dirty="0" smtClean="0">
                <a:latin typeface="Sitka Heading" pitchFamily="2" charset="0"/>
              </a:rPr>
              <a:t>adataival.</a:t>
            </a:r>
            <a:endParaRPr lang="hu-HU" sz="2400" dirty="0">
              <a:latin typeface="Sitka Heading" pitchFamily="2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400" b="1" dirty="0" smtClean="0">
                <a:latin typeface="Sitka Heading" pitchFamily="2" charset="0"/>
              </a:rPr>
              <a:t> Mellékletek </a:t>
            </a:r>
            <a:r>
              <a:rPr lang="hu-HU" sz="2400" b="1" dirty="0">
                <a:latin typeface="Sitka Heading" pitchFamily="2" charset="0"/>
              </a:rPr>
              <a:t>hiánytalan </a:t>
            </a:r>
            <a:r>
              <a:rPr lang="hu-HU" sz="2400" b="1" dirty="0" smtClean="0">
                <a:latin typeface="Sitka Heading" pitchFamily="2" charset="0"/>
              </a:rPr>
              <a:t>csatolása</a:t>
            </a:r>
            <a:endParaRPr lang="hu-HU" sz="2400" dirty="0">
              <a:latin typeface="Sitka Heading" pitchFamily="2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orvosi </a:t>
            </a:r>
            <a:r>
              <a:rPr lang="hu-HU" sz="2400" dirty="0">
                <a:latin typeface="Sitka Heading" pitchFamily="2" charset="0"/>
              </a:rPr>
              <a:t>határozat másolata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alap/időszakos </a:t>
            </a:r>
            <a:r>
              <a:rPr lang="hu-HU" sz="2400" dirty="0">
                <a:latin typeface="Sitka Heading" pitchFamily="2" charset="0"/>
              </a:rPr>
              <a:t>szakmai vizsgajegyzőkönyvek másolata (</a:t>
            </a:r>
            <a:r>
              <a:rPr lang="hu-HU" sz="2400" dirty="0" smtClean="0">
                <a:latin typeface="Sitka Heading" pitchFamily="2" charset="0"/>
              </a:rPr>
              <a:t>első </a:t>
            </a:r>
            <a:r>
              <a:rPr lang="hu-HU" sz="2400" dirty="0">
                <a:latin typeface="Sitka Heading" pitchFamily="2" charset="0"/>
              </a:rPr>
              <a:t>igénylésnél: vezetési gyakorlat vizsgajegyzőkönyv </a:t>
            </a:r>
            <a:r>
              <a:rPr lang="hu-HU" sz="2400" dirty="0" smtClean="0">
                <a:latin typeface="Sitka Heading" pitchFamily="2" charset="0"/>
              </a:rPr>
              <a:t>másolata)</a:t>
            </a:r>
            <a:endParaRPr lang="hu-HU" sz="2400" dirty="0">
              <a:latin typeface="Sitka Heading" pitchFamily="2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személyazonosításra </a:t>
            </a:r>
            <a:r>
              <a:rPr lang="hu-HU" sz="2400" dirty="0">
                <a:latin typeface="Sitka Heading" pitchFamily="2" charset="0"/>
              </a:rPr>
              <a:t>alkalmas okmányok, megújítás esetén VJE másolata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legmagasabb </a:t>
            </a:r>
            <a:r>
              <a:rPr lang="hu-HU" sz="2400" dirty="0">
                <a:latin typeface="Sitka Heading" pitchFamily="2" charset="0"/>
              </a:rPr>
              <a:t>iskolai végzettséget igazoló dokumentum másolata </a:t>
            </a:r>
            <a:r>
              <a:rPr lang="hu-HU" sz="2400" dirty="0" smtClean="0">
                <a:latin typeface="Sitka Heading" pitchFamily="2" charset="0"/>
              </a:rPr>
              <a:t>(első igénylésnél)</a:t>
            </a:r>
            <a:endParaRPr lang="hu-HU" sz="2400" dirty="0">
              <a:latin typeface="Sitka Heading" pitchFamily="2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hu-HU" sz="2400" dirty="0">
                <a:latin typeface="Sitka Heading" pitchFamily="2" charset="0"/>
              </a:rPr>
              <a:t> </a:t>
            </a:r>
            <a:r>
              <a:rPr lang="hu-HU" sz="2400" dirty="0" smtClean="0">
                <a:latin typeface="Sitka Heading" pitchFamily="2" charset="0"/>
              </a:rPr>
              <a:t>eljárási </a:t>
            </a:r>
            <a:r>
              <a:rPr lang="hu-HU" sz="2400" dirty="0">
                <a:latin typeface="Sitka Heading" pitchFamily="2" charset="0"/>
              </a:rPr>
              <a:t>díj befizetését igazoló dokumentum másolata</a:t>
            </a:r>
          </a:p>
          <a:p>
            <a:pPr marL="457200" lvl="1" indent="0">
              <a:buNone/>
            </a:pPr>
            <a:endParaRPr lang="hu-HU" sz="2400" dirty="0">
              <a:latin typeface="Sitka Heading" pitchFamily="2" charset="0"/>
            </a:endParaRPr>
          </a:p>
          <a:p>
            <a:pPr>
              <a:buNone/>
            </a:pPr>
            <a:r>
              <a:rPr lang="hu-HU" sz="2400" dirty="0" smtClean="0">
                <a:latin typeface="Sitka Heading" pitchFamily="2" charset="0"/>
              </a:rPr>
              <a:t> </a:t>
            </a:r>
            <a:endParaRPr lang="hu-HU" sz="2400" dirty="0">
              <a:latin typeface="Sitka Heading" pitchFamily="2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703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66250" y="1873445"/>
            <a:ext cx="9144000" cy="1655762"/>
          </a:xfrm>
        </p:spPr>
        <p:txBody>
          <a:bodyPr/>
          <a:lstStyle/>
          <a:p>
            <a:pPr algn="ctr"/>
            <a:endParaRPr lang="hu-HU" sz="4000" dirty="0">
              <a:latin typeface="Sitka Heading" pitchFamily="2" charset="0"/>
              <a:ea typeface="Verdana" panose="020B0604030504040204" pitchFamily="34" charset="0"/>
            </a:endParaRPr>
          </a:p>
          <a:p>
            <a:pPr algn="ctr"/>
            <a:r>
              <a:rPr lang="hu-HU" sz="4000" dirty="0" smtClean="0">
                <a:latin typeface="Sitka Heading" pitchFamily="2" charset="0"/>
                <a:ea typeface="Verdana" panose="020B0604030504040204" pitchFamily="34" charset="0"/>
              </a:rPr>
              <a:t>Köszönöm </a:t>
            </a:r>
            <a:r>
              <a:rPr lang="hu-HU" sz="4000" dirty="0">
                <a:latin typeface="Sitka Heading" pitchFamily="2" charset="0"/>
                <a:ea typeface="Verdana" panose="020B0604030504040204" pitchFamily="34" charset="0"/>
              </a:rPr>
              <a:t>a megtisztelő figyelmet!</a:t>
            </a:r>
          </a:p>
          <a:p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254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rgbClr val="1D2342"/>
      </a:dk1>
      <a:lt1>
        <a:sysClr val="window" lastClr="FFFFFF"/>
      </a:lt1>
      <a:dk2>
        <a:srgbClr val="233A59"/>
      </a:dk2>
      <a:lt2>
        <a:srgbClr val="E7E6E6"/>
      </a:lt2>
      <a:accent1>
        <a:srgbClr val="F2A92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590</Words>
  <Application>Microsoft Office PowerPoint</Application>
  <PresentationFormat>Szélesvásznú</PresentationFormat>
  <Paragraphs>84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5" baseType="lpstr">
      <vt:lpstr>Arial</vt:lpstr>
      <vt:lpstr>Calibri</vt:lpstr>
      <vt:lpstr>Sitka Heading</vt:lpstr>
      <vt:lpstr>Verdana</vt:lpstr>
      <vt:lpstr>Wingdings</vt:lpstr>
      <vt:lpstr>Office-téma</vt:lpstr>
      <vt:lpstr>Vasúti Hatósági Főosztály Ügyféltájékoztató</vt:lpstr>
      <vt:lpstr>A Vasúti Hatósági Főosztály aktuális adatai </vt:lpstr>
      <vt:lpstr>Főbb események 2025-ben</vt:lpstr>
      <vt:lpstr>Jogszabály felülvizsgálat I.</vt:lpstr>
      <vt:lpstr>Jogszabály felülvizsgálat II.</vt:lpstr>
      <vt:lpstr>Oktatás, képzés</vt:lpstr>
      <vt:lpstr>Vasúti járművezetői engedélyek I.</vt:lpstr>
      <vt:lpstr>Vasúti járművezetői engedélyek II.</vt:lpstr>
      <vt:lpstr>PowerPoint bemutató</vt:lpstr>
    </vt:vector>
  </TitlesOfParts>
  <Company>NISZ Zrt.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Kerékgyártó János</dc:creator>
  <cp:lastModifiedBy>Veszprémi László</cp:lastModifiedBy>
  <cp:revision>102</cp:revision>
  <dcterms:created xsi:type="dcterms:W3CDTF">2023-03-18T08:55:41Z</dcterms:created>
  <dcterms:modified xsi:type="dcterms:W3CDTF">2025-06-04T08:45:44Z</dcterms:modified>
</cp:coreProperties>
</file>