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78" r:id="rId4"/>
    <p:sldId id="298" r:id="rId5"/>
    <p:sldId id="282" r:id="rId6"/>
    <p:sldId id="276" r:id="rId7"/>
    <p:sldId id="283" r:id="rId8"/>
    <p:sldId id="284" r:id="rId9"/>
    <p:sldId id="285" r:id="rId10"/>
    <p:sldId id="286" r:id="rId11"/>
    <p:sldId id="299" r:id="rId12"/>
    <p:sldId id="287" r:id="rId13"/>
    <p:sldId id="288" r:id="rId14"/>
    <p:sldId id="304" r:id="rId15"/>
    <p:sldId id="292" r:id="rId16"/>
    <p:sldId id="300" r:id="rId17"/>
    <p:sldId id="301" r:id="rId18"/>
    <p:sldId id="302" r:id="rId19"/>
    <p:sldId id="293" r:id="rId20"/>
    <p:sldId id="305" r:id="rId21"/>
    <p:sldId id="294" r:id="rId22"/>
    <p:sldId id="295" r:id="rId23"/>
    <p:sldId id="296" r:id="rId24"/>
    <p:sldId id="303" r:id="rId25"/>
    <p:sldId id="291" r:id="rId26"/>
    <p:sldId id="306" r:id="rId27"/>
    <p:sldId id="297" r:id="rId28"/>
  </p:sldIdLst>
  <p:sldSz cx="12192000" cy="6858000"/>
  <p:notesSz cx="7010400" cy="92964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D57"/>
    <a:srgbClr val="233A59"/>
    <a:srgbClr val="212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114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A402-C25F-40DF-888A-9277044DBE4B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486C5-359B-429E-9B48-A11E1E3333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97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486C5-359B-429E-9B48-A11E1E33336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51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6250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6250" y="35210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26" y="60325"/>
            <a:ext cx="2047523" cy="1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94657"/>
            <a:ext cx="11015353" cy="4972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9258" y="109356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24592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0130CC4-EC51-485D-BA08-084856CAB888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530" y="0"/>
            <a:ext cx="1104599" cy="8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7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74" y="5498274"/>
            <a:ext cx="1359725" cy="1359725"/>
          </a:xfrm>
          <a:prstGeom prst="rect">
            <a:avLst/>
          </a:prstGeom>
        </p:spPr>
      </p:pic>
      <p:sp>
        <p:nvSpPr>
          <p:cNvPr id="7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24592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0130CC4-EC51-485D-BA08-084856CAB888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905"/>
            <a:ext cx="12204000" cy="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Ügyféltájékoztató</a:t>
            </a:r>
            <a:endParaRPr lang="hu-HU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Vasúti Hatósági Főosztály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Vasútbiztonsági Osztály (VBO)</a:t>
            </a:r>
          </a:p>
          <a:p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Sebestyén Dániel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osztályvezető	        		        2025. május 26.</a:t>
            </a:r>
          </a:p>
          <a:p>
            <a:pPr algn="r"/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SSC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kérelmek késedelmének fő okai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722394" y="1584248"/>
            <a:ext cx="10012405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kérelmező az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OSS profiljában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nem állítja be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automatikus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értesítést, így a hiánypótlási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felhívásokról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ISSUE-k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csak késve (vagy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soha nem) értesül</a:t>
            </a:r>
          </a:p>
          <a:p>
            <a:pPr marL="0" lvl="0" indent="0">
              <a:buNone/>
            </a:pP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kérelmező rossz helyre tölti fel a választ az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OSS-n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így az ügyintéző nem értesül a válaszadásról</a:t>
            </a:r>
          </a:p>
          <a:p>
            <a:pPr lvl="0"/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kérelmező a hatóságot presszionálja, hogy intézze el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az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ügyét a szomszédos tagországban, ahelyett, hogy a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hiánypótlásokat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próbálná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teljesíteni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kérelmező és a külső szakértő között a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kommunikáció nem gördülékeny 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hu-H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59" y="4079238"/>
            <a:ext cx="2977740" cy="230824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31" y="2771132"/>
            <a:ext cx="5295900" cy="1041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96" y="1368975"/>
            <a:ext cx="3948148" cy="13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96595" y="3290416"/>
            <a:ext cx="9144000" cy="1655762"/>
          </a:xfrm>
        </p:spPr>
        <p:txBody>
          <a:bodyPr/>
          <a:lstStyle/>
          <a:p>
            <a:pPr algn="ctr"/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Tendenciák a magyar vasúti szektorban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SSC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kérelmek tendenciái (leányvállalatok)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93948" y="1220343"/>
            <a:ext cx="10012405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öbb esetben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korábbi ERA által kiadott </a:t>
            </a:r>
            <a:r>
              <a:rPr lang="hu-H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SSC-t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megújításkor EU tagállami hatóságonként szétválasztják </a:t>
            </a:r>
          </a:p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eányvállalatok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közötti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feladat szétosztás →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ERA költségek és eljárás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bonyolultsága</a:t>
            </a:r>
          </a:p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nem magyarországi székhelyű a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vasúti társaság →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működési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engedély esetében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VISZ hivatalból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indított hatósági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ellenőrzés keretében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vizsgálja a feltételek meglétét</a:t>
            </a:r>
          </a:p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orábbi ERA akciótervek teljesülését figyelembe kell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venni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és tovább kell vizsgálni az aktuális EU tagországokban, az ERA erről hivatalból értesít</a:t>
            </a: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12" y="3852886"/>
            <a:ext cx="4625788" cy="300511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" y="4239318"/>
            <a:ext cx="3924883" cy="25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31" y="3530864"/>
            <a:ext cx="3702424" cy="34511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6" y="4506686"/>
            <a:ext cx="3397628" cy="23513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SSC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kérelmek tendenciái (kockázatértékelés)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535153" y="1386386"/>
            <a:ext cx="10012405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ockázatkezelés kiegészítendő a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Vtv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30/A.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(4)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bekezdésben foglaltakkal – az (EU) 402/2013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rendeleten túl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infrastruktúra kezelő biztonságirányítási rendszerébe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be kell építeni az utasítások módosítását</a:t>
            </a:r>
          </a:p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zerepek és felelősségek tisztázása az (EU) 402/2013 rendeletnek és a valóságnak megfelelően</a:t>
            </a:r>
          </a:p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Vtv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30/A § (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bekezdés új feladatként jelenik meg, amely a kockázatértékelési rendszer része</a:t>
            </a:r>
          </a:p>
          <a:p>
            <a:pPr marL="631825"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kockázatkezelési küszöbszámokra oda kell figyelni, </a:t>
            </a:r>
          </a:p>
          <a:p>
            <a:pPr marL="631825" lvl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mert a vasútbiztonság esetében nem feltétlenül felel </a:t>
            </a:r>
          </a:p>
          <a:p>
            <a:pPr marL="631825" lvl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meg más ipari szektorból átvett táblázat</a:t>
            </a:r>
          </a:p>
          <a:p>
            <a:pPr lvl="2"/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04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96595" y="3290416"/>
            <a:ext cx="9144000" cy="1655762"/>
          </a:xfrm>
        </p:spPr>
        <p:txBody>
          <a:bodyPr/>
          <a:lstStyle/>
          <a:p>
            <a:pPr algn="ctr"/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OSS egykapus ügyintézési rendszer frissítései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OSS megtett újítások (V1.10.1)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9068" y="1212547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611198" y="1212547"/>
            <a:ext cx="10519257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kérelemvarázsló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átalakítása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(cégadatok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, pénzügyi kapcsolattartó, számlázási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adatok megjelenítése)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296936"/>
            <a:ext cx="11739748" cy="13783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7" y="4218070"/>
            <a:ext cx="11377931" cy="8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OSS megtett újítások (V1.10.2)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9068" y="1212547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605124" y="1212547"/>
            <a:ext cx="10893193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anúsító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szervként eljárva a nemzeti biztonsági hatóságoknak képesnek kell lenniük további tagállamok eltávolítására az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SSC-ből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410920"/>
            <a:ext cx="11739748" cy="30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OSS megtett újítások (V1.10.3)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9068" y="1212547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750854" y="1123096"/>
            <a:ext cx="10012405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állandó felhasználói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csoportok hozzárendelhetők a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projektcsapathoz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028482"/>
            <a:ext cx="11739748" cy="30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OSS megtett újítások (V1.10.4)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9068" y="1212547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527116" y="1212547"/>
            <a:ext cx="10012405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2400" dirty="0" smtClean="0"/>
              <a:t>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Új pénzügyi és adminisztratív tisztviselő szerepkör hozzáadva a projektcsapathoz, korlátozott hozzáférési jogokkal az OSS könyvtárhoz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(irányítási/pénzügyi dokumentumok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egyéb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dokumentumok)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656582"/>
            <a:ext cx="11771072" cy="25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50" y="4007427"/>
            <a:ext cx="6001407" cy="28702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OSS várható újítások (V1.11)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9068" y="1212547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10895" y="1028503"/>
            <a:ext cx="10277519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mentés/küldés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gomb elhelyezésének javítása a jelentkezési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oldalon</a:t>
            </a:r>
          </a:p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SSC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PDF sablon javítása (EIN, érvényesség kezdete/vége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kérelmezők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az értékelők kérésére követelményeket adhatnak hozzá a nemzeti megfeleltetési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táblázathoz</a:t>
            </a:r>
          </a:p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előzetes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kapcsolattartási információk (azonosító, állapot) automatikusan beállításra kerülnek, amikor előzetes kapcsolattartási kérelemből hoz létre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valaki kérelmet</a:t>
            </a:r>
          </a:p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 hónapra növelt türelmi idő (1 hónapról) érvényességi időnél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96595" y="3290416"/>
            <a:ext cx="9144000" cy="1655762"/>
          </a:xfrm>
        </p:spPr>
        <p:txBody>
          <a:bodyPr/>
          <a:lstStyle/>
          <a:p>
            <a:pPr algn="ctr"/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Egységes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biztonsági tanúsítvány (SSC) eljárások</a:t>
            </a:r>
          </a:p>
        </p:txBody>
      </p:sp>
    </p:spTree>
    <p:extLst>
      <p:ext uri="{BB962C8B-B14F-4D97-AF65-F5344CB8AC3E}">
        <p14:creationId xmlns:p14="http://schemas.microsoft.com/office/powerpoint/2010/main" val="18732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61242" y="3290416"/>
            <a:ext cx="9932276" cy="1655762"/>
          </a:xfrm>
        </p:spPr>
        <p:txBody>
          <a:bodyPr/>
          <a:lstStyle/>
          <a:p>
            <a:pPr algn="ctr"/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Megfelelőségértékelési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NoBo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DeBo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és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AsBo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) eljárások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NoBo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DeBo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AsBo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szervezetek éves jelentése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sz="2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320291" y="1048436"/>
            <a:ext cx="9160401" cy="51214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60/2011. (XI.25.) NFM rendelet 8. § (1) pontjában foglaltak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alapján: </a:t>
            </a:r>
          </a:p>
          <a:p>
            <a:pPr marL="442913" indent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„az előző évben végzett </a:t>
            </a:r>
            <a:r>
              <a:rPr lang="hu-HU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megfelelőségértékelő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 tevékenységéről </a:t>
            </a: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készített</a:t>
            </a:r>
          </a:p>
          <a:p>
            <a:pPr marL="442913" indent="0">
              <a:spcBef>
                <a:spcPts val="0"/>
              </a:spcBef>
              <a:buNone/>
            </a:pP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jelentést </a:t>
            </a:r>
            <a:r>
              <a:rPr lang="hu-HU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minden évben január 31-éig </a:t>
            </a: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írásban 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meg </a:t>
            </a: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kell küldeni” 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</a:p>
          <a:p>
            <a:pPr marL="442913" indent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ki kell </a:t>
            </a: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terjednie a 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60/2011. (XI.25.) NFM rendelet 8. § (2) pontjában </a:t>
            </a: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foglalt</a:t>
            </a:r>
          </a:p>
          <a:p>
            <a:pPr marL="442913" indent="0">
              <a:spcBef>
                <a:spcPts val="0"/>
              </a:spcBef>
              <a:buNone/>
            </a:pP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minden alpontjára</a:t>
            </a: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az éves jelentés elkészítéséhez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útmutató az érintettek részére elküldve, hogy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minden megfelelőségértékelő szervezet azonos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formai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és tartalmi követelményekkel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dolgozzon</a:t>
            </a:r>
          </a:p>
          <a:p>
            <a:pPr>
              <a:spcBef>
                <a:spcPts val="1800"/>
              </a:spcBef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2024. évre vonatkozó jelentéseket minden 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érintett szervezet határidőre benyújtotta, a 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jelentések feldolgozása   folyamatban van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50" y="3409950"/>
            <a:ext cx="4489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NoBo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DeBo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AsBo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kijelölési engedélyek megújítása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601583" y="1376477"/>
            <a:ext cx="10663151" cy="53449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2025. év végén és 2026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év elején több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megfelelőségértékelő szervezet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kijelölési engedélyének az </a:t>
            </a: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érvényességi ideje lejár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60/2011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. (XI. 25.) NFM rendelet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.§ (2) bekezdés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alapján: </a:t>
            </a:r>
          </a:p>
          <a:p>
            <a:pPr marL="0" indent="0"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A meghosszabbítási kérelmet </a:t>
            </a:r>
            <a:r>
              <a:rPr lang="hu-HU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a lejárat előtt fél évvel </a:t>
            </a: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korábban 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be kell nyújtani.”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hu-H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NoBo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engedély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meghosszabbítási kérelem benyújtása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esetén a 315/2009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. (XII. 28.) Korm. r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endeletében foglaltak alapján az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Európai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Bizottság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és az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EGT-államok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érintettek az eljárásban,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ami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többlet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időt jelent (új kérem benyújtása esetén akár 2 hónap!):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>
              <a:spcBef>
                <a:spcPts val="600"/>
              </a:spcBef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NoBo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szervezet engedélyének véleményezése </a:t>
            </a:r>
          </a:p>
          <a:p>
            <a:pPr marL="893763">
              <a:spcBef>
                <a:spcPts val="600"/>
              </a:spcBef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Európai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Bizottság által vezetett nyilvántartásban (NANDO) való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közzététel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hu-HU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</a:p>
          <a:p>
            <a:pPr marL="0" indent="0">
              <a:buNone/>
            </a:pPr>
            <a:r>
              <a:rPr lang="hu-HU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jogszabályokban meghatározott határidőket kérjük betartani!</a:t>
            </a:r>
            <a:endParaRPr lang="hu-HU" sz="2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28" y="4906962"/>
            <a:ext cx="1758950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38384"/>
            <a:ext cx="11015353" cy="798904"/>
          </a:xfrm>
        </p:spPr>
        <p:txBody>
          <a:bodyPr/>
          <a:lstStyle/>
          <a:p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NoBo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DeBo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AsBo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igazgatási szolgáltatási díjak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6196" y="1276123"/>
            <a:ext cx="10473542" cy="5262789"/>
          </a:xfrm>
        </p:spPr>
        <p:txBody>
          <a:bodyPr/>
          <a:lstStyle/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egjelent:</a:t>
            </a:r>
          </a:p>
          <a:p>
            <a:pPr marL="358775" indent="0">
              <a:buNone/>
            </a:pPr>
            <a:r>
              <a:rPr lang="hu-H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közlekedésért 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felelős miniszter szabályozási feladatkörébe tartozó forgalmazási követelmények tekintetében eljáró megfelelőségértékelő szervezetek kijelölési eljárásáért fizetendő igazgatási szolgáltatási díjakról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szóló </a:t>
            </a: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2/2025</a:t>
            </a:r>
            <a:r>
              <a:rPr lang="hu-HU" sz="2200" b="1" dirty="0">
                <a:latin typeface="Calibri" panose="020F0502020204030204" pitchFamily="34" charset="0"/>
                <a:cs typeface="Calibri" panose="020F0502020204030204" pitchFamily="34" charset="0"/>
              </a:rPr>
              <a:t>. (I. 31.) ÉKM </a:t>
            </a: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rendelet </a:t>
            </a:r>
          </a:p>
          <a:p>
            <a:pPr marL="358775" indent="0"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amely 2025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. március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3-án lépett hatályba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2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egváltoztak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eljárásáért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fizetendő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korábbi </a:t>
            </a: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díjtételek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befizetendő összeg kiszámítása az érintettek részére megküldött, fenti rendelet alapján készített </a:t>
            </a: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táblázat </a:t>
            </a: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alapján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történik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de konzultáció javasolt minden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befizetés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előtt</a:t>
            </a:r>
          </a:p>
          <a:p>
            <a:pPr>
              <a:spcBef>
                <a:spcPts val="120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befizetés a kérelem </a:t>
            </a: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benyújtásakor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történik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23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41" y="4707802"/>
            <a:ext cx="3878109" cy="20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61242" y="3290416"/>
            <a:ext cx="9932276" cy="1655762"/>
          </a:xfrm>
        </p:spPr>
        <p:txBody>
          <a:bodyPr/>
          <a:lstStyle/>
          <a:p>
            <a:pPr algn="ctr"/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Vasútbiztonsági Osztály (VBO) kompetencia bővülés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VBO kompetencia bővülés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50802" y="1493467"/>
            <a:ext cx="8031047" cy="52280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VBO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munkatársak elmúlt fél évben megszerzett kompetenciái: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inden munkatárs rendelkezik legalább közigazgatási alapvizsgával</a:t>
            </a:r>
          </a:p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inden tavaly felvett munkatárs megszerezte a minősítő vizsgáját </a:t>
            </a:r>
          </a:p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tavaly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felvett munkatárs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részt vett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 hetes ERA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alapoktatáson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Valenciennesben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(FR)</a:t>
            </a:r>
          </a:p>
          <a:p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6 munkatárs az NSA SRB képviselői részére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előadást tartott vasúti engedélyezési témákban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03" y="3475300"/>
            <a:ext cx="5526923" cy="33826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20" y="1154746"/>
            <a:ext cx="2179198" cy="20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NSA SRB ismeretátadás témái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26</a:t>
            </a:fld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07074"/>
              </p:ext>
            </p:extLst>
          </p:nvPr>
        </p:nvGraphicFramePr>
        <p:xfrm>
          <a:off x="465455" y="1749261"/>
          <a:ext cx="1130595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097"/>
                <a:gridCol w="86678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600" dirty="0" smtClean="0"/>
                        <a:t>előadó</a:t>
                      </a:r>
                      <a:endParaRPr lang="hu-H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600" dirty="0" smtClean="0"/>
                        <a:t>témakör</a:t>
                      </a:r>
                      <a:endParaRPr lang="hu-H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Fixl Anikó </a:t>
                      </a:r>
                      <a:endParaRPr lang="hu-H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200" dirty="0" smtClean="0"/>
                        <a:t>Vasúthatósági beadványok kiértékelési gyakorlata</a:t>
                      </a:r>
                      <a:endParaRPr lang="hu-HU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Lázi Dániel </a:t>
                      </a:r>
                      <a:endParaRPr lang="hu-H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200" dirty="0" smtClean="0"/>
                        <a:t>Határátmenetek kezelése</a:t>
                      </a:r>
                      <a:endParaRPr lang="hu-HU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Mácsár Gábor </a:t>
                      </a:r>
                      <a:endParaRPr lang="hu-H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200" dirty="0" err="1" smtClean="0"/>
                        <a:t>Megfelelőségértékelési</a:t>
                      </a:r>
                      <a:r>
                        <a:rPr lang="hu-HU" sz="2200" dirty="0" smtClean="0"/>
                        <a:t> engedélyezési folyamatok bemutatása</a:t>
                      </a:r>
                      <a:endParaRPr lang="hu-HU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Silye Gergely</a:t>
                      </a:r>
                      <a:endParaRPr lang="hu-H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200" dirty="0" smtClean="0"/>
                        <a:t>Vasúthatósági szemlék gyakorlata</a:t>
                      </a:r>
                      <a:endParaRPr lang="hu-HU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Tarnóczky Ádám </a:t>
                      </a:r>
                      <a:endParaRPr lang="hu-H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200" dirty="0" smtClean="0"/>
                        <a:t>Vasúthatósági engedélyezések pénzügyi háttere</a:t>
                      </a:r>
                      <a:endParaRPr lang="hu-HU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 smtClean="0"/>
                        <a:t>Sebestyén Dániel</a:t>
                      </a:r>
                      <a:endParaRPr lang="hu-H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 smtClean="0"/>
                        <a:t>Vasúthatósági karbantartási tanúsítások  </a:t>
                      </a:r>
                    </a:p>
                    <a:p>
                      <a:pPr algn="ctr"/>
                      <a:endParaRPr lang="hu-HU" sz="800" dirty="0" smtClean="0"/>
                    </a:p>
                    <a:p>
                      <a:pPr algn="ctr"/>
                      <a:r>
                        <a:rPr lang="hu-HU" sz="2200" dirty="0" smtClean="0"/>
                        <a:t>OSS egykapus ügyintézési felület alapjai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96595" y="3290416"/>
            <a:ext cx="9144000" cy="1655762"/>
          </a:xfrm>
        </p:spPr>
        <p:txBody>
          <a:bodyPr/>
          <a:lstStyle/>
          <a:p>
            <a:pPr algn="ctr"/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Köszönöm a figyelmet!</a:t>
            </a:r>
          </a:p>
          <a:p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ERA egységes biztonsági tanúsítvány (SSC) eljárások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325902" y="1337036"/>
            <a:ext cx="10012405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hu-HU" sz="2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-ban</a:t>
            </a:r>
            <a:r>
              <a:rPr lang="hu-HU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az ERA által kezelve</a:t>
            </a: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66 </a:t>
            </a:r>
            <a:r>
              <a:rPr lang="hu-H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OSS-be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feltöltött kérelem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hu-H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OSS-be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feltöltött előzetes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átvizsgálás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sz="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hu-HU" sz="2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-ben</a:t>
            </a:r>
            <a:r>
              <a:rPr lang="hu-HU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az ERA által kezelve: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102 </a:t>
            </a:r>
            <a:r>
              <a:rPr lang="hu-HU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OSS-be</a:t>
            </a:r>
            <a:r>
              <a:rPr lang="hu-HU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feltöltött </a:t>
            </a:r>
            <a:r>
              <a:rPr lang="hu-HU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kérelem 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jelentős növekedés 2023-hoz képest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 </a:t>
            </a:r>
            <a:r>
              <a:rPr lang="hu-H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OSS-be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feltöltött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előzetes átvizsgálás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sz="8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ERA kérelemszám növekedés indokai: </a:t>
            </a:r>
          </a:p>
          <a:p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4.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Vasúti Csomag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ötéves évfordulója</a:t>
            </a:r>
          </a:p>
          <a:p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EU tagországi leányvállalatok megszüntetése / egyesítése</a:t>
            </a:r>
          </a:p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elentős változások eltérő kezelése 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sz="2200" dirty="0" smtClean="0"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6" name="Picture 2" descr="Upward Trend Icon 36710925 Vector Art at Vecteezy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24CABD30-91FB-82E0-2F54-E243A5EB0C21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9120" r="6592" b="10439"/>
          <a:stretch/>
        </p:blipFill>
        <p:spPr bwMode="auto">
          <a:xfrm>
            <a:off x="8104197" y="1286805"/>
            <a:ext cx="2882475" cy="39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ERA egységes biztonsági tanúsítvány (SSC) eljárások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010591" y="1402418"/>
            <a:ext cx="10012405" cy="52296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ERA által kezelt OSS eljárások kb.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-a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új, vagy módosítási eljárás, amely benyújtása során az alábbi problémák jellemzők: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2">
              <a:spcBef>
                <a:spcPts val="100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közvetlenül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kérelem feltöltése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előtti értesítés</a:t>
            </a:r>
          </a:p>
          <a:p>
            <a:pPr marL="536575" lvl="2">
              <a:spcBef>
                <a:spcPts val="100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érelem feltöltése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bármilyen értesítés nélkül</a:t>
            </a:r>
          </a:p>
          <a:p>
            <a:pPr marL="536575" lvl="2">
              <a:spcBef>
                <a:spcPts val="1000"/>
              </a:spcBef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kérelmezők terveinek előközlése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kulcsfontosságú</a:t>
            </a:r>
          </a:p>
          <a:p>
            <a:pPr lvl="2"/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2">
              <a:spcBef>
                <a:spcPts val="100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megújítási eljárások kiszámíthatóbbak</a:t>
            </a:r>
          </a:p>
          <a:p>
            <a:pPr marL="536575" lvl="2">
              <a:spcBef>
                <a:spcPts val="100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elenleg 217 ERA által kiadott SSC érvényes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2">
              <a:spcBef>
                <a:spcPts val="1000"/>
              </a:spcBef>
            </a:pP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ERA által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kezelendő kérelem esetén </a:t>
            </a:r>
            <a:r>
              <a:rPr lang="hu-HU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kapcsolatfelvétel javasolt</a:t>
            </a:r>
            <a:r>
              <a:rPr lang="hu-HU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	D'ALBERTANSON Simon  →  </a:t>
            </a:r>
            <a:r>
              <a:rPr lang="hu-HU" u="sng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Simon.D'ALBERTANSON</a:t>
            </a:r>
            <a:r>
              <a:rPr lang="hu-HU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hu-HU" u="sng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era.europa.eu</a:t>
            </a:r>
            <a:r>
              <a:rPr lang="hu-HU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	CUKIERSKI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Piotr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→  </a:t>
            </a:r>
            <a:r>
              <a:rPr lang="hu-HU" u="sng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Piotr.CUKIERSKI</a:t>
            </a:r>
            <a:r>
              <a:rPr lang="hu-HU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hu-HU" u="sng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era.europa.eu</a:t>
            </a:r>
            <a:endParaRPr lang="hu-HU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2" y="1985249"/>
            <a:ext cx="4109545" cy="28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NSA HU egységes biztonsági tanúsítvány (SSC) eljárások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750854" y="1036064"/>
            <a:ext cx="10012405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hu-HU" sz="2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-ban</a:t>
            </a:r>
            <a:r>
              <a:rPr lang="hu-HU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az NSA HU által kezelve</a:t>
            </a: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teljes HU terület és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határátmeneti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kérelem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 területre 18 magyar és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külföldi székhelyű társaság</a:t>
            </a:r>
          </a:p>
          <a:p>
            <a:pPr marL="714375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ejövő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határátmenetre 2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AT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, 1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HR, 1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RO, </a:t>
            </a:r>
            <a:r>
              <a:rPr lang="hu-HU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hu-HU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, 1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SK</a:t>
            </a:r>
          </a:p>
          <a:p>
            <a:pPr marL="714375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imenő határátmenetre </a:t>
            </a:r>
            <a:r>
              <a:rPr lang="hu-HU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hu-HU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, 1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HR,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RO,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SI,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</a:p>
          <a:p>
            <a:endParaRPr lang="hu-H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hu-HU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-ben</a:t>
            </a:r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b="1" dirty="0">
                <a:latin typeface="Calibri" panose="020F0502020204030204" pitchFamily="34" charset="0"/>
                <a:cs typeface="Calibri" panose="020F0502020204030204" pitchFamily="34" charset="0"/>
              </a:rPr>
              <a:t>az NSA HU által kezelve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teljes HU terület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és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határátmeneti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kérelem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 területre 10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magyar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külföldi székhelyű társaság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ejövő határátmenetre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AT, 1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HR,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 RO, </a:t>
            </a:r>
            <a:r>
              <a:rPr lang="hu-HU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hu-HU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, 3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SK</a:t>
            </a:r>
          </a:p>
          <a:p>
            <a:pPr marL="630238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imenő határátmenetre </a:t>
            </a:r>
            <a:r>
              <a:rPr lang="hu-HU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hu-HU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HR, 4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SI,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 SK</a:t>
            </a:r>
          </a:p>
          <a:p>
            <a:endParaRPr lang="hu-H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előző évek többszöröse van folyamatban → 1 év csúszás az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ERA-hoz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képest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hu-H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74" y="1499619"/>
            <a:ext cx="4213377" cy="41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NSA HU határátmeneti engedélyezése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27790" y="1260629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057246" y="1151298"/>
            <a:ext cx="10207488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240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 NSA HU tájékoztatójában szereplő üzemváltó határállomásokra kérhető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→ benne van, hogy melyik a területileg illetékes tagország</a:t>
            </a:r>
          </a:p>
          <a:p>
            <a:pPr lvl="0">
              <a:spcBef>
                <a:spcPts val="2400"/>
              </a:spcBef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NSA SI, HR és SK hatóságokkal tavaly ősszel személyes egyeztetés történt</a:t>
            </a:r>
          </a:p>
          <a:p>
            <a:pPr lvl="0">
              <a:spcBef>
                <a:spcPts val="240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zomszédos NSA ügyintézők bemutatva</a:t>
            </a:r>
          </a:p>
          <a:p>
            <a:pPr lvl="0">
              <a:spcBef>
                <a:spcPts val="240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övetelmények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ISSUE-k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formájában → OSS útján</a:t>
            </a:r>
          </a:p>
          <a:p>
            <a:pPr lvl="0">
              <a:spcBef>
                <a:spcPts val="2400"/>
              </a:spcBef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tagország nemzeti nyelvén kell a dokumentációt benyújtani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3" y="4536244"/>
            <a:ext cx="10058400" cy="21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NSA HU átmeneti munkateher növekedésének okai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27252" y="771997"/>
            <a:ext cx="10659610" cy="432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2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Vasúti Csomag kivezetése 2025. június 16-ig</a:t>
            </a:r>
          </a:p>
          <a:p>
            <a:pPr marL="536575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áltozás 2019. június 16-án EU tagországok többségében</a:t>
            </a:r>
          </a:p>
          <a:p>
            <a:pPr marL="536575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oratóriummal 2020. november 1-re halasztva (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miatt ráadás 4 hónap is)</a:t>
            </a:r>
            <a:endParaRPr lang="hu-H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étrészes vasútbiztonsági tanúsítványok lehetőség szerint ki lettek adva a határnapig </a:t>
            </a:r>
          </a:p>
          <a:p>
            <a:pPr marL="0" indent="0">
              <a:buNone/>
            </a:pPr>
            <a:endParaRPr lang="hu-H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biztonságirányítási kézikönyvek (BIK) sokszor 4-5 éve </a:t>
            </a:r>
          </a:p>
          <a:p>
            <a:pPr marL="179388" indent="-179388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hatályon kívüli jogszabályokat tartalmaznak </a:t>
            </a:r>
          </a:p>
          <a:p>
            <a:pPr marL="179388" indent="-179388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→ hiánypótlás</a:t>
            </a:r>
          </a:p>
          <a:p>
            <a:pPr>
              <a:spcBef>
                <a:spcPts val="0"/>
              </a:spcBef>
            </a:pPr>
            <a:endParaRPr lang="hu-HU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atárátmenetek miatt 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NSA-kkal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való kapcsolattartás</a:t>
            </a:r>
          </a:p>
          <a:p>
            <a:endParaRPr lang="hu-H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árosi vasutak vasútbiztonsági engedély és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tanúsítvány megújítása folyamatban van</a:t>
            </a:r>
          </a:p>
          <a:p>
            <a:pPr marL="0" indent="0">
              <a:buNone/>
            </a:pP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hu-H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27" y="3026979"/>
            <a:ext cx="4721773" cy="38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4. Vasúti Csomag gyakorlati alkalmazása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389629" y="1072056"/>
            <a:ext cx="9875105" cy="43483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biztonságirányítási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rendszer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kockázatértékelési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(CSM) és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forgalomszabályozási (OPE TSI) elemekkel egészült ki</a:t>
            </a:r>
          </a:p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biztonságirányítási rendszernek (BIR) párhuzamosan kell megfelelni az OSS feltérképező táblázatnak (</a:t>
            </a:r>
            <a:r>
              <a:rPr lang="hu-H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webfelület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a nemzeti feltérképező táblázatnak (Excel) és az esetleges határátmeneti követelményeknek (random)</a:t>
            </a:r>
          </a:p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SSC és ECM tanúsítványok az 2013-as integráció után a 4. Vasúti Csomag szerint újra elkülönülnek, egymástól függetlenek</a:t>
            </a:r>
          </a:p>
          <a:p>
            <a:pPr lvl="0"/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papír alapú SSC tanúsítvány nem keletkezik, csak elektronikus dokumentumok</a:t>
            </a:r>
            <a:endParaRPr lang="hu-HU" sz="2200" dirty="0"/>
          </a:p>
          <a:p>
            <a:pPr lvl="2"/>
            <a:endParaRPr lang="hu-H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972"/>
            <a:ext cx="12228788" cy="28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" y="274779"/>
            <a:ext cx="11015353" cy="49721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SSC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kérelmek megszüntetésének fő okai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8399" y="1749261"/>
            <a:ext cx="5779363" cy="4322002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CC4-EC51-485D-BA08-084856CAB888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515706" y="1421921"/>
            <a:ext cx="8859521" cy="42845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kérelmező az 5 évvel ezelőtti,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Vasúti Csomag szerinti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dokumentációt tölti fel, mert „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az már a múltkor megfelelt a hatóságnak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→ a jogszabályi változások miatt nem kiértékelhető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kérelmező a használni kívánt szomszédos határállomásokat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nem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jelöli be, mert nem tud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róla,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hogy kell, vagy elfelejti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→ területi hatály nem módosítható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kérelmező „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csak Magyarország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” terület megjelölésekor az </a:t>
            </a:r>
            <a:r>
              <a:rPr lang="hu-H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ERA-t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jelöli meg, mert azt hallotta, hogy „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a 4VCS bevezetése óta az engedélyezés az </a:t>
            </a:r>
            <a:r>
              <a:rPr lang="hu-HU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ERA-hoz</a:t>
            </a:r>
            <a:r>
              <a:rPr lang="hu-HU" sz="2200" i="1" dirty="0">
                <a:latin typeface="Calibri" panose="020F0502020204030204" pitchFamily="34" charset="0"/>
                <a:cs typeface="Calibri" panose="020F0502020204030204" pitchFamily="34" charset="0"/>
              </a:rPr>
              <a:t> került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→ kiértékelő szervezet nem módosítható</a:t>
            </a: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spcBef>
                <a:spcPts val="3000"/>
              </a:spcBef>
              <a:spcAft>
                <a:spcPts val="600"/>
              </a:spcAft>
              <a:buNone/>
            </a:pPr>
            <a:endParaRPr lang="hu-H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hu-HU" sz="2400" dirty="0"/>
          </a:p>
          <a:p>
            <a:pPr marL="914400" lvl="2" indent="0">
              <a:buNone/>
            </a:pPr>
            <a:endParaRPr lang="hu-H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29" y="1749261"/>
            <a:ext cx="2782808" cy="277018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396359" y="5023945"/>
            <a:ext cx="92070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NSA </a:t>
            </a: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HU által kezelendő kérelem esetén </a:t>
            </a:r>
            <a:r>
              <a:rPr lang="hu-HU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kapcsolatfelvétel javasolt</a:t>
            </a:r>
            <a:r>
              <a:rPr lang="hu-HU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hu-H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Vasútbiztonsági 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Osztály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u-HU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vasutbiztonsag</a:t>
            </a:r>
            <a:r>
              <a:rPr lang="hu-HU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hu-HU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ekm.gov.hu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   +36 (1) 4771523</a:t>
            </a:r>
          </a:p>
          <a:p>
            <a:endParaRPr lang="hu-HU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32" y="4930468"/>
            <a:ext cx="1828800" cy="19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1. egyéni séma">
      <a:dk1>
        <a:srgbClr val="1D2342"/>
      </a:dk1>
      <a:lt1>
        <a:sysClr val="window" lastClr="FFFFFF"/>
      </a:lt1>
      <a:dk2>
        <a:srgbClr val="233A59"/>
      </a:dk2>
      <a:lt2>
        <a:srgbClr val="E7E6E6"/>
      </a:lt2>
      <a:accent1>
        <a:srgbClr val="F2A92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1502</Words>
  <Application>Microsoft Office PowerPoint</Application>
  <PresentationFormat>Szélesvásznú</PresentationFormat>
  <Paragraphs>222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Office-téma</vt:lpstr>
      <vt:lpstr>Ügyféltájékoztató</vt:lpstr>
      <vt:lpstr>PowerPoint bemutató</vt:lpstr>
      <vt:lpstr>ERA egységes biztonsági tanúsítvány (SSC) eljárások</vt:lpstr>
      <vt:lpstr>ERA egységes biztonsági tanúsítvány (SSC) eljárások</vt:lpstr>
      <vt:lpstr>NSA HU egységes biztonsági tanúsítvány (SSC) eljárások</vt:lpstr>
      <vt:lpstr> NSA HU határátmeneti engedélyezése</vt:lpstr>
      <vt:lpstr>NSA HU átmeneti munkateher növekedésének okai</vt:lpstr>
      <vt:lpstr>4. Vasúti Csomag gyakorlati alkalmazása</vt:lpstr>
      <vt:lpstr>SSC kérelmek megszüntetésének fő okai</vt:lpstr>
      <vt:lpstr>SSC kérelmek késedelmének fő okai</vt:lpstr>
      <vt:lpstr>PowerPoint bemutató</vt:lpstr>
      <vt:lpstr>SSC kérelmek tendenciái (leányvállalatok)</vt:lpstr>
      <vt:lpstr>SSC kérelmek tendenciái (kockázatértékelés)</vt:lpstr>
      <vt:lpstr>PowerPoint bemutató</vt:lpstr>
      <vt:lpstr>OSS megtett újítások (V1.10.1)</vt:lpstr>
      <vt:lpstr>OSS megtett újítások (V1.10.2)</vt:lpstr>
      <vt:lpstr>OSS megtett újítások (V1.10.3)</vt:lpstr>
      <vt:lpstr>OSS megtett újítások (V1.10.4)</vt:lpstr>
      <vt:lpstr>OSS várható újítások (V1.11)</vt:lpstr>
      <vt:lpstr>PowerPoint bemutató</vt:lpstr>
      <vt:lpstr>NoBo / DeBo / AsBo szervezetek éves jelentése</vt:lpstr>
      <vt:lpstr>NoBo / DeBo / AsBo kijelölési engedélyek megújítása</vt:lpstr>
      <vt:lpstr>NoBo / DeBo / AsBo igazgatási szolgáltatási díjak  </vt:lpstr>
      <vt:lpstr>PowerPoint bemutató</vt:lpstr>
      <vt:lpstr>VBO kompetencia bővülés</vt:lpstr>
      <vt:lpstr>NSA SRB ismeretátadás témái</vt:lpstr>
      <vt:lpstr>PowerPoint bemutató</vt:lpstr>
    </vt:vector>
  </TitlesOfParts>
  <Company>NISZ Zrt.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Kerékgyártó János</dc:creator>
  <cp:lastModifiedBy>Fixl Anikó</cp:lastModifiedBy>
  <cp:revision>207</cp:revision>
  <cp:lastPrinted>2025-05-07T10:47:53Z</cp:lastPrinted>
  <dcterms:created xsi:type="dcterms:W3CDTF">2023-03-18T08:55:41Z</dcterms:created>
  <dcterms:modified xsi:type="dcterms:W3CDTF">2025-05-12T14:10:38Z</dcterms:modified>
</cp:coreProperties>
</file>