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72" r:id="rId4"/>
    <p:sldId id="282" r:id="rId5"/>
    <p:sldId id="280" r:id="rId6"/>
    <p:sldId id="281" r:id="rId7"/>
    <p:sldId id="283" r:id="rId8"/>
    <p:sldId id="284" r:id="rId9"/>
    <p:sldId id="274" r:id="rId10"/>
    <p:sldId id="278" r:id="rId11"/>
    <p:sldId id="279" r:id="rId12"/>
    <p:sldId id="265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A59"/>
    <a:srgbClr val="212D58"/>
    <a:srgbClr val="212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DA402-C25F-40DF-888A-9277044DBE4B}" type="datetimeFigureOut">
              <a:rPr lang="hu-HU" smtClean="0"/>
              <a:t>2025. 05. 23.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486C5-359B-429E-9B48-A11E1E3333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497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6250" y="1041400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76250" y="352107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26" y="60325"/>
            <a:ext cx="2047523" cy="16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0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1" y="294657"/>
            <a:ext cx="11015353" cy="49721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30" y="0"/>
            <a:ext cx="1104599" cy="8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helye 1"/>
          <p:cNvSpPr>
            <a:spLocks noGrp="1"/>
          </p:cNvSpPr>
          <p:nvPr>
            <p:ph type="title" hasCustomPrompt="1"/>
          </p:nvPr>
        </p:nvSpPr>
        <p:spPr>
          <a:xfrm>
            <a:off x="1911483" y="183759"/>
            <a:ext cx="8664313" cy="729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8" name="Tartalom helye 3"/>
          <p:cNvSpPr>
            <a:spLocks noGrp="1"/>
          </p:cNvSpPr>
          <p:nvPr>
            <p:ph sz="half" idx="11"/>
          </p:nvPr>
        </p:nvSpPr>
        <p:spPr>
          <a:xfrm>
            <a:off x="309418" y="1560947"/>
            <a:ext cx="11573164" cy="4581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just">
              <a:buNone/>
              <a:defRPr sz="2400"/>
            </a:lvl1pPr>
          </a:lstStyle>
          <a:p>
            <a:pPr lvl="0"/>
            <a:r>
              <a:rPr lang="hu-HU" dirty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28102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274" y="5498274"/>
            <a:ext cx="1359725" cy="1359725"/>
          </a:xfrm>
          <a:prstGeom prst="rect">
            <a:avLst/>
          </a:prstGeom>
        </p:spPr>
      </p:pic>
      <p:sp>
        <p:nvSpPr>
          <p:cNvPr id="7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905"/>
            <a:ext cx="12204000" cy="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Vasúti műszaki előírások változásának hatása az építési, használatbavételi</a:t>
            </a:r>
            <a:br>
              <a:rPr lang="hu-HU" sz="4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hu-HU" sz="4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engedélyekre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Közlekedési Hatóság</a:t>
            </a: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Vasúti Hatósági Főosztály</a:t>
            </a:r>
          </a:p>
          <a:p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Országos Vasúti Infrastruktúra </a:t>
            </a:r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Osztály</a:t>
            </a:r>
          </a:p>
          <a:p>
            <a:r>
              <a:rPr lang="hu-HU" sz="1400" dirty="0">
                <a:latin typeface="Verdana" panose="020B0604030504040204" pitchFamily="34" charset="0"/>
                <a:ea typeface="Verdana" panose="020B0604030504040204" pitchFamily="34" charset="0"/>
              </a:rPr>
              <a:t>H-1138 Budapest, Váci út 188.</a:t>
            </a:r>
          </a:p>
          <a:p>
            <a:r>
              <a:rPr lang="hu-HU" sz="1400" dirty="0">
                <a:latin typeface="Verdana" panose="020B0604030504040204" pitchFamily="34" charset="0"/>
                <a:ea typeface="Verdana" panose="020B0604030504040204" pitchFamily="34" charset="0"/>
              </a:rPr>
              <a:t>Postacím: 1442 Budapest Pf.: 89.</a:t>
            </a: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Rácz Imre osztályvezető		2025. </a:t>
            </a:r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május 26.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8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Bejelentéssel kezelhető eljárások bővülése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/>
              <a:t>A bejelentés </a:t>
            </a:r>
            <a:r>
              <a:rPr lang="hu-HU" u="sng" dirty="0" smtClean="0"/>
              <a:t>tartalmazza: A </a:t>
            </a:r>
            <a:r>
              <a:rPr lang="hu-HU" dirty="0" smtClean="0"/>
              <a:t>bejelentés </a:t>
            </a:r>
            <a:r>
              <a:rPr lang="hu-HU" dirty="0"/>
              <a:t>tárgyát és annak rövid leírását, átnézeti helyszínrajzot és műszaki leírást, a bejelentéssel érintett </a:t>
            </a:r>
            <a:r>
              <a:rPr lang="hu-HU" dirty="0" smtClean="0"/>
              <a:t>építmények számának</a:t>
            </a:r>
            <a:r>
              <a:rPr lang="hu-HU" dirty="0"/>
              <a:t>, típusának és rendeltetésének </a:t>
            </a:r>
            <a:r>
              <a:rPr lang="hu-HU" dirty="0" smtClean="0"/>
              <a:t>megjelölésével</a:t>
            </a:r>
            <a:r>
              <a:rPr lang="hu-HU" dirty="0"/>
              <a:t>.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A bejelentési eljárások vonatkozásában a hatóság által jóváhagyott rendszertechnikai megoldások </a:t>
            </a:r>
            <a:r>
              <a:rPr lang="hu-HU" dirty="0" smtClean="0"/>
              <a:t>alkalmazásával végrehajtott </a:t>
            </a:r>
            <a:r>
              <a:rPr lang="hu-HU" dirty="0"/>
              <a:t>módosítások esetén nem kell tervdokumentációt benyújtani</a:t>
            </a:r>
            <a:r>
              <a:rPr lang="hu-HU" dirty="0" smtClean="0"/>
              <a:t>.</a:t>
            </a:r>
            <a:endParaRPr lang="hu-HU" dirty="0"/>
          </a:p>
          <a:p>
            <a:r>
              <a:rPr lang="hu-HU" dirty="0" smtClean="0"/>
              <a:t>amennyiben </a:t>
            </a:r>
            <a:r>
              <a:rPr lang="hu-HU" dirty="0"/>
              <a:t>a vágány használatbavételi engedélyében meghatározott sebesség</a:t>
            </a:r>
          </a:p>
          <a:p>
            <a:pPr lvl="1"/>
            <a:r>
              <a:rPr lang="hu-HU" dirty="0" smtClean="0"/>
              <a:t>alacsonyabb</a:t>
            </a:r>
            <a:r>
              <a:rPr lang="hu-HU" dirty="0"/>
              <a:t>, mint 60 km/h, a vágány olyan egyszeri átalakítása, amely a sebesség legfeljebb 67%-os emelésével jár, </a:t>
            </a:r>
            <a:r>
              <a:rPr lang="hu-HU" dirty="0" smtClean="0"/>
              <a:t>és </a:t>
            </a:r>
            <a:r>
              <a:rPr lang="hu-HU" dirty="0" smtClean="0">
                <a:solidFill>
                  <a:srgbClr val="FF0000"/>
                </a:solidFill>
              </a:rPr>
              <a:t>nem </a:t>
            </a:r>
            <a:r>
              <a:rPr lang="hu-HU" dirty="0">
                <a:solidFill>
                  <a:srgbClr val="FF0000"/>
                </a:solidFill>
              </a:rPr>
              <a:t>emelkedik 60 km/h fölé</a:t>
            </a:r>
            <a:r>
              <a:rPr lang="hu-HU" dirty="0"/>
              <a:t>, ez azonban nem jelenti a vonalszakasz jelentős teljesítményváltozását, ha a tengelyterhelés </a:t>
            </a:r>
            <a:r>
              <a:rPr lang="hu-HU" dirty="0" smtClean="0"/>
              <a:t>nem változott,</a:t>
            </a:r>
          </a:p>
          <a:p>
            <a:pPr lvl="1"/>
            <a:r>
              <a:rPr lang="hu-HU" dirty="0" smtClean="0"/>
              <a:t>60 </a:t>
            </a:r>
            <a:r>
              <a:rPr lang="hu-HU" dirty="0"/>
              <a:t>km/h vagy alacsonyabb, a vágány olyan egyszeri átalakítása, amely a sebesség legfeljebb 67%-os emelésével jár, </a:t>
            </a:r>
            <a:r>
              <a:rPr lang="hu-HU" dirty="0" smtClean="0"/>
              <a:t>és </a:t>
            </a:r>
            <a:r>
              <a:rPr lang="hu-HU" dirty="0" smtClean="0">
                <a:solidFill>
                  <a:srgbClr val="FF0000"/>
                </a:solidFill>
              </a:rPr>
              <a:t>legfeljebb </a:t>
            </a:r>
            <a:r>
              <a:rPr lang="hu-HU" dirty="0">
                <a:solidFill>
                  <a:srgbClr val="FF0000"/>
                </a:solidFill>
              </a:rPr>
              <a:t>80 km/h-ra </a:t>
            </a:r>
            <a:r>
              <a:rPr lang="hu-HU" dirty="0"/>
              <a:t>nő, és a pálya nyomvonalváltozása nem érint idegen ingatlant, amennyiben a sebességemelés </a:t>
            </a:r>
            <a:r>
              <a:rPr lang="hu-HU" dirty="0">
                <a:solidFill>
                  <a:srgbClr val="FF0000"/>
                </a:solidFill>
              </a:rPr>
              <a:t>nem igényel újállomási és állomásközi biztosítóberendezés telepítését</a:t>
            </a:r>
            <a:r>
              <a:rPr lang="hu-HU" dirty="0"/>
              <a:t>, és a vasúti átjárók biztosítási mód hatósági felülvizsgálata és szükségszerinti hatósági engedélyezése megtörtént, és a tengelyterhelés nem változott</a:t>
            </a:r>
            <a:r>
              <a:rPr lang="hu-HU" dirty="0" smtClean="0"/>
              <a:t>,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4568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Bejelentéssel kezelhető eljárások </a:t>
            </a:r>
            <a:r>
              <a:rPr lang="hu-HU" dirty="0" smtClean="0"/>
              <a:t>bővülése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hu-HU" dirty="0">
                <a:solidFill>
                  <a:srgbClr val="FF0000"/>
                </a:solidFill>
              </a:rPr>
              <a:t>vasúti biztosítóberendezés vagy központi forgalomirányító berendezés </a:t>
            </a:r>
            <a:r>
              <a:rPr lang="hu-HU" dirty="0"/>
              <a:t>olyan átalakítása, amely a berendezés rendszerét annak teljes hatáskörzetére kiterjedően nem változtatja meg,</a:t>
            </a:r>
          </a:p>
          <a:p>
            <a:pPr marL="228600" lvl="1">
              <a:spcBef>
                <a:spcPts val="1000"/>
              </a:spcBef>
            </a:pPr>
            <a:r>
              <a:rPr lang="hu-HU" dirty="0"/>
              <a:t>az 1984 előtt a MÁV Magyar Államvasutak Zártkörűen Működő Részvénytársaság vagy a Győr–Sopron–Ebenfurti </a:t>
            </a:r>
            <a:r>
              <a:rPr lang="hu-HU" dirty="0" smtClean="0"/>
              <a:t>Vasút Zártkörűen </a:t>
            </a:r>
            <a:r>
              <a:rPr lang="hu-HU" dirty="0"/>
              <a:t>Működő Részvénytársaság által az alapkapcsolások alapján, alkatrészek bevezetése alapján </a:t>
            </a:r>
            <a:r>
              <a:rPr lang="hu-HU" dirty="0" smtClean="0">
                <a:solidFill>
                  <a:srgbClr val="FF0000"/>
                </a:solidFill>
              </a:rPr>
              <a:t>elfogadott biztosítóberendezés </a:t>
            </a:r>
            <a:r>
              <a:rPr lang="hu-HU" dirty="0">
                <a:solidFill>
                  <a:srgbClr val="FF0000"/>
                </a:solidFill>
              </a:rPr>
              <a:t>rendszerelemek</a:t>
            </a:r>
            <a:r>
              <a:rPr lang="hu-HU" dirty="0"/>
              <a:t>, vasút működtetői tanúsítással, egyszeri bejelentés alapján építhetőek be</a:t>
            </a:r>
            <a:r>
              <a:rPr lang="hu-HU" dirty="0" smtClean="0"/>
              <a:t>,</a:t>
            </a:r>
          </a:p>
          <a:p>
            <a:pPr marL="228600" lvl="1">
              <a:spcBef>
                <a:spcPts val="1000"/>
              </a:spcBef>
            </a:pPr>
            <a:r>
              <a:rPr lang="hu-HU" dirty="0"/>
              <a:t>a </a:t>
            </a:r>
            <a:r>
              <a:rPr lang="hu-HU" dirty="0">
                <a:solidFill>
                  <a:srgbClr val="FF0000"/>
                </a:solidFill>
              </a:rPr>
              <a:t>2 évnél rövidebb időtartamra létesítendő </a:t>
            </a:r>
            <a:r>
              <a:rPr lang="hu-HU" dirty="0"/>
              <a:t>– építési, felújítási munkához kapcsolódó, átmeneti forgalomszabályozást szolgáló </a:t>
            </a:r>
            <a:r>
              <a:rPr lang="hu-HU" dirty="0" smtClean="0"/>
              <a:t>–</a:t>
            </a:r>
            <a:r>
              <a:rPr lang="hu-HU" dirty="0" smtClean="0">
                <a:solidFill>
                  <a:srgbClr val="FF0000"/>
                </a:solidFill>
              </a:rPr>
              <a:t>ideiglenes biztosítóberendezés </a:t>
            </a:r>
            <a:r>
              <a:rPr lang="hu-HU" dirty="0" smtClean="0"/>
              <a:t>építése,</a:t>
            </a:r>
          </a:p>
          <a:p>
            <a:pPr marL="228600" lvl="1">
              <a:spcBef>
                <a:spcPts val="1000"/>
              </a:spcBef>
            </a:pPr>
            <a:r>
              <a:rPr lang="hu-HU" dirty="0"/>
              <a:t>a nemzeti biztosítóberendezés biztonsági szoftver </a:t>
            </a:r>
            <a:r>
              <a:rPr lang="hu-HU" dirty="0" smtClean="0"/>
              <a:t>módosítása;</a:t>
            </a:r>
          </a:p>
          <a:p>
            <a:pPr marL="228600" lvl="1">
              <a:spcBef>
                <a:spcPts val="1000"/>
              </a:spcBef>
            </a:pPr>
            <a:r>
              <a:rPr lang="hu-HU" dirty="0"/>
              <a:t>az országos vasúti mellékvonalak felsorolásáról szóló 194/2016. (VII. 13.) Korm. Rendelet hatálya alá eső vasútvonalakon –figyelemmel az uniós 1300/2014/EU bizottsági rendelet fokozatosság elvére – a </a:t>
            </a:r>
            <a:r>
              <a:rPr lang="hu-HU" dirty="0">
                <a:solidFill>
                  <a:srgbClr val="FF0000"/>
                </a:solidFill>
              </a:rPr>
              <a:t>peron építése és átalakítása, </a:t>
            </a:r>
            <a:r>
              <a:rPr lang="hu-HU" dirty="0"/>
              <a:t>odavezető megközelítési utak építése és átalakítása abban az esetben, ha az nem jár a vasúti pálya geometriájának módosításával, és a rendszerintegritási nemzeti ajánlásban foglaltak be tartásra kerülnek;</a:t>
            </a:r>
          </a:p>
          <a:p>
            <a:pPr marL="228600" lvl="1">
              <a:spcBef>
                <a:spcPts val="1000"/>
              </a:spcBef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193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96595" y="3290416"/>
            <a:ext cx="9144000" cy="1655762"/>
          </a:xfrm>
        </p:spPr>
        <p:txBody>
          <a:bodyPr/>
          <a:lstStyle/>
          <a:p>
            <a:pPr algn="ctr"/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Köszönöm a figyelmet!</a:t>
            </a:r>
          </a:p>
          <a:p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25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Vasúti Műszaki Bizottság - Albizottságok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5622142" cy="4351338"/>
          </a:xfrm>
        </p:spPr>
        <p:txBody>
          <a:bodyPr/>
          <a:lstStyle/>
          <a:p>
            <a:r>
              <a:rPr lang="hu-HU" dirty="0"/>
              <a:t>CCS (Ellenőrző-irányító és jelzőberendezések</a:t>
            </a:r>
          </a:p>
          <a:p>
            <a:r>
              <a:rPr lang="hu-HU" dirty="0"/>
              <a:t>ENE (Energia)</a:t>
            </a:r>
          </a:p>
          <a:p>
            <a:r>
              <a:rPr lang="hu-HU" dirty="0"/>
              <a:t>OPE (Forgalom </a:t>
            </a:r>
            <a:r>
              <a:rPr lang="hu-HU" dirty="0" smtClean="0"/>
              <a:t>lebonyolítás)</a:t>
            </a:r>
            <a:endParaRPr lang="hu-HU" dirty="0"/>
          </a:p>
          <a:p>
            <a:r>
              <a:rPr lang="hu-HU" dirty="0"/>
              <a:t>INF (Infrastruktúra)</a:t>
            </a:r>
          </a:p>
          <a:p>
            <a:r>
              <a:rPr lang="hu-HU" dirty="0" err="1"/>
              <a:t>Loc</a:t>
            </a:r>
            <a:r>
              <a:rPr lang="hu-HU" dirty="0"/>
              <a:t> &amp; </a:t>
            </a:r>
            <a:r>
              <a:rPr lang="hu-HU" dirty="0" err="1"/>
              <a:t>Pass</a:t>
            </a:r>
            <a:r>
              <a:rPr lang="hu-HU" dirty="0"/>
              <a:t> (Mozdonyok és személyszállító gördülő állomány)</a:t>
            </a:r>
          </a:p>
          <a:p>
            <a:r>
              <a:rPr lang="hu-HU" dirty="0"/>
              <a:t>Nem hagyományos vasúti rendszerek</a:t>
            </a:r>
          </a:p>
          <a:p>
            <a:r>
              <a:rPr lang="hu-HU" dirty="0"/>
              <a:t>PRM (Mozgáskorlátozottak)</a:t>
            </a:r>
          </a:p>
          <a:p>
            <a:r>
              <a:rPr lang="hu-HU" dirty="0"/>
              <a:t>WAG (Teherkocsik)</a:t>
            </a:r>
          </a:p>
          <a:p>
            <a:r>
              <a:rPr lang="hu-HU" dirty="0"/>
              <a:t>RISC (Vasútbiztonság-kockázatértékelés)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6062133" y="1185333"/>
            <a:ext cx="59269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/>
              <a:t>a vasúti </a:t>
            </a:r>
            <a:r>
              <a:rPr lang="hu-HU" sz="1600" dirty="0" smtClean="0"/>
              <a:t>közlekedésről szóló 2005</a:t>
            </a:r>
            <a:r>
              <a:rPr lang="hu-HU" sz="1600" dirty="0"/>
              <a:t>. évi CLXXXIII. </a:t>
            </a:r>
            <a:r>
              <a:rPr lang="hu-HU" sz="1600" dirty="0" smtClean="0"/>
              <a:t>törvény </a:t>
            </a:r>
            <a:r>
              <a:rPr lang="hu-HU" sz="1600" dirty="0"/>
              <a:t>2. </a:t>
            </a:r>
            <a:r>
              <a:rPr lang="hu-HU" sz="1600" dirty="0" smtClean="0"/>
              <a:t>§ </a:t>
            </a:r>
          </a:p>
          <a:p>
            <a:r>
              <a:rPr lang="hu-HU" sz="1600" dirty="0" smtClean="0"/>
              <a:t>1.13. vasúti </a:t>
            </a:r>
            <a:r>
              <a:rPr lang="hu-HU" sz="1600" dirty="0"/>
              <a:t>műszaki előírás, </a:t>
            </a:r>
            <a:endParaRPr lang="hu-HU" sz="1600" dirty="0" smtClean="0"/>
          </a:p>
          <a:p>
            <a:r>
              <a:rPr lang="hu-HU" sz="1600" dirty="0" smtClean="0"/>
              <a:t>1.14. nemzeti szabály,</a:t>
            </a:r>
          </a:p>
          <a:p>
            <a:r>
              <a:rPr lang="hu-HU" sz="1600" dirty="0" smtClean="0"/>
              <a:t>1.15. nemzeti előírás,</a:t>
            </a:r>
          </a:p>
          <a:p>
            <a:r>
              <a:rPr lang="hu-HU" sz="1600" dirty="0" smtClean="0"/>
              <a:t>1.16. nemzeti ajánlás, </a:t>
            </a:r>
          </a:p>
          <a:p>
            <a:endParaRPr lang="hu-HU" sz="1600" dirty="0" smtClean="0"/>
          </a:p>
          <a:p>
            <a:endParaRPr lang="hu-HU" sz="1600" dirty="0" smtClean="0"/>
          </a:p>
          <a:p>
            <a:r>
              <a:rPr lang="hu-HU" sz="1600" dirty="0" smtClean="0"/>
              <a:t>nemzeti szabály, előírás -&gt; </a:t>
            </a:r>
            <a:r>
              <a:rPr lang="hu-HU" sz="1600" dirty="0" err="1" smtClean="0"/>
              <a:t>BeBo</a:t>
            </a:r>
            <a:endParaRPr lang="hu-HU" sz="1600" dirty="0"/>
          </a:p>
          <a:p>
            <a:r>
              <a:rPr lang="hu-HU" sz="1600" dirty="0" smtClean="0"/>
              <a:t>nemzeti </a:t>
            </a:r>
            <a:r>
              <a:rPr lang="hu-HU" sz="1600" dirty="0"/>
              <a:t>ajánlás</a:t>
            </a:r>
            <a:r>
              <a:rPr lang="hu-HU" sz="1600" dirty="0" smtClean="0"/>
              <a:t>, -&gt; </a:t>
            </a:r>
            <a:r>
              <a:rPr lang="hu-HU" sz="1600" dirty="0" err="1" smtClean="0"/>
              <a:t>Vtv</a:t>
            </a:r>
            <a:r>
              <a:rPr lang="hu-HU" sz="1600" dirty="0" smtClean="0"/>
              <a:t>. 10. (3) rendszerintegritási vizsgálat</a:t>
            </a:r>
          </a:p>
        </p:txBody>
      </p:sp>
    </p:spTree>
    <p:extLst>
      <p:ext uri="{BB962C8B-B14F-4D97-AF65-F5344CB8AC3E}">
        <p14:creationId xmlns:p14="http://schemas.microsoft.com/office/powerpoint/2010/main" val="320624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Országos Vasúti Szabályzat </a:t>
            </a:r>
            <a:r>
              <a:rPr lang="hu-HU" dirty="0" smtClean="0"/>
              <a:t>kivezetése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10515600" cy="4933752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az Országos Vasúti Szabályzat I. és II. kötetének hatályon kívül helyezésével összefüggő egyes jogszabályok módosításáról szóló 40/2024. (XI. 28.) ÉKM rendelet alapján</a:t>
            </a:r>
          </a:p>
          <a:p>
            <a:r>
              <a:rPr lang="hu-HU" dirty="0" smtClean="0"/>
              <a:t>a hagyományos vasúti rendszerek kölcsönös átjárhatóságáról szóló 103/2003. (XII.27.) GKM rendelet 2024. december 1-től </a:t>
            </a:r>
          </a:p>
          <a:p>
            <a:r>
              <a:rPr lang="hu-HU" dirty="0" smtClean="0"/>
              <a:t>a transzeurópai vasúti rendszerre vonatkozó kölcsönös átjárhatósági műszaki előírásokról szóló 46/2015. (VIII.26.) NFM </a:t>
            </a:r>
            <a:r>
              <a:rPr lang="hu-HU" dirty="0"/>
              <a:t>rendelet 2024. december 1-től 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Országos Vasúti Szabályzat II. kötetének kiadásáról szóló 18/1998. (VII.3.) KHVM rendelet 2024. december </a:t>
            </a:r>
            <a:r>
              <a:rPr lang="hu-HU" dirty="0" smtClean="0"/>
              <a:t>31-től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hatályát vesztette.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Módosításra kerül: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megfelelőségértékelő</a:t>
            </a:r>
            <a:r>
              <a:rPr lang="hu-HU" dirty="0" smtClean="0"/>
              <a:t> szervezetek kijelöléséről szóló 60/2011. (XI. 25.) NFM rendelet 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112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Átmeneti rendelkezések: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az Országos Vasúti Szabályzat </a:t>
            </a:r>
            <a:r>
              <a:rPr lang="hu-HU" sz="2800" dirty="0" smtClean="0"/>
              <a:t>I. és a Országos </a:t>
            </a:r>
            <a:r>
              <a:rPr lang="hu-HU" sz="2800" dirty="0"/>
              <a:t>Vasúti Szabályzat II. </a:t>
            </a:r>
            <a:r>
              <a:rPr lang="hu-HU" sz="2800" dirty="0" smtClean="0"/>
              <a:t>rendelkezéseinek </a:t>
            </a:r>
            <a:r>
              <a:rPr lang="hu-HU" sz="2800" dirty="0"/>
              <a:t>valómegfelelés szerinti igazolás esetén a használatbavételi engedélyezési eljárás lefolytatása iránti kérelmet legkésőbb </a:t>
            </a:r>
            <a:r>
              <a:rPr lang="hu-HU" sz="2800" dirty="0">
                <a:solidFill>
                  <a:srgbClr val="FF0000"/>
                </a:solidFill>
              </a:rPr>
              <a:t>2029. július 31-ig </a:t>
            </a:r>
            <a:r>
              <a:rPr lang="hu-HU" sz="2800" dirty="0"/>
              <a:t>a vasúti közlekedési hatóság részére benyújtja.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866306" y="3869299"/>
            <a:ext cx="101485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 hagyományos vasúti rendszerek kölcsönös átjárhatóságáról szóló 103/2003. (XII. 27.) GKM rendelet, az Országos Vasúti Szabályzat II. kötetének kiadásáról szóló 18/1998. (VII. 3.) KHVM rendelet,a kötélvontatású személyszállító vasutakról és az Országos Vasúti Szabályzat III. kötetének kiadásáról szóló 26/2003. (IV. 28.) GKM rendeletek hatályon kívül helyezését követően Országos Vasúti Szabályzat (OVSZ) hivatkozást tartalmazó jogszabályok, rendeletek, szabványok, műszaki előírások és vállalati utasítások esetében az </a:t>
            </a:r>
            <a:r>
              <a:rPr lang="hu-HU" dirty="0">
                <a:solidFill>
                  <a:srgbClr val="FF0000"/>
                </a:solidFill>
              </a:rPr>
              <a:t>OVSZ értelmezésében </a:t>
            </a:r>
            <a:r>
              <a:rPr lang="hu-HU" u="sng" dirty="0">
                <a:solidFill>
                  <a:srgbClr val="FF0000"/>
                </a:solidFill>
              </a:rPr>
              <a:t>vasúti műszaki előírás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/>
              <a:t>fogalmat kell alkalmazni.</a:t>
            </a:r>
          </a:p>
        </p:txBody>
      </p:sp>
    </p:spTree>
    <p:extLst>
      <p:ext uri="{BB962C8B-B14F-4D97-AF65-F5344CB8AC3E}">
        <p14:creationId xmlns:p14="http://schemas.microsoft.com/office/powerpoint/2010/main" val="69893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9418" y="175522"/>
            <a:ext cx="10869444" cy="729494"/>
          </a:xfrm>
        </p:spPr>
        <p:txBody>
          <a:bodyPr>
            <a:noAutofit/>
          </a:bodyPr>
          <a:lstStyle/>
          <a:p>
            <a:r>
              <a:rPr lang="hu-HU" sz="2400" b="1" dirty="0"/>
              <a:t>289/2012. (X. 11.) Korm. rendelet (</a:t>
            </a:r>
            <a:r>
              <a:rPr lang="hu-HU" sz="2400" b="1" dirty="0" err="1" smtClean="0"/>
              <a:t>ÁME-re</a:t>
            </a:r>
            <a:r>
              <a:rPr lang="hu-HU" sz="2400" b="1" dirty="0" smtClean="0"/>
              <a:t> vonatkozó előírásai )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</a:t>
            </a:r>
            <a:r>
              <a:rPr lang="hu-HU" dirty="0"/>
              <a:t>vasúti építmények építésügyi hatósági engedélyezési eljárásainak részletes </a:t>
            </a:r>
            <a:r>
              <a:rPr lang="hu-HU" dirty="0" smtClean="0"/>
              <a:t>szabályairól </a:t>
            </a:r>
            <a:r>
              <a:rPr lang="hu-HU" dirty="0"/>
              <a:t>szóló rendelt 1. </a:t>
            </a:r>
            <a:r>
              <a:rPr lang="hu-HU" dirty="0" smtClean="0"/>
              <a:t>melléklet d) a </a:t>
            </a:r>
            <a:r>
              <a:rPr lang="hu-HU" dirty="0"/>
              <a:t>tervezői nyilatkozatnak tartalmaznia kell, hogy a kérelmezett létesítmények, alrendszerek tervezett </a:t>
            </a:r>
            <a:r>
              <a:rPr lang="hu-HU" dirty="0" smtClean="0"/>
              <a:t>megvalósítása vonatkozásában </a:t>
            </a:r>
            <a:r>
              <a:rPr lang="hu-HU" dirty="0"/>
              <a:t>az alábbi műszaki előírások közül mely megfelelési szint teljesül:</a:t>
            </a:r>
          </a:p>
          <a:p>
            <a:r>
              <a:rPr lang="hu-HU" dirty="0"/>
              <a:t>1. az átjárhatósági műszaki előírások teljesülnek</a:t>
            </a:r>
            <a:r>
              <a:rPr lang="hu-HU" dirty="0" smtClean="0"/>
              <a:t>; </a:t>
            </a:r>
            <a:r>
              <a:rPr lang="hu-HU" dirty="0" smtClean="0">
                <a:solidFill>
                  <a:srgbClr val="FF0000"/>
                </a:solidFill>
              </a:rPr>
              <a:t>-&gt; </a:t>
            </a:r>
            <a:r>
              <a:rPr lang="hu-HU" dirty="0" err="1" smtClean="0">
                <a:solidFill>
                  <a:srgbClr val="FF0000"/>
                </a:solidFill>
              </a:rPr>
              <a:t>NoBo</a:t>
            </a:r>
            <a:endParaRPr lang="hu-HU" dirty="0">
              <a:solidFill>
                <a:srgbClr val="FF0000"/>
              </a:solidFill>
            </a:endParaRPr>
          </a:p>
          <a:p>
            <a:r>
              <a:rPr lang="hu-HU" dirty="0"/>
              <a:t>2. az átjárhatósági műszaki előírások teljesülése alól felmentést, derogációt adott ki a tagállamra az Európai Unió </a:t>
            </a:r>
            <a:r>
              <a:rPr lang="hu-HU" dirty="0" smtClean="0"/>
              <a:t>illetékes szervezete; </a:t>
            </a:r>
            <a:r>
              <a:rPr lang="hu-HU" dirty="0">
                <a:solidFill>
                  <a:srgbClr val="FF0000"/>
                </a:solidFill>
              </a:rPr>
              <a:t>-&gt; </a:t>
            </a:r>
            <a:r>
              <a:rPr lang="hu-HU" dirty="0" err="1" smtClean="0">
                <a:solidFill>
                  <a:srgbClr val="FF0000"/>
                </a:solidFill>
              </a:rPr>
              <a:t>NoBo</a:t>
            </a:r>
            <a:endParaRPr lang="hu-HU" dirty="0"/>
          </a:p>
          <a:p>
            <a:r>
              <a:rPr lang="hu-HU" dirty="0"/>
              <a:t>3. az előrehaladott fejlesztési stádiumban lévő projekt megvalósítására a hatályos átjárhatósági műszaki előírások </a:t>
            </a:r>
            <a:r>
              <a:rPr lang="hu-HU" dirty="0" smtClean="0"/>
              <a:t>alkalmazása alóli </a:t>
            </a:r>
            <a:r>
              <a:rPr lang="hu-HU" dirty="0"/>
              <a:t>mentesülés alapján nem hatályos átjárhatósági műszaki előírások teljesülnek</a:t>
            </a:r>
            <a:r>
              <a:rPr lang="hu-HU" dirty="0" smtClean="0"/>
              <a:t>; </a:t>
            </a:r>
            <a:r>
              <a:rPr lang="hu-HU" dirty="0">
                <a:solidFill>
                  <a:srgbClr val="FF0000"/>
                </a:solidFill>
              </a:rPr>
              <a:t>-&gt; </a:t>
            </a:r>
            <a:r>
              <a:rPr lang="hu-HU" dirty="0" err="1" smtClean="0">
                <a:solidFill>
                  <a:srgbClr val="FF0000"/>
                </a:solidFill>
              </a:rPr>
              <a:t>NoBo</a:t>
            </a:r>
            <a:endParaRPr lang="hu-HU" dirty="0"/>
          </a:p>
          <a:p>
            <a:r>
              <a:rPr lang="hu-HU" dirty="0"/>
              <a:t>4. az átjárhatósági műszaki előírások teljesülése alól felmentést, derogációt adott ki az Európai Unió illetékes szervezete</a:t>
            </a:r>
            <a:r>
              <a:rPr lang="hu-HU" dirty="0" smtClean="0"/>
              <a:t>; </a:t>
            </a:r>
            <a:r>
              <a:rPr lang="hu-HU" dirty="0">
                <a:solidFill>
                  <a:srgbClr val="FF0000"/>
                </a:solidFill>
              </a:rPr>
              <a:t>-&gt; </a:t>
            </a:r>
            <a:r>
              <a:rPr lang="hu-HU" dirty="0" err="1" smtClean="0">
                <a:solidFill>
                  <a:srgbClr val="FF0000"/>
                </a:solidFill>
              </a:rPr>
              <a:t>NoBo</a:t>
            </a:r>
            <a:endParaRPr lang="hu-HU" dirty="0"/>
          </a:p>
          <a:p>
            <a:r>
              <a:rPr lang="hu-HU" dirty="0"/>
              <a:t>5. az átjárhatósági műszaki előírások teljesülése a hozzáférhetőség meglévő akadályainak azonosításával és </a:t>
            </a:r>
            <a:r>
              <a:rPr lang="hu-HU" dirty="0" smtClean="0"/>
              <a:t>fokozatos megszüntetésével </a:t>
            </a:r>
            <a:r>
              <a:rPr lang="hu-HU" dirty="0"/>
              <a:t>érhető el</a:t>
            </a:r>
            <a:r>
              <a:rPr lang="hu-HU" dirty="0" smtClean="0"/>
              <a:t>; </a:t>
            </a:r>
            <a:r>
              <a:rPr lang="hu-HU" dirty="0">
                <a:solidFill>
                  <a:srgbClr val="FF0000"/>
                </a:solidFill>
              </a:rPr>
              <a:t>-&gt; </a:t>
            </a:r>
            <a:r>
              <a:rPr lang="hu-HU" dirty="0" err="1" smtClean="0">
                <a:solidFill>
                  <a:srgbClr val="FF0000"/>
                </a:solidFill>
              </a:rPr>
              <a:t>NoBo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9882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9202" y="175521"/>
            <a:ext cx="11643380" cy="72949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2400" b="1" dirty="0"/>
              <a:t>289/2012. (X. 11.) Korm. Rendelet (</a:t>
            </a:r>
            <a:r>
              <a:rPr lang="hu-HU" sz="2400" b="1" dirty="0" err="1" smtClean="0"/>
              <a:t>VME-re</a:t>
            </a:r>
            <a:r>
              <a:rPr lang="hu-HU" sz="2400" b="1" dirty="0" smtClean="0"/>
              <a:t> vonatkozó rendelkezései)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1"/>
          </p:nvPr>
        </p:nvSpPr>
        <p:spPr/>
        <p:txBody>
          <a:bodyPr>
            <a:normAutofit/>
          </a:bodyPr>
          <a:lstStyle/>
          <a:p>
            <a:r>
              <a:rPr lang="hu-HU" dirty="0"/>
              <a:t>6. a rendszerintegritási nemzeti ajánlások vagy a hatályos vasúti műszaki előírások, Országos Vasúti Szabályzat előírásai teljesülnek; </a:t>
            </a:r>
            <a:r>
              <a:rPr lang="hu-HU" dirty="0" smtClean="0">
                <a:solidFill>
                  <a:srgbClr val="FF0000"/>
                </a:solidFill>
              </a:rPr>
              <a:t>- &gt; </a:t>
            </a:r>
            <a:r>
              <a:rPr lang="hu-HU" dirty="0" err="1" smtClean="0">
                <a:solidFill>
                  <a:srgbClr val="FF0000"/>
                </a:solidFill>
              </a:rPr>
              <a:t>DeBo</a:t>
            </a:r>
            <a:r>
              <a:rPr lang="hu-HU" dirty="0" smtClean="0">
                <a:solidFill>
                  <a:srgbClr val="FF0000"/>
                </a:solidFill>
              </a:rPr>
              <a:t>, -&gt; rendszerintegritás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nemzeti előírások, valamint nemzeti szabályok tekintetében kijelölt </a:t>
            </a:r>
            <a:r>
              <a:rPr lang="hu-HU" dirty="0" err="1" smtClean="0">
                <a:solidFill>
                  <a:srgbClr val="FF0000"/>
                </a:solidFill>
              </a:rPr>
              <a:t>megfelelőségértékelő</a:t>
            </a:r>
            <a:r>
              <a:rPr lang="hu-HU" dirty="0" smtClean="0">
                <a:solidFill>
                  <a:srgbClr val="FF0000"/>
                </a:solidFill>
              </a:rPr>
              <a:t> szervezetnek,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nemzeti </a:t>
            </a:r>
            <a:r>
              <a:rPr lang="hu-HU" dirty="0">
                <a:solidFill>
                  <a:srgbClr val="FF0000"/>
                </a:solidFill>
              </a:rPr>
              <a:t>ajánlások tekintetében rendszerintegritás vizsgálat végzésére jogosult </a:t>
            </a:r>
            <a:r>
              <a:rPr lang="hu-HU" dirty="0" err="1">
                <a:solidFill>
                  <a:srgbClr val="FF0000"/>
                </a:solidFill>
              </a:rPr>
              <a:t>megfelelőségértékelő</a:t>
            </a:r>
            <a:r>
              <a:rPr lang="hu-HU" dirty="0">
                <a:solidFill>
                  <a:srgbClr val="FF0000"/>
                </a:solidFill>
              </a:rPr>
              <a:t> szervezetnek </a:t>
            </a:r>
          </a:p>
          <a:p>
            <a:r>
              <a:rPr lang="hu-HU" dirty="0"/>
              <a:t>7. az Országos Vasúti Szabályzat előírások teljesülése alól felmentést adott ki a vasúti közlekedési hatóság; </a:t>
            </a:r>
            <a:endParaRPr lang="hu-HU" dirty="0" smtClean="0"/>
          </a:p>
          <a:p>
            <a:r>
              <a:rPr lang="hu-HU" dirty="0" smtClean="0">
                <a:solidFill>
                  <a:srgbClr val="FF0000"/>
                </a:solidFill>
              </a:rPr>
              <a:t>- </a:t>
            </a:r>
            <a:r>
              <a:rPr lang="hu-HU" dirty="0">
                <a:solidFill>
                  <a:srgbClr val="FF0000"/>
                </a:solidFill>
              </a:rPr>
              <a:t>&gt; </a:t>
            </a:r>
            <a:r>
              <a:rPr lang="hu-HU" dirty="0" err="1">
                <a:solidFill>
                  <a:srgbClr val="FF0000"/>
                </a:solidFill>
              </a:rPr>
              <a:t>DeBo</a:t>
            </a:r>
            <a:r>
              <a:rPr lang="hu-HU" dirty="0">
                <a:solidFill>
                  <a:srgbClr val="FF0000"/>
                </a:solidFill>
              </a:rPr>
              <a:t>, </a:t>
            </a:r>
          </a:p>
          <a:p>
            <a:r>
              <a:rPr lang="hu-HU" dirty="0"/>
              <a:t>8. a rendszerintegritási nemzeti ajánlásokban meghatározott megoldással azonos biztonsági szintek teljesülnek. </a:t>
            </a:r>
            <a:r>
              <a:rPr lang="hu-HU" dirty="0">
                <a:solidFill>
                  <a:srgbClr val="FF0000"/>
                </a:solidFill>
              </a:rPr>
              <a:t>-&gt; rendszerintegritás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138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9419" y="183759"/>
            <a:ext cx="10266378" cy="72949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2400" b="1" dirty="0"/>
              <a:t>VME alkalmazása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/>
              <a:t>A 413/2020. Korm. rendelet hatálya alá tartozó, a kölcsönösen átjárható európai vasúti alrendszerek esetén </a:t>
            </a:r>
            <a:r>
              <a:rPr lang="hu-HU" dirty="0">
                <a:solidFill>
                  <a:srgbClr val="FF0000"/>
                </a:solidFill>
              </a:rPr>
              <a:t>nemzeti ajánlásnak minősül</a:t>
            </a:r>
            <a:r>
              <a:rPr lang="hu-HU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/>
              <a:t>a 413/2020. Korm. rendelet hatálya alá nem tartozó iparvágányok, saját célú vasúti pályahálózatok esetén </a:t>
            </a:r>
            <a:r>
              <a:rPr lang="hu-HU" dirty="0">
                <a:solidFill>
                  <a:srgbClr val="FF0000"/>
                </a:solidFill>
              </a:rPr>
              <a:t>nemzeti előírásnak minősül </a:t>
            </a:r>
          </a:p>
          <a:p>
            <a:r>
              <a:rPr lang="hu-HU" dirty="0"/>
              <a:t>és ennek megfelelően kell alkalmazni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>
                <a:solidFill>
                  <a:srgbClr val="FF0000"/>
                </a:solidFill>
              </a:rPr>
              <a:t>Normál</a:t>
            </a:r>
            <a:r>
              <a:rPr lang="hu-HU" dirty="0"/>
              <a:t> (1435 mm) és </a:t>
            </a:r>
            <a:r>
              <a:rPr lang="hu-HU" dirty="0">
                <a:solidFill>
                  <a:srgbClr val="FF0000"/>
                </a:solidFill>
              </a:rPr>
              <a:t>széles</a:t>
            </a:r>
            <a:r>
              <a:rPr lang="hu-HU" dirty="0"/>
              <a:t> (1520 mm) névleges nyomtávolságú nyíltvonalainak, állomási vágányhálózatának, üzemi vágányainak és iparvágányainak tervezése, építése, korszerűsítése, üzemeltetése során kötelezően alkalmazandó.</a:t>
            </a:r>
          </a:p>
          <a:p>
            <a:r>
              <a:rPr lang="hu-HU" dirty="0"/>
              <a:t>A Vasúti Alépítmény Tervezési, Létesítési és Üzemeltetési Előírás </a:t>
            </a:r>
            <a:r>
              <a:rPr lang="hu-HU" dirty="0">
                <a:solidFill>
                  <a:srgbClr val="FF0000"/>
                </a:solidFill>
              </a:rPr>
              <a:t>V=200 km/h vagy </a:t>
            </a:r>
            <a:r>
              <a:rPr lang="hu-HU" dirty="0" smtClean="0">
                <a:solidFill>
                  <a:srgbClr val="FF0000"/>
                </a:solidFill>
              </a:rPr>
              <a:t>annál kisebb </a:t>
            </a:r>
            <a:r>
              <a:rPr lang="hu-HU" dirty="0">
                <a:solidFill>
                  <a:srgbClr val="FF0000"/>
                </a:solidFill>
              </a:rPr>
              <a:t>sebességre </a:t>
            </a:r>
            <a:r>
              <a:rPr lang="hu-HU" dirty="0"/>
              <a:t>határozza meg az előírásokat.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166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9419" y="183759"/>
            <a:ext cx="10266378" cy="72949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2400" b="1" dirty="0"/>
              <a:t>Átalakítási engedély eltérő szabályai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hu-HU" b="1" u="sng" dirty="0"/>
              <a:t>Amennyiben a módosítás alapvető paramétert érint, a kérelmezőnek fel kell mérnie, hogy a módosított alrendszerre vonatkozóan szükség van-e az (EU) 2016/797 irányelv 15. cikkében és IV. mellékletében meghatározott EK- hitelesítési eljárásra, és szükség esetén el kell végeznie azt.</a:t>
            </a:r>
          </a:p>
          <a:p>
            <a:r>
              <a:rPr lang="hu-HU" dirty="0"/>
              <a:t>Bejelentéssel végezhető átalakítások esetén igazolni </a:t>
            </a:r>
            <a:r>
              <a:rPr lang="hu-HU" dirty="0" smtClean="0"/>
              <a:t>kell: </a:t>
            </a:r>
            <a:endParaRPr lang="hu-HU" dirty="0"/>
          </a:p>
          <a:p>
            <a:r>
              <a:rPr lang="hu-HU" dirty="0"/>
              <a:t>a)	hogy a már hitelesített alrendszer módosítása esetén a </a:t>
            </a:r>
            <a:r>
              <a:rPr lang="hu-HU" dirty="0">
                <a:solidFill>
                  <a:srgbClr val="FF0000"/>
                </a:solidFill>
              </a:rPr>
              <a:t>hitelesítési eljárás megtörtént</a:t>
            </a:r>
            <a:r>
              <a:rPr lang="hu-HU" dirty="0"/>
              <a:t>, vagy a  (EU) 2019/250 bizottsági végrehajtási rendelet 6. cikkében meghatározott elemzés alapján az ismételt </a:t>
            </a:r>
            <a:r>
              <a:rPr lang="hu-HU" dirty="0">
                <a:solidFill>
                  <a:srgbClr val="FF0000"/>
                </a:solidFill>
              </a:rPr>
              <a:t>hitelesítési eljárás nem szükséges</a:t>
            </a:r>
            <a:r>
              <a:rPr lang="hu-HU" dirty="0"/>
              <a:t>. </a:t>
            </a:r>
          </a:p>
          <a:p>
            <a:r>
              <a:rPr lang="hu-HU" dirty="0"/>
              <a:t>b)	az EK-hitelesítési nyilatkozat nélkül üzembe helyezett alrendszer módosítása esetén a </a:t>
            </a:r>
            <a:r>
              <a:rPr lang="hu-HU" dirty="0">
                <a:solidFill>
                  <a:srgbClr val="FF0000"/>
                </a:solidFill>
              </a:rPr>
              <a:t>hitelesítési eljárás megtörtént</a:t>
            </a:r>
            <a:r>
              <a:rPr lang="hu-HU" dirty="0"/>
              <a:t>, vagy a (EU) 2019/250 bizottsági végrehajtási rendelet 7. cikkében meghatározott elemzés alapján </a:t>
            </a:r>
            <a:r>
              <a:rPr lang="hu-HU" dirty="0">
                <a:solidFill>
                  <a:srgbClr val="FF0000"/>
                </a:solidFill>
              </a:rPr>
              <a:t>hitelesítési eljárás nem szükséges</a:t>
            </a:r>
            <a:r>
              <a:rPr lang="hu-HU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9753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289/2012. (X. 11.) Korm. </a:t>
            </a:r>
            <a:r>
              <a:rPr lang="hu-HU" dirty="0" smtClean="0"/>
              <a:t>Rendelet módosítása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vasúti építmények építésügyi hatósági engedélyezési eljárásai módosultak: 204/2024. (VII. 29.) Korm. </a:t>
            </a:r>
            <a:r>
              <a:rPr lang="hu-HU" dirty="0" smtClean="0"/>
              <a:t>Rendelet</a:t>
            </a:r>
          </a:p>
          <a:p>
            <a:r>
              <a:rPr lang="hu-HU" dirty="0" smtClean="0"/>
              <a:t>Használatbavételi engedély 10 évre kerül kiadásra,</a:t>
            </a:r>
          </a:p>
          <a:p>
            <a:r>
              <a:rPr lang="hu-HU" dirty="0" smtClean="0"/>
              <a:t>műszaki </a:t>
            </a:r>
            <a:r>
              <a:rPr lang="hu-HU" dirty="0"/>
              <a:t>átadás-átvételt követő legfeljebb 360 napig korlátozott szolgáltatási szintű forgalom bonyolítható le</a:t>
            </a:r>
            <a:r>
              <a:rPr lang="hu-HU" dirty="0" smtClean="0"/>
              <a:t>, annak megkezdését be kell jelenteni,</a:t>
            </a:r>
          </a:p>
          <a:p>
            <a:r>
              <a:rPr lang="hu-HU" dirty="0" smtClean="0"/>
              <a:t>Mindazon </a:t>
            </a:r>
            <a:r>
              <a:rPr lang="hu-HU" dirty="0"/>
              <a:t>vasúti célú építmények esetében, amelyekre nem vonatkozik átjárhatósági műszaki előírás, és az üzemeltető </a:t>
            </a:r>
            <a:r>
              <a:rPr lang="hu-HU" dirty="0" smtClean="0"/>
              <a:t>a nemzeti </a:t>
            </a:r>
            <a:r>
              <a:rPr lang="hu-HU" dirty="0"/>
              <a:t>műszaki előírások alapján új határozott idejű használatbavételi engedélyt kér </a:t>
            </a:r>
            <a:endParaRPr lang="hu-HU" dirty="0" smtClean="0"/>
          </a:p>
          <a:p>
            <a:pPr lvl="1"/>
            <a:r>
              <a:rPr lang="hu-HU" dirty="0" smtClean="0"/>
              <a:t>a </a:t>
            </a:r>
            <a:r>
              <a:rPr lang="hu-HU" dirty="0"/>
              <a:t>határozott idejű </a:t>
            </a:r>
            <a:r>
              <a:rPr lang="hu-HU" dirty="0">
                <a:solidFill>
                  <a:srgbClr val="FF0000"/>
                </a:solidFill>
              </a:rPr>
              <a:t>használatbavételi engedélyidőbeli hatályának lejárta előtt</a:t>
            </a:r>
            <a:r>
              <a:rPr lang="hu-HU" dirty="0"/>
              <a:t>, </a:t>
            </a:r>
            <a:r>
              <a:rPr lang="hu-HU" dirty="0" smtClean="0"/>
              <a:t>a </a:t>
            </a:r>
            <a:r>
              <a:rPr lang="hu-HU" dirty="0"/>
              <a:t>vasúti </a:t>
            </a:r>
            <a:r>
              <a:rPr lang="hu-HU" dirty="0" smtClean="0"/>
              <a:t>építményekre vonatkozó megfelelést, </a:t>
            </a:r>
            <a:r>
              <a:rPr lang="hu-HU" dirty="0"/>
              <a:t>legalább ötéves tervezői vagy szakértői jogosultsággal rendelkező mérnöki kamarai </a:t>
            </a:r>
            <a:r>
              <a:rPr lang="hu-HU" dirty="0" smtClean="0"/>
              <a:t>tagnak kell igazolni.</a:t>
            </a:r>
            <a:endParaRPr lang="hu-HU" dirty="0"/>
          </a:p>
          <a:p>
            <a:pPr lvl="1"/>
            <a:r>
              <a:rPr lang="hu-HU" dirty="0" smtClean="0"/>
              <a:t>a </a:t>
            </a:r>
            <a:r>
              <a:rPr lang="hu-HU" dirty="0">
                <a:solidFill>
                  <a:srgbClr val="FF0000"/>
                </a:solidFill>
              </a:rPr>
              <a:t>határozott idejű használatbavételi engedélyidőbeli hatályának lejártát követően</a:t>
            </a:r>
            <a:r>
              <a:rPr lang="hu-HU" dirty="0"/>
              <a:t>, az új használatbavételi engedélyt </a:t>
            </a:r>
            <a:r>
              <a:rPr lang="hu-HU" dirty="0" smtClean="0"/>
              <a:t>a vasúti építmények műszaki </a:t>
            </a:r>
            <a:r>
              <a:rPr lang="hu-HU" dirty="0"/>
              <a:t>és biztonsági feltételek fennállását </a:t>
            </a:r>
            <a:r>
              <a:rPr lang="hu-HU" dirty="0" err="1" smtClean="0"/>
              <a:t>megfelelőségértékelő</a:t>
            </a:r>
            <a:r>
              <a:rPr lang="hu-HU" dirty="0" smtClean="0"/>
              <a:t> </a:t>
            </a:r>
            <a:r>
              <a:rPr lang="hu-HU" dirty="0"/>
              <a:t>szervezet tanúsításával </a:t>
            </a:r>
            <a:r>
              <a:rPr lang="hu-HU" dirty="0" smtClean="0"/>
              <a:t>kell igazolni.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5079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rgbClr val="1D2342"/>
      </a:dk1>
      <a:lt1>
        <a:sysClr val="window" lastClr="FFFFFF"/>
      </a:lt1>
      <a:dk2>
        <a:srgbClr val="233A59"/>
      </a:dk2>
      <a:lt2>
        <a:srgbClr val="E7E6E6"/>
      </a:lt2>
      <a:accent1>
        <a:srgbClr val="F2A92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1274</Words>
  <Application>Microsoft Office PowerPoint</Application>
  <PresentationFormat>Szélesvásznú</PresentationFormat>
  <Paragraphs>90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Office-téma</vt:lpstr>
      <vt:lpstr>Vasúti műszaki előírások változásának hatása az építési, használatbavételi engedélyekre</vt:lpstr>
      <vt:lpstr>Vasúti Műszaki Bizottság - Albizottságok</vt:lpstr>
      <vt:lpstr>Országos Vasúti Szabályzat kivezetése </vt:lpstr>
      <vt:lpstr>Átmeneti rendelkezések:</vt:lpstr>
      <vt:lpstr>289/2012. (X. 11.) Korm. rendelet (ÁME-re vonatkozó előírásai )</vt:lpstr>
      <vt:lpstr>289/2012. (X. 11.) Korm. Rendelet (VME-re vonatkozó rendelkezései)</vt:lpstr>
      <vt:lpstr>VME alkalmazása</vt:lpstr>
      <vt:lpstr>Átalakítási engedély eltérő szabályai</vt:lpstr>
      <vt:lpstr>289/2012. (X. 11.) Korm. Rendelet módosítása</vt:lpstr>
      <vt:lpstr>Bejelentéssel kezelhető eljárások bővülése 1.</vt:lpstr>
      <vt:lpstr>Bejelentéssel kezelhető eljárások bővülése 2.</vt:lpstr>
      <vt:lpstr>PowerPoint bemutató</vt:lpstr>
    </vt:vector>
  </TitlesOfParts>
  <Company>NISZ Zrt.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Kerékgyártó János</dc:creator>
  <cp:lastModifiedBy>Rácz Imre</cp:lastModifiedBy>
  <cp:revision>95</cp:revision>
  <dcterms:created xsi:type="dcterms:W3CDTF">2023-03-18T08:55:41Z</dcterms:created>
  <dcterms:modified xsi:type="dcterms:W3CDTF">2025-05-23T08:57:32Z</dcterms:modified>
</cp:coreProperties>
</file>