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2" r:id="rId4"/>
    <p:sldId id="273" r:id="rId5"/>
    <p:sldId id="274" r:id="rId6"/>
    <p:sldId id="276" r:id="rId7"/>
    <p:sldId id="275" r:id="rId8"/>
    <p:sldId id="265" r:id="rId9"/>
  </p:sldIdLst>
  <p:sldSz cx="12192000" cy="6858000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A59"/>
    <a:srgbClr val="212D58"/>
    <a:srgbClr val="212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1114" autoAdjust="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A402-C25F-40DF-888A-9277044DBE4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86C5-359B-429E-9B48-A11E1E3333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9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6250" y="104140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6250" y="35210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26" y="60325"/>
            <a:ext cx="2047523" cy="16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1015353" cy="497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30" y="0"/>
            <a:ext cx="1104599" cy="8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74" y="5498274"/>
            <a:ext cx="1359725" cy="1359725"/>
          </a:xfrm>
          <a:prstGeom prst="rect">
            <a:avLst/>
          </a:prstGeom>
        </p:spPr>
      </p:pic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05"/>
            <a:ext cx="12204000" cy="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Ügyféltájékoztató</a:t>
            </a:r>
            <a:endParaRPr lang="hu-H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Hatósági Főosztály</a:t>
            </a: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Vasútbiztonsági Osztály (VBO)</a:t>
            </a: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Sebestyén Dániel </a:t>
            </a:r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osztályvezető	        		        2023. november 6.</a:t>
            </a:r>
          </a:p>
          <a:p>
            <a:pPr algn="r"/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VBO alapfeladatai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078" y="1257926"/>
            <a:ext cx="606120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b="1" u="sng" dirty="0" smtClean="0"/>
              <a:t>Vasútbiztonsági </a:t>
            </a:r>
            <a:r>
              <a:rPr lang="hu-HU" sz="2000" b="1" u="sng" smtClean="0"/>
              <a:t>Osztály eljárásai</a:t>
            </a:r>
            <a:r>
              <a:rPr lang="hu-HU" sz="2000" b="1" u="sng" dirty="0" smtClean="0"/>
              <a:t>:</a:t>
            </a:r>
            <a:endParaRPr lang="hu-HU" sz="2000" b="1" u="sng" dirty="0"/>
          </a:p>
          <a:p>
            <a:pPr lvl="0"/>
            <a:r>
              <a:rPr lang="hu-HU" dirty="0" smtClean="0"/>
              <a:t>vasútbiztonsági tanúsítvány </a:t>
            </a:r>
            <a:r>
              <a:rPr lang="hu-HU" dirty="0"/>
              <a:t>és vasútbiztonsági </a:t>
            </a:r>
            <a:r>
              <a:rPr lang="hu-HU" dirty="0" smtClean="0"/>
              <a:t>engedély kiadása </a:t>
            </a:r>
            <a:r>
              <a:rPr lang="hu-HU" dirty="0"/>
              <a:t>a vasúttársaságok és infrastruktúra üzemeltetők </a:t>
            </a:r>
            <a:r>
              <a:rPr lang="hu-HU" dirty="0" smtClean="0"/>
              <a:t>részére</a:t>
            </a:r>
            <a:endParaRPr lang="hu-HU" dirty="0"/>
          </a:p>
          <a:p>
            <a:pPr lvl="0"/>
            <a:r>
              <a:rPr lang="hu-HU" dirty="0" smtClean="0"/>
              <a:t>karbantartásért </a:t>
            </a:r>
            <a:r>
              <a:rPr lang="hu-HU" dirty="0"/>
              <a:t>felelős szervezetek (ECM) </a:t>
            </a:r>
            <a:r>
              <a:rPr lang="hu-HU" dirty="0" smtClean="0"/>
              <a:t>tanúsítása</a:t>
            </a:r>
            <a:endParaRPr lang="hu-HU" dirty="0"/>
          </a:p>
          <a:p>
            <a:pPr lvl="0"/>
            <a:r>
              <a:rPr lang="hu-HU" dirty="0" smtClean="0"/>
              <a:t>ECM </a:t>
            </a:r>
            <a:r>
              <a:rPr lang="hu-HU" dirty="0"/>
              <a:t>hatálya alá nem tartozó vasúti járművek karbantartását végző műhelyek műszaki </a:t>
            </a:r>
            <a:r>
              <a:rPr lang="hu-HU" dirty="0" smtClean="0"/>
              <a:t>engedélyezése</a:t>
            </a:r>
            <a:endParaRPr lang="hu-HU" dirty="0"/>
          </a:p>
          <a:p>
            <a:pPr lvl="0"/>
            <a:r>
              <a:rPr lang="hu-HU" dirty="0" err="1"/>
              <a:t>megfelelőségértékelő</a:t>
            </a:r>
            <a:r>
              <a:rPr lang="hu-HU" dirty="0"/>
              <a:t> </a:t>
            </a:r>
            <a:r>
              <a:rPr lang="hu-HU" dirty="0" smtClean="0"/>
              <a:t>szervezetek bejelentése </a:t>
            </a:r>
            <a:r>
              <a:rPr lang="hu-HU" dirty="0"/>
              <a:t>(</a:t>
            </a:r>
            <a:r>
              <a:rPr lang="hu-HU" dirty="0" err="1"/>
              <a:t>NoBo</a:t>
            </a:r>
            <a:r>
              <a:rPr lang="hu-HU" dirty="0"/>
              <a:t>) és </a:t>
            </a:r>
            <a:r>
              <a:rPr lang="hu-HU" dirty="0" smtClean="0"/>
              <a:t>kijelölése </a:t>
            </a:r>
            <a:r>
              <a:rPr lang="hu-HU" dirty="0"/>
              <a:t>(</a:t>
            </a:r>
            <a:r>
              <a:rPr lang="hu-HU" dirty="0" err="1"/>
              <a:t>DeBo</a:t>
            </a:r>
            <a:r>
              <a:rPr lang="hu-HU" dirty="0" smtClean="0"/>
              <a:t>)</a:t>
            </a:r>
            <a:endParaRPr lang="hu-HU" dirty="0"/>
          </a:p>
          <a:p>
            <a:pPr lvl="0"/>
            <a:r>
              <a:rPr lang="hu-HU" dirty="0" err="1" smtClean="0"/>
              <a:t>AsBo</a:t>
            </a:r>
            <a:r>
              <a:rPr lang="hu-HU" dirty="0" smtClean="0"/>
              <a:t> </a:t>
            </a:r>
            <a:r>
              <a:rPr lang="hu-HU" dirty="0"/>
              <a:t>kockázatértékelő </a:t>
            </a:r>
            <a:r>
              <a:rPr lang="hu-HU" dirty="0" smtClean="0"/>
              <a:t>szervezetek elismerése</a:t>
            </a:r>
            <a:endParaRPr lang="hu-HU" dirty="0"/>
          </a:p>
          <a:p>
            <a:pPr lvl="0"/>
            <a:r>
              <a:rPr lang="hu-HU" dirty="0" smtClean="0"/>
              <a:t>létfontosságú rendszerelemek kijelölése és az üzembiztonsági tervek elfogadása</a:t>
            </a:r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746776" y="2291596"/>
            <a:ext cx="5355772" cy="375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000" b="1" u="sng" dirty="0" smtClean="0"/>
              <a:t>VBO munkatársak:</a:t>
            </a:r>
          </a:p>
          <a:p>
            <a:pPr lvl="0"/>
            <a:endParaRPr lang="hu-HU" sz="1000" b="1" u="sng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err="1" smtClean="0"/>
              <a:t>Fixl</a:t>
            </a:r>
            <a:r>
              <a:rPr lang="hu-HU" dirty="0" smtClean="0"/>
              <a:t> Anikó  </a:t>
            </a:r>
            <a:r>
              <a:rPr lang="hu-HU" sz="1600" dirty="0" smtClean="0"/>
              <a:t>vasútbiztonsági referens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Mácsár Gábor  </a:t>
            </a:r>
            <a:r>
              <a:rPr lang="hu-HU" sz="1600" dirty="0" smtClean="0"/>
              <a:t>megfelelőségértékelési referens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/>
              <a:t>Nagy Szilvia  </a:t>
            </a:r>
            <a:r>
              <a:rPr lang="pt-BR" sz="1600" dirty="0"/>
              <a:t>vasúti koordinációs és EU </a:t>
            </a:r>
            <a:r>
              <a:rPr lang="pt-BR" sz="1600" dirty="0" smtClean="0"/>
              <a:t>referens</a:t>
            </a:r>
            <a:endParaRPr lang="hu-HU" sz="16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Vilmányi Zsuzsanna  </a:t>
            </a:r>
            <a:r>
              <a:rPr lang="hu-HU" sz="1600" dirty="0"/>
              <a:t>vasútbiztonsági referens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sz="1600" dirty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1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VBO nemzetközi feladatai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078" y="1257926"/>
            <a:ext cx="5808679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000" b="1" u="sng" dirty="0" smtClean="0"/>
              <a:t>Európai Vasúti Ügynökség (ERA):</a:t>
            </a:r>
            <a:endParaRPr lang="hu-HU" sz="2000" b="1" u="sng" dirty="0"/>
          </a:p>
          <a:p>
            <a:pPr lvl="0"/>
            <a:r>
              <a:rPr lang="hu-HU" dirty="0"/>
              <a:t>r</a:t>
            </a:r>
            <a:r>
              <a:rPr lang="hu-HU" dirty="0" smtClean="0"/>
              <a:t>észvétel az ERA egységes vasútbiztonsági tanúsítvány kiadására vonatkozó eljárásokban az OSS egykapus ügyintézési rendszerben </a:t>
            </a:r>
          </a:p>
          <a:p>
            <a:pPr lvl="0"/>
            <a:r>
              <a:rPr lang="hu-HU" dirty="0" smtClean="0"/>
              <a:t>a VBO által kiadott tanúsítványok ERA nyilvántartásokba való feltöltése (ECM és </a:t>
            </a:r>
            <a:r>
              <a:rPr lang="hu-HU" dirty="0" err="1" smtClean="0"/>
              <a:t>AsBo</a:t>
            </a:r>
            <a:r>
              <a:rPr lang="hu-HU" dirty="0" smtClean="0"/>
              <a:t>)</a:t>
            </a:r>
          </a:p>
          <a:p>
            <a:pPr lvl="0"/>
            <a:r>
              <a:rPr lang="hu-HU" dirty="0"/>
              <a:t>m</a:t>
            </a:r>
            <a:r>
              <a:rPr lang="hu-HU" dirty="0" smtClean="0"/>
              <a:t>unkacsoport részvétel</a:t>
            </a:r>
          </a:p>
          <a:p>
            <a:pPr lvl="0"/>
            <a:r>
              <a:rPr lang="hu-HU" dirty="0"/>
              <a:t>t</a:t>
            </a:r>
            <a:r>
              <a:rPr lang="hu-HU" dirty="0" smtClean="0"/>
              <a:t>anfolyamokon való részvétel</a:t>
            </a:r>
          </a:p>
          <a:p>
            <a:pPr marL="0" lv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000" b="1" u="sng" dirty="0"/>
              <a:t>Európai </a:t>
            </a:r>
            <a:r>
              <a:rPr lang="hu-HU" sz="2000" b="1" u="sng" dirty="0" smtClean="0"/>
              <a:t>Bizottság:</a:t>
            </a:r>
            <a:endParaRPr lang="hu-HU" sz="2000" b="1" u="sng" dirty="0"/>
          </a:p>
          <a:p>
            <a:r>
              <a:rPr lang="hu-HU" dirty="0"/>
              <a:t>a </a:t>
            </a:r>
            <a:r>
              <a:rPr lang="hu-HU" dirty="0" smtClean="0"/>
              <a:t>VBO </a:t>
            </a:r>
            <a:r>
              <a:rPr lang="hu-HU" dirty="0"/>
              <a:t>által </a:t>
            </a:r>
            <a:r>
              <a:rPr lang="hu-HU" dirty="0" smtClean="0"/>
              <a:t>a </a:t>
            </a:r>
            <a:r>
              <a:rPr lang="hu-HU" dirty="0" err="1" smtClean="0"/>
              <a:t>megfelelőségértékelő</a:t>
            </a:r>
            <a:r>
              <a:rPr lang="hu-HU" dirty="0" smtClean="0"/>
              <a:t> (</a:t>
            </a:r>
            <a:r>
              <a:rPr lang="hu-HU" dirty="0" err="1" smtClean="0"/>
              <a:t>NoBo</a:t>
            </a:r>
            <a:r>
              <a:rPr lang="hu-HU" dirty="0" smtClean="0"/>
              <a:t>) szervezet bejelentése a NANDO rendszerbe</a:t>
            </a: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337379" y="2448596"/>
            <a:ext cx="5355772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000" b="1" u="sng" dirty="0" smtClean="0"/>
              <a:t>Szomszédos tagországok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szomszédos tagországok </a:t>
            </a:r>
            <a:r>
              <a:rPr lang="hu-HU" dirty="0" err="1" smtClean="0"/>
              <a:t>NSA-ival</a:t>
            </a:r>
            <a:r>
              <a:rPr lang="hu-HU" dirty="0" smtClean="0"/>
              <a:t> </a:t>
            </a:r>
            <a:r>
              <a:rPr lang="hu-HU" dirty="0"/>
              <a:t>együttműködési megállapodások </a:t>
            </a:r>
            <a:r>
              <a:rPr lang="hu-HU" dirty="0" smtClean="0"/>
              <a:t>megkötése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1600" dirty="0"/>
              <a:t>k</a:t>
            </a:r>
            <a:r>
              <a:rPr lang="hu-HU" sz="1600" dirty="0" smtClean="0"/>
              <a:t>ölcsönös tájékoztatás az eljárásokban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1600" dirty="0" smtClean="0"/>
              <a:t>engedélyek / tanúsítványok kölcsönös elfogadása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hu-HU" dirty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hu-HU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6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VBO belső kihívásai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2208" y="1797342"/>
            <a:ext cx="9561444" cy="4322002"/>
          </a:xfrm>
        </p:spPr>
        <p:txBody>
          <a:bodyPr>
            <a:noAutofit/>
          </a:bodyPr>
          <a:lstStyle/>
          <a:p>
            <a:pPr lvl="0">
              <a:spcBef>
                <a:spcPts val="2400"/>
              </a:spcBef>
            </a:pPr>
            <a:r>
              <a:rPr lang="hu-HU" sz="2600" dirty="0"/>
              <a:t>új belépő munkatársak oktatása és munkába való mielőbbi bevonása (</a:t>
            </a:r>
            <a:r>
              <a:rPr lang="hu-HU" sz="2600" dirty="0" err="1"/>
              <a:t>on-job</a:t>
            </a:r>
            <a:r>
              <a:rPr lang="hu-HU" sz="2600" dirty="0"/>
              <a:t> </a:t>
            </a:r>
            <a:r>
              <a:rPr lang="hu-HU" sz="2600" dirty="0" err="1"/>
              <a:t>training</a:t>
            </a:r>
            <a:r>
              <a:rPr lang="hu-HU" sz="2600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hu-HU" sz="2600" dirty="0"/>
              <a:t>kockázatalapú szemlélet </a:t>
            </a:r>
            <a:r>
              <a:rPr lang="hu-HU" sz="2600" dirty="0" smtClean="0"/>
              <a:t>megvalósítása a munkatársak között és </a:t>
            </a:r>
            <a:r>
              <a:rPr lang="hu-HU" sz="2600" dirty="0"/>
              <a:t>az eljárásokban </a:t>
            </a:r>
            <a:r>
              <a:rPr lang="hu-HU" sz="2600" dirty="0" smtClean="0"/>
              <a:t>a kérelmezőktől való megkövetelése</a:t>
            </a:r>
          </a:p>
          <a:p>
            <a:pPr lvl="0">
              <a:spcBef>
                <a:spcPts val="2400"/>
              </a:spcBef>
            </a:pPr>
            <a:r>
              <a:rPr lang="hu-HU" sz="2600" dirty="0"/>
              <a:t>ERA auditból következő </a:t>
            </a:r>
            <a:r>
              <a:rPr lang="hu-HU" sz="2600" dirty="0" smtClean="0"/>
              <a:t>többletfeladatokra </a:t>
            </a:r>
            <a:r>
              <a:rPr lang="hu-HU" sz="2600" dirty="0"/>
              <a:t>kapacitás biztosítása</a:t>
            </a:r>
          </a:p>
          <a:p>
            <a:pPr>
              <a:spcBef>
                <a:spcPts val="2400"/>
              </a:spcBef>
            </a:pPr>
            <a:r>
              <a:rPr lang="hu-HU" sz="2600" dirty="0" smtClean="0"/>
              <a:t>további kompetens munkatársak felvétele </a:t>
            </a:r>
            <a:endParaRPr lang="hu-HU" sz="2600" dirty="0"/>
          </a:p>
          <a:p>
            <a:pPr lvl="0"/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24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VBO eljárásainak továbbfejlesztési iránya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27790" y="1260629"/>
            <a:ext cx="5779363" cy="4322002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1000"/>
              </a:spcBef>
              <a:buNone/>
            </a:pP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1272208" y="1797342"/>
            <a:ext cx="10207488" cy="43220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hu-HU" sz="2600" dirty="0" err="1"/>
              <a:t>m</a:t>
            </a:r>
            <a:r>
              <a:rPr lang="hu-HU" sz="2600" dirty="0" err="1" smtClean="0"/>
              <a:t>egfelelőségértékelő</a:t>
            </a:r>
            <a:r>
              <a:rPr lang="hu-HU" sz="2600" dirty="0" smtClean="0"/>
              <a:t> szervezetek (</a:t>
            </a:r>
            <a:r>
              <a:rPr lang="hu-HU" sz="2600" dirty="0" err="1" smtClean="0"/>
              <a:t>NoBo</a:t>
            </a:r>
            <a:r>
              <a:rPr lang="hu-HU" sz="2600" dirty="0" smtClean="0"/>
              <a:t>) újraengedélyezése a módosított ERA </a:t>
            </a:r>
            <a:r>
              <a:rPr lang="hu-HU" sz="2600" dirty="0" err="1" smtClean="0"/>
              <a:t>Technical</a:t>
            </a:r>
            <a:r>
              <a:rPr lang="hu-HU" sz="2600" dirty="0" smtClean="0"/>
              <a:t> </a:t>
            </a:r>
            <a:r>
              <a:rPr lang="hu-HU" sz="2600" dirty="0" err="1" smtClean="0"/>
              <a:t>Document</a:t>
            </a:r>
            <a:r>
              <a:rPr lang="hu-HU" sz="2600" dirty="0" smtClean="0"/>
              <a:t> és a módosított </a:t>
            </a:r>
            <a:r>
              <a:rPr lang="hu-HU" sz="2600" dirty="0" err="1" smtClean="0"/>
              <a:t>TSI-k</a:t>
            </a:r>
            <a:r>
              <a:rPr lang="hu-HU" sz="2600" dirty="0" smtClean="0"/>
              <a:t> alapján </a:t>
            </a:r>
            <a:r>
              <a:rPr lang="hu-HU" sz="2000" dirty="0" smtClean="0"/>
              <a:t>(türelmi idő 2024.12. 31-ig)</a:t>
            </a:r>
          </a:p>
          <a:p>
            <a:pPr>
              <a:spcBef>
                <a:spcPts val="3000"/>
              </a:spcBef>
            </a:pPr>
            <a:r>
              <a:rPr lang="hu-HU" sz="2600" dirty="0" smtClean="0"/>
              <a:t>az </a:t>
            </a:r>
            <a:r>
              <a:rPr lang="hu-HU" sz="2600" dirty="0" err="1" smtClean="0"/>
              <a:t>Ákr</a:t>
            </a:r>
            <a:r>
              <a:rPr lang="hu-HU" sz="2600" dirty="0" smtClean="0"/>
              <a:t>. alapján lefolytatott eljárásokban is a megállapítások / hiányosságok </a:t>
            </a:r>
            <a:r>
              <a:rPr lang="hu-HU" sz="2600" dirty="0" err="1" smtClean="0"/>
              <a:t>rangosolása</a:t>
            </a:r>
            <a:r>
              <a:rPr lang="hu-HU" sz="2600" dirty="0" smtClean="0"/>
              <a:t> az </a:t>
            </a:r>
            <a:r>
              <a:rPr lang="hu-HU" sz="2600" dirty="0" err="1" smtClean="0"/>
              <a:t>OSS-hez</a:t>
            </a:r>
            <a:r>
              <a:rPr lang="hu-HU" sz="2600" dirty="0" smtClean="0"/>
              <a:t> hasonlóan </a:t>
            </a:r>
          </a:p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12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VBO tevékenységének </a:t>
            </a:r>
            <a:r>
              <a:rPr lang="hu-HU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továbbfejleszés</a:t>
            </a: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 iránya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27790" y="1260629"/>
            <a:ext cx="5779363" cy="4322002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1000"/>
              </a:spcBef>
              <a:buNone/>
            </a:pP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1272208" y="1797342"/>
            <a:ext cx="10207488" cy="43220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400"/>
              </a:spcBef>
            </a:pPr>
            <a:r>
              <a:rPr lang="hu-HU" sz="2600" dirty="0"/>
              <a:t>határátmeneti megállapodások megkötése és a határátmenetekre vonatkozó feltételek </a:t>
            </a:r>
            <a:r>
              <a:rPr lang="hu-HU" sz="2600" dirty="0" smtClean="0"/>
              <a:t>tisztázása</a:t>
            </a:r>
          </a:p>
          <a:p>
            <a:pPr marL="0" lvl="0" indent="0" algn="r">
              <a:spcBef>
                <a:spcPts val="0"/>
              </a:spcBef>
              <a:buNone/>
            </a:pPr>
            <a:r>
              <a:rPr lang="hu-HU" sz="2600" dirty="0" smtClean="0"/>
              <a:t>   </a:t>
            </a:r>
            <a:r>
              <a:rPr lang="hu-HU" sz="2400" dirty="0" smtClean="0"/>
              <a:t>NSA RO, SK, SI, HR, AT, SRB </a:t>
            </a:r>
            <a:endParaRPr lang="hu-HU" sz="2400" dirty="0"/>
          </a:p>
          <a:p>
            <a:pPr>
              <a:spcBef>
                <a:spcPts val="3600"/>
              </a:spcBef>
            </a:pPr>
            <a:r>
              <a:rPr lang="hu-HU" sz="2600" dirty="0"/>
              <a:t>minőségbiztosító szerepkör betöltése az OSS eljárásokban </a:t>
            </a:r>
            <a:endParaRPr lang="hu-HU" sz="2600" dirty="0" smtClean="0"/>
          </a:p>
          <a:p>
            <a:pPr>
              <a:spcBef>
                <a:spcPts val="3600"/>
              </a:spcBef>
            </a:pPr>
            <a:r>
              <a:rPr lang="hu-HU" sz="2600" dirty="0"/>
              <a:t>ú</a:t>
            </a:r>
            <a:r>
              <a:rPr lang="hu-HU" sz="2600" dirty="0" smtClean="0"/>
              <a:t>j kérelmező esetén helyszíni szemle kötelező elvégzése</a:t>
            </a:r>
            <a:endParaRPr lang="hu-HU" sz="2600" dirty="0"/>
          </a:p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51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 kérelmezők kockázati profiljai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27790" y="1260629"/>
            <a:ext cx="5779363" cy="4322002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1000"/>
              </a:spcBef>
              <a:buNone/>
            </a:pP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1252329" y="1499169"/>
            <a:ext cx="9760227" cy="43220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a felügyelt szervezet kockázati profiljának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dokumentált meghatározása </a:t>
            </a:r>
            <a:r>
              <a:rPr lang="hu-HU" sz="2800" dirty="0"/>
              <a:t>annak érdekében, hogy </a:t>
            </a:r>
            <a:r>
              <a:rPr lang="hu-HU" sz="2800" dirty="0" smtClean="0"/>
              <a:t>a becsült </a:t>
            </a:r>
            <a:r>
              <a:rPr lang="hu-HU" sz="2800" dirty="0"/>
              <a:t>biztonsági </a:t>
            </a:r>
            <a:r>
              <a:rPr lang="hu-HU" sz="2800" dirty="0" smtClean="0"/>
              <a:t>kockázati területek láthatóak legyenek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a kockázati profil alkalmazásának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céljai: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1218987">
              <a:spcBef>
                <a:spcPts val="1200"/>
              </a:spcBef>
              <a:buNone/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a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lehetséges szervezeti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veszélyek azonosítása;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1218987">
              <a:spcBef>
                <a:spcPts val="1200"/>
              </a:spcBef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a vizsgálati területek és azok mélységének meghatározása;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1218987">
              <a:spcBef>
                <a:spcPts val="1200"/>
              </a:spcBef>
              <a:buNone/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• 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az erőforrások hatékonyságának optimalizálása.</a:t>
            </a:r>
          </a:p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a paraméterek száma a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tevékenység kiterjedtségétől függ</a:t>
            </a:r>
          </a:p>
          <a:p>
            <a:pPr marL="342900" indent="-342900" algn="just" defTabSz="1218987">
              <a:spcBef>
                <a:spcPts val="1200"/>
              </a:spcBef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Keletkezett információ átadása a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VEO-nak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82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96595" y="3290416"/>
            <a:ext cx="9144000" cy="1655762"/>
          </a:xfrm>
        </p:spPr>
        <p:txBody>
          <a:bodyPr/>
          <a:lstStyle/>
          <a:p>
            <a:pPr algn="ctr"/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Köszönöm a figyelmet!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rgbClr val="1D2342"/>
      </a:dk1>
      <a:lt1>
        <a:sysClr val="window" lastClr="FFFFFF"/>
      </a:lt1>
      <a:dk2>
        <a:srgbClr val="233A59"/>
      </a:dk2>
      <a:lt2>
        <a:srgbClr val="E7E6E6"/>
      </a:lt2>
      <a:accent1>
        <a:srgbClr val="F2A92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369</Words>
  <Application>Microsoft Office PowerPoint</Application>
  <PresentationFormat>Szélesvásznú</PresentationFormat>
  <Paragraphs>69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Office-téma</vt:lpstr>
      <vt:lpstr>Ügyféltájékoztató</vt:lpstr>
      <vt:lpstr>A VBO alapfeladatai</vt:lpstr>
      <vt:lpstr>A VBO nemzetközi feladatai</vt:lpstr>
      <vt:lpstr>A VBO belső kihívásai</vt:lpstr>
      <vt:lpstr>A VBO eljárásainak továbbfejlesztési iránya</vt:lpstr>
      <vt:lpstr>A VBO tevékenységének továbbfejleszés iránya</vt:lpstr>
      <vt:lpstr>A kérelmezők kockázati profiljai</vt:lpstr>
      <vt:lpstr>PowerPoint bemutató</vt:lpstr>
    </vt:vector>
  </TitlesOfParts>
  <Company>NISZ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Kerékgyártó János</dc:creator>
  <cp:lastModifiedBy>Máthé Gréta</cp:lastModifiedBy>
  <cp:revision>81</cp:revision>
  <cp:lastPrinted>2023-10-27T09:01:41Z</cp:lastPrinted>
  <dcterms:created xsi:type="dcterms:W3CDTF">2023-03-18T08:55:41Z</dcterms:created>
  <dcterms:modified xsi:type="dcterms:W3CDTF">2023-11-03T07:22:24Z</dcterms:modified>
</cp:coreProperties>
</file>