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464" r:id="rId2"/>
    <p:sldId id="1459" r:id="rId3"/>
    <p:sldId id="1463" r:id="rId4"/>
    <p:sldId id="1461" r:id="rId5"/>
    <p:sldId id="1462" r:id="rId6"/>
    <p:sldId id="1455" r:id="rId7"/>
    <p:sldId id="1437" r:id="rId8"/>
    <p:sldId id="1485" r:id="rId9"/>
    <p:sldId id="1486" r:id="rId10"/>
    <p:sldId id="1520" r:id="rId11"/>
    <p:sldId id="1521" r:id="rId12"/>
    <p:sldId id="1489" r:id="rId13"/>
    <p:sldId id="1499" r:id="rId14"/>
    <p:sldId id="1512" r:id="rId15"/>
    <p:sldId id="1514" r:id="rId16"/>
    <p:sldId id="1519" r:id="rId17"/>
    <p:sldId id="1517" r:id="rId18"/>
    <p:sldId id="1518" r:id="rId19"/>
    <p:sldId id="1509" r:id="rId20"/>
    <p:sldId id="1457" r:id="rId21"/>
  </p:sldIdLst>
  <p:sldSz cx="12188825" cy="6858000"/>
  <p:notesSz cx="6745288" cy="9882188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E1655"/>
    <a:srgbClr val="00AEFF"/>
    <a:srgbClr val="080D33"/>
    <a:srgbClr val="00487E"/>
    <a:srgbClr val="006600"/>
    <a:srgbClr val="FFFFFF"/>
    <a:srgbClr val="96EE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5" autoAdjust="0"/>
    <p:restoredTop sz="79487" autoAdjust="0"/>
  </p:normalViewPr>
  <p:slideViewPr>
    <p:cSldViewPr>
      <p:cViewPr varScale="1">
        <p:scale>
          <a:sx n="63" d="100"/>
          <a:sy n="63" d="100"/>
        </p:scale>
        <p:origin x="-114" y="-2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3113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2020.12.02.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2020.12.02.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336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39"/>
            <a:ext cx="53962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2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59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4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39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  <p:sldLayoutId id="2147483669" r:id="rId13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>
                <a:solidFill>
                  <a:schemeClr val="bg1">
                    <a:lumMod val="75000"/>
                  </a:schemeClr>
                </a:solidFill>
              </a:rPr>
              <a:t>WorkShop</a:t>
            </a:r>
            <a:r>
              <a:rPr lang="hu-HU" sz="1600" dirty="0">
                <a:solidFill>
                  <a:schemeClr val="bg1">
                    <a:lumMod val="75000"/>
                  </a:schemeClr>
                </a:solidFill>
              </a:rPr>
              <a:t> a 4. Vasúti Csomag </a:t>
            </a:r>
            <a:endParaRPr lang="hu-H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bevezetésével kapcsolatban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52765" y="2791217"/>
            <a:ext cx="8662700" cy="2009384"/>
          </a:xfrm>
          <a:prstGeom prst="rect">
            <a:avLst/>
          </a:prstGeom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1800"/>
              </a:spcBef>
            </a:pPr>
            <a:r>
              <a:rPr lang="hu-HU" sz="3600" dirty="0"/>
              <a:t>Az ECM </a:t>
            </a:r>
            <a:r>
              <a:rPr lang="hu-HU" sz="3600" dirty="0" smtClean="0"/>
              <a:t>tanúsítvány </a:t>
            </a:r>
            <a:r>
              <a:rPr lang="hu-HU" sz="3600" dirty="0"/>
              <a:t>kiadására vonatkozó </a:t>
            </a:r>
            <a:r>
              <a:rPr lang="hu-HU" sz="3600" dirty="0" smtClean="0"/>
              <a:t>előírások </a:t>
            </a:r>
            <a:r>
              <a:rPr lang="hu-HU" sz="3600" dirty="0"/>
              <a:t>változásai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2400" dirty="0"/>
              <a:t>a közlekedési hatóság szemével</a:t>
            </a:r>
            <a:endParaRPr lang="hu-HU" sz="1600" dirty="0">
              <a:solidFill>
                <a:srgbClr val="00B0F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78466" y="5410200"/>
            <a:ext cx="8662701" cy="1115527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Sebestyén Dániel</a:t>
            </a: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Vasúti Hatósági Főosztály</a:t>
            </a: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Vasútbiztonsági és Ellenőrzési Osztály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9534746" y="274320"/>
            <a:ext cx="2406428" cy="1447799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tagállami ECM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i="1" dirty="0" smtClean="0"/>
              <a:t>vasúti </a:t>
            </a:r>
            <a:r>
              <a:rPr lang="hu-HU" i="1" dirty="0"/>
              <a:t>járművek karbantartási rendszeréről és a karbantartásáért felelős szervezetekről </a:t>
            </a:r>
            <a:r>
              <a:rPr lang="hu-HU" dirty="0"/>
              <a:t>szóló 44/2020. (XI. 19.) ITM </a:t>
            </a:r>
            <a:r>
              <a:rPr lang="hu-HU" dirty="0" smtClean="0"/>
              <a:t>rendelet szerepe</a:t>
            </a:r>
          </a:p>
          <a:p>
            <a:r>
              <a:rPr lang="hu-HU" dirty="0" smtClean="0"/>
              <a:t>az (EU) 2019/779 rendelet alá nem tartozó szervezetek tanúsítását szabályozza</a:t>
            </a:r>
          </a:p>
          <a:p>
            <a:r>
              <a:rPr lang="hu-HU" dirty="0" smtClean="0"/>
              <a:t>a korábban a 445/2011/EU rendelet </a:t>
            </a:r>
            <a:r>
              <a:rPr lang="hu-HU" dirty="0"/>
              <a:t>szempontjait </a:t>
            </a:r>
            <a:r>
              <a:rPr lang="hu-HU" dirty="0" smtClean="0"/>
              <a:t>alkalmazó (hatályon kívül helyezett) 31/2010</a:t>
            </a:r>
            <a:r>
              <a:rPr lang="hu-HU" dirty="0"/>
              <a:t>. (XII. 23.) NFM </a:t>
            </a:r>
            <a:r>
              <a:rPr lang="hu-HU" dirty="0" smtClean="0"/>
              <a:t>rendelet vonatkozó részét pótolja   </a:t>
            </a:r>
          </a:p>
          <a:p>
            <a:r>
              <a:rPr lang="hu-HU" dirty="0"/>
              <a:t>r</a:t>
            </a:r>
            <a:r>
              <a:rPr lang="hu-HU" dirty="0" smtClean="0"/>
              <a:t>endelkezik </a:t>
            </a:r>
            <a:r>
              <a:rPr lang="hu-HU" dirty="0"/>
              <a:t>a 24/2016. (VII.18.) NFM </a:t>
            </a:r>
            <a:r>
              <a:rPr lang="hu-HU" dirty="0" smtClean="0"/>
              <a:t>rendelet alapján kiadott tagállami tanúsítások megfeleltethetőségi lehetőségeiről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4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Eljárási díj változatlan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z eljárási díj mértéke tagállami hatáskörben szabályozott</a:t>
            </a:r>
          </a:p>
          <a:p>
            <a:r>
              <a:rPr lang="hu-HU" dirty="0" smtClean="0"/>
              <a:t>bármilyen típusú ECM </a:t>
            </a:r>
            <a:r>
              <a:rPr lang="hu-HU" dirty="0"/>
              <a:t>tanúsítvány </a:t>
            </a:r>
            <a:r>
              <a:rPr lang="hu-HU" dirty="0" smtClean="0"/>
              <a:t>esetében a </a:t>
            </a:r>
            <a:r>
              <a:rPr lang="hu-HU" dirty="0"/>
              <a:t>72/2006. (IX. 29.) GKM rendelet 2. melléklet 30. </a:t>
            </a:r>
            <a:r>
              <a:rPr lang="hu-HU" dirty="0" smtClean="0"/>
              <a:t>pontjában van meghatározva</a:t>
            </a:r>
          </a:p>
          <a:p>
            <a:r>
              <a:rPr lang="hu-HU" dirty="0"/>
              <a:t>m</a:t>
            </a:r>
            <a:r>
              <a:rPr lang="hu-HU" dirty="0" smtClean="0"/>
              <a:t>űszaki engedély és járművizsgálat esetében                                     ugyanezen melléklet 13. pontjában van </a:t>
            </a:r>
            <a:r>
              <a:rPr lang="hu-HU" dirty="0" err="1" smtClean="0"/>
              <a:t>megha-</a:t>
            </a:r>
            <a:r>
              <a:rPr lang="hu-HU" dirty="0" smtClean="0"/>
              <a:t>                                        </a:t>
            </a:r>
            <a:r>
              <a:rPr lang="hu-HU" dirty="0" err="1" smtClean="0"/>
              <a:t>tározva</a:t>
            </a:r>
            <a:r>
              <a:rPr lang="hu-HU" dirty="0" smtClean="0"/>
              <a:t>, különböző díjtételek vannak</a:t>
            </a:r>
          </a:p>
          <a:p>
            <a:r>
              <a:rPr lang="hu-HU" dirty="0"/>
              <a:t>é</a:t>
            </a:r>
            <a:r>
              <a:rPr lang="hu-HU" dirty="0" smtClean="0"/>
              <a:t>ves felügyeleti díj mértéke törvényileg szabályozott                                                        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44" y="2971800"/>
            <a:ext cx="3713921" cy="35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893"/>
            <a:ext cx="12188821" cy="6856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1" name="Rectangle 10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Az ECM hangsúlyos </a:t>
            </a:r>
            <a:r>
              <a:rPr lang="hu-HU" dirty="0" err="1" smtClean="0">
                <a:solidFill>
                  <a:schemeClr val="bg1"/>
                </a:solidFill>
              </a:rPr>
              <a:t>témekörei</a:t>
            </a:r>
            <a:r>
              <a:rPr lang="hu-HU" dirty="0" smtClean="0">
                <a:solidFill>
                  <a:schemeClr val="bg1"/>
                </a:solidFill>
              </a:rPr>
              <a:t> a 4. Vasúti Csomag szempontrendszere alapján</a:t>
            </a:r>
          </a:p>
        </p:txBody>
      </p:sp>
    </p:spTree>
    <p:extLst>
      <p:ext uri="{BB962C8B-B14F-4D97-AF65-F5344CB8AC3E}">
        <p14:creationId xmlns:p14="http://schemas.microsoft.com/office/powerpoint/2010/main" val="42847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Dokumentumok kezelése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978058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a műszaki utasítások tárolása és az érintett dolgozók hozzáférése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jogszabályok és szabványok kezelése és tárolása 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szabványok naprakészen tartása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i</a:t>
            </a:r>
            <a:r>
              <a:rPr lang="hu-HU" dirty="0" smtClean="0"/>
              <a:t>nformációs </a:t>
            </a:r>
            <a:r>
              <a:rPr lang="hu-HU" dirty="0"/>
              <a:t>szigetek kialakítása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581400"/>
            <a:ext cx="418810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javítandó járművel érkező információk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978058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a javítandó </a:t>
            </a:r>
            <a:r>
              <a:rPr lang="hu-HU" dirty="0" smtClean="0"/>
              <a:t>vasúti jármű műhelybe </a:t>
            </a:r>
            <a:r>
              <a:rPr lang="hu-HU" dirty="0"/>
              <a:t>érkezésének körülményei (tervszerű / tulajdonos által beutalt / kibárcázott) 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 karbantartási és dokumentációs folyamatok párhuzamosan történnek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 dokumentációs folyamatok szabályozottsága (karbantartási kézikönyv  vagy előírásrendszer által)</a:t>
            </a:r>
          </a:p>
          <a:p>
            <a:pPr marL="265113" lvl="0" indent="0">
              <a:spcBef>
                <a:spcPts val="1800"/>
              </a:spcBef>
              <a:buNone/>
            </a:pPr>
            <a:r>
              <a:rPr lang="hu-HU" sz="1800" dirty="0"/>
              <a:t>A dokumentáció része a teljes karbantartási dokumentáció, beleértve a karbantartás javasolt ciklusrendjét, az egyes vizsgálatok és javítások, alkatrészcserék részletes megfogalmazását, valamint a gyártó által szükségesnek ítélt technológiai berendezéseket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14</a:t>
            </a:fld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Műhelyen kívüli tevékenység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978058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a műhelyépületeken kívül végzett karbantartási tevékenységek (technológiai és biztonsági szempontok)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mobil javítás esetén egészségi követelmények az elsodrási határon belül munkát végzők </a:t>
            </a:r>
            <a:r>
              <a:rPr lang="hu-HU" dirty="0" smtClean="0"/>
              <a:t>részére  </a:t>
            </a:r>
            <a:r>
              <a:rPr lang="hu-HU" sz="1800" dirty="0"/>
              <a:t>(a </a:t>
            </a:r>
            <a:r>
              <a:rPr lang="hu-HU" sz="1800" i="1" dirty="0"/>
              <a:t>vasúti közlekedés biztonságával összefüggő munkaköröket betöltő munkavállalókkal szemben támasztott egészségügyi követelményekről és az egészségügyi vizsgálat rendjéről</a:t>
            </a:r>
            <a:r>
              <a:rPr lang="hu-HU" sz="1800" dirty="0"/>
              <a:t> szóló 203/2009. (IX. 18.) Korm. Rendelet)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vasútbiztonsági követelmények a </a:t>
            </a:r>
            <a:endParaRPr lang="hu-H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helyszín </a:t>
            </a:r>
            <a:r>
              <a:rPr lang="hu-HU" dirty="0"/>
              <a:t>biztosítására vonatkozóan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15</a:t>
            </a:fld>
            <a:endParaRPr lang="hu-HU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41148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Alkatrészek minősítése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752600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 smtClean="0"/>
              <a:t>tagállami </a:t>
            </a:r>
            <a:r>
              <a:rPr lang="hu-HU" dirty="0"/>
              <a:t>hatáskörben marad a tanúsítása és nyilvántartása a kiterjesztett ECM hatálybalépése után is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 megrendelő által hozott a beépítendő alkatrészek </a:t>
            </a:r>
            <a:r>
              <a:rPr lang="hu-HU" dirty="0" smtClean="0"/>
              <a:t>feltüntetése</a:t>
            </a:r>
            <a:endParaRPr lang="hu-HU" dirty="0"/>
          </a:p>
          <a:p>
            <a:pPr lvl="0">
              <a:spcBef>
                <a:spcPts val="1800"/>
              </a:spcBef>
            </a:pPr>
            <a:r>
              <a:rPr lang="hu-HU" dirty="0"/>
              <a:t>a  megrendelő meghatározhatja az alkatrészbeszerzés </a:t>
            </a:r>
            <a:r>
              <a:rPr lang="hu-HU" dirty="0" smtClean="0"/>
              <a:t>helyét</a:t>
            </a:r>
          </a:p>
          <a:p>
            <a:pPr>
              <a:spcBef>
                <a:spcPts val="1800"/>
              </a:spcBef>
            </a:pPr>
            <a:r>
              <a:rPr lang="hu-HU" dirty="0"/>
              <a:t>a </a:t>
            </a:r>
            <a:r>
              <a:rPr lang="hu-HU" dirty="0" smtClean="0"/>
              <a:t>fődarabokon </a:t>
            </a:r>
            <a:r>
              <a:rPr lang="hu-HU" dirty="0"/>
              <a:t>elvégzett karbantartási tevékenységek műszaki engedélyhez kötöttek </a:t>
            </a:r>
            <a:r>
              <a:rPr lang="hu-HU" sz="2000" dirty="0"/>
              <a:t>(nem kell rendelkezni vele, ha a megbízó műszaki engedélyes megfelelőnek minősítette, hasonlóan a 445/2011/EU 8. cikk (1) bekezdésben foglaltakhoz)</a:t>
            </a:r>
            <a:r>
              <a:rPr lang="hu-HU" dirty="0"/>
              <a:t> </a:t>
            </a:r>
          </a:p>
          <a:p>
            <a:pPr lvl="0">
              <a:spcBef>
                <a:spcPts val="1800"/>
              </a:spcBef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16</a:t>
            </a:fld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Biztonságkritikus alkatrészek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752600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a </a:t>
            </a:r>
            <a:r>
              <a:rPr lang="hu-HU" dirty="0" smtClean="0"/>
              <a:t>felsorolt </a:t>
            </a:r>
            <a:r>
              <a:rPr lang="hu-HU" dirty="0"/>
              <a:t>fődarabokon elvégzett karbantartási tevékenységek műszaki engedélyhez kötöttek </a:t>
            </a:r>
            <a:r>
              <a:rPr lang="hu-HU" sz="1600" dirty="0"/>
              <a:t>(nem kell rendelkezni vele, ha a megbízó műszaki engedélyes megfelelőnek minősítette, hasonlóan a 445/2011/EU 8. cikk (1) bekezdésben foglaltakhoz) 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 biztonságkritikus alkatrészek </a:t>
            </a:r>
            <a:endParaRPr lang="hu-H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hu-HU" dirty="0" smtClean="0"/>
              <a:t>   helyettesíthetőségéről </a:t>
            </a:r>
            <a:r>
              <a:rPr lang="hu-HU" dirty="0"/>
              <a:t>hozott döntés </a:t>
            </a:r>
            <a:endParaRPr lang="hu-H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hu-HU" dirty="0" smtClean="0"/>
              <a:t>   felelőssége</a:t>
            </a:r>
            <a:endParaRPr lang="hu-HU" dirty="0"/>
          </a:p>
          <a:p>
            <a:pPr marL="0" lvl="0" indent="0">
              <a:spcBef>
                <a:spcPts val="1200"/>
              </a:spcBef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17</a:t>
            </a:fld>
            <a:endParaRPr lang="hu-HU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971800"/>
            <a:ext cx="5162550" cy="3771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4610100"/>
            <a:ext cx="2428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572000"/>
            <a:ext cx="27051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Végátvétel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828800"/>
            <a:ext cx="10969777" cy="487994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800"/>
              </a:spcBef>
            </a:pPr>
            <a:r>
              <a:rPr lang="hu-HU" dirty="0"/>
              <a:t>a megbízó értesítése az esetleges használati korlátozásokról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végátvételnél jelen van az üzemeltető képviselője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 végátvételkor </a:t>
            </a:r>
            <a:r>
              <a:rPr lang="hu-HU" dirty="0" err="1"/>
              <a:t>nemmegfelelőség</a:t>
            </a:r>
            <a:r>
              <a:rPr lang="hu-HU" dirty="0"/>
              <a:t> derül ki, ami további javítást igényel</a:t>
            </a:r>
          </a:p>
          <a:p>
            <a:pPr>
              <a:spcBef>
                <a:spcPts val="1200"/>
              </a:spcBef>
            </a:pPr>
            <a:r>
              <a:rPr lang="hu-HU" dirty="0"/>
              <a:t>folyamatba épített ellenőrzés</a:t>
            </a:r>
          </a:p>
          <a:p>
            <a:pPr>
              <a:spcBef>
                <a:spcPts val="1200"/>
              </a:spcBef>
            </a:pPr>
            <a:r>
              <a:rPr lang="hu-HU" dirty="0"/>
              <a:t>folyamat végi ellenőrzés</a:t>
            </a:r>
          </a:p>
          <a:p>
            <a:pPr>
              <a:spcBef>
                <a:spcPts val="1200"/>
              </a:spcBef>
            </a:pPr>
            <a:endParaRPr lang="hu-HU" dirty="0"/>
          </a:p>
          <a:p>
            <a:pPr>
              <a:spcBef>
                <a:spcPts val="1200"/>
              </a:spcBef>
            </a:pPr>
            <a:r>
              <a:rPr lang="hu-HU" dirty="0"/>
              <a:t>javítási minőség négy alapkövetelménye:</a:t>
            </a:r>
          </a:p>
          <a:p>
            <a:pPr lvl="3">
              <a:spcBef>
                <a:spcPts val="1200"/>
              </a:spcBef>
            </a:pPr>
            <a:r>
              <a:rPr lang="hu-HU" dirty="0"/>
              <a:t>biztonságos használatot tesz lehetővé (élet és vagyonbiztonságot nem veszélyezteti)</a:t>
            </a:r>
          </a:p>
          <a:p>
            <a:pPr lvl="3">
              <a:spcBef>
                <a:spcPts val="1200"/>
              </a:spcBef>
            </a:pPr>
            <a:r>
              <a:rPr lang="hu-HU" dirty="0"/>
              <a:t>rendeltetésszerű használatra alkalmas</a:t>
            </a:r>
          </a:p>
          <a:p>
            <a:pPr lvl="3">
              <a:spcBef>
                <a:spcPts val="1200"/>
              </a:spcBef>
            </a:pPr>
            <a:r>
              <a:rPr lang="hu-HU" dirty="0"/>
              <a:t>előállítása a műhely technológiai adottságaival és humánerőforrásával megvalósítható</a:t>
            </a:r>
          </a:p>
          <a:p>
            <a:pPr lvl="3">
              <a:spcBef>
                <a:spcPts val="1200"/>
              </a:spcBef>
            </a:pPr>
            <a:r>
              <a:rPr lang="hu-HU" dirty="0"/>
              <a:t>reprodukálható</a:t>
            </a:r>
          </a:p>
          <a:p>
            <a:pPr lvl="0">
              <a:spcBef>
                <a:spcPts val="1200"/>
              </a:spcBef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18</a:t>
            </a:fld>
            <a:endParaRPr lang="hu-HU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3429000"/>
            <a:ext cx="2962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Elérhetőségeim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2590800"/>
            <a:ext cx="10969777" cy="2822467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endParaRPr lang="hu-HU" dirty="0"/>
          </a:p>
          <a:p>
            <a:pPr algn="ctr">
              <a:spcBef>
                <a:spcPts val="1200"/>
              </a:spcBef>
            </a:pPr>
            <a:r>
              <a:rPr lang="hu-HU" dirty="0"/>
              <a:t>Sebestyén Dániel</a:t>
            </a:r>
          </a:p>
          <a:p>
            <a:pPr algn="ctr">
              <a:spcBef>
                <a:spcPts val="1200"/>
              </a:spcBef>
            </a:pPr>
            <a:r>
              <a:rPr lang="hu-HU" dirty="0" err="1"/>
              <a:t>daniel.sebestyen</a:t>
            </a:r>
            <a:r>
              <a:rPr lang="hu-HU" dirty="0"/>
              <a:t>@</a:t>
            </a:r>
            <a:r>
              <a:rPr lang="hu-HU" dirty="0" err="1"/>
              <a:t>itm.gov.hu</a:t>
            </a:r>
            <a:endParaRPr lang="hu-HU" dirty="0"/>
          </a:p>
          <a:p>
            <a:pPr algn="ctr">
              <a:spcBef>
                <a:spcPts val="1200"/>
              </a:spcBef>
            </a:pPr>
            <a:r>
              <a:rPr lang="hu-HU" dirty="0"/>
              <a:t>+36 1 477 1523</a:t>
            </a:r>
          </a:p>
          <a:p>
            <a:pPr algn="ctr">
              <a:spcBef>
                <a:spcPts val="1200"/>
              </a:spcBef>
            </a:pPr>
            <a:r>
              <a:rPr lang="hu-HU" dirty="0" smtClean="0"/>
              <a:t>1138 </a:t>
            </a:r>
            <a:r>
              <a:rPr lang="hu-HU" dirty="0"/>
              <a:t>Budapest, Váci út 188. </a:t>
            </a:r>
          </a:p>
          <a:p>
            <a:pPr marL="0" lvl="0" indent="0">
              <a:spcBef>
                <a:spcPts val="1200"/>
              </a:spcBef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6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Tartalom</a:t>
            </a:r>
            <a:endParaRPr lang="hu-HU"/>
          </a:p>
        </p:txBody>
      </p:sp>
      <p:sp>
        <p:nvSpPr>
          <p:cNvPr id="3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2685635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AEFF"/>
              </a:buClr>
            </a:pPr>
            <a:r>
              <a:rPr lang="hu-HU" sz="2000" dirty="0"/>
              <a:t>Közlekedési hatóság tanúsítási rendszere a 4</a:t>
            </a:r>
            <a:r>
              <a:rPr lang="hu-HU" sz="2000" dirty="0" smtClean="0"/>
              <a:t>. </a:t>
            </a:r>
            <a:r>
              <a:rPr lang="hu-HU" sz="2000" dirty="0"/>
              <a:t>Vasúti Csomagban</a:t>
            </a:r>
            <a:endParaRPr lang="en-US" sz="2000" dirty="0"/>
          </a:p>
        </p:txBody>
      </p:sp>
      <p:sp>
        <p:nvSpPr>
          <p:cNvPr id="4" name="Szöveg helye 1">
            <a:extLst>
              <a:ext uri="{FF2B5EF4-FFF2-40B4-BE49-F238E27FC236}">
                <a16:creationId xmlns="" xmlns:a16="http://schemas.microsoft.com/office/drawing/2014/main" id="{6D1CF32F-376B-6F4B-823A-C2047535511A}"/>
              </a:ext>
            </a:extLst>
          </p:cNvPr>
          <p:cNvSpPr txBox="1">
            <a:spLocks/>
          </p:cNvSpPr>
          <p:nvPr/>
        </p:nvSpPr>
        <p:spPr>
          <a:xfrm>
            <a:off x="1700801" y="3703539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lvl1pPr marL="18288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buClr>
                <a:srgbClr val="00AEFF"/>
              </a:buClr>
              <a:buFont typeface="Wingdings" pitchFamily="2" charset="2"/>
              <a:buChar char="§"/>
            </a:pPr>
            <a:r>
              <a:rPr lang="hu-HU" sz="2000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ECM szervezet folyamatainak vizsgálata </a:t>
            </a:r>
            <a:r>
              <a:rPr lang="hu-HU" sz="20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b="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Vasúti Csomag szempontrendszere alapján</a:t>
            </a:r>
          </a:p>
        </p:txBody>
      </p:sp>
      <p:sp>
        <p:nvSpPr>
          <p:cNvPr id="6" name="Szöveg helye 1">
            <a:extLst>
              <a:ext uri="{FF2B5EF4-FFF2-40B4-BE49-F238E27FC236}">
                <a16:creationId xmlns="" xmlns:a16="http://schemas.microsoft.com/office/drawing/2014/main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1752601"/>
            <a:ext cx="8922522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AEFF"/>
              </a:buClr>
            </a:pPr>
            <a:r>
              <a:rPr lang="hu-HU" sz="2000" dirty="0" smtClean="0"/>
              <a:t>Közlekedési hatóság </a:t>
            </a:r>
            <a:r>
              <a:rPr lang="hu-HU" sz="2000" dirty="0"/>
              <a:t>tanúsítási </a:t>
            </a:r>
            <a:r>
              <a:rPr lang="hu-HU" sz="2000" dirty="0" smtClean="0"/>
              <a:t>rendszere a </a:t>
            </a:r>
            <a:r>
              <a:rPr lang="hu-HU" sz="2000" dirty="0"/>
              <a:t>3</a:t>
            </a:r>
            <a:r>
              <a:rPr lang="hu-HU" sz="2000" dirty="0" smtClean="0"/>
              <a:t>. Vasúti Csomagban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Közlekedési hatóság tanúsítási rendszere a </a:t>
            </a:r>
            <a:r>
              <a:rPr lang="hu-HU" dirty="0" smtClean="0"/>
              <a:t>                 </a:t>
            </a:r>
            <a:br>
              <a:rPr lang="hu-HU" dirty="0" smtClean="0"/>
            </a:br>
            <a:r>
              <a:rPr lang="hu-HU" dirty="0" smtClean="0"/>
              <a:t>3. Vasúti Csomagban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Teherkocsi ECM tanúsítási </a:t>
            </a:r>
            <a:r>
              <a:rPr lang="hu-HU" dirty="0" smtClean="0"/>
              <a:t>rendszer eredete</a:t>
            </a:r>
            <a:endParaRPr lang="hu-H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2013-ban a 445/2011/EU rendelet alapján tanúsítási rendszer kidolgozva </a:t>
            </a:r>
          </a:p>
          <a:p>
            <a:pPr lvl="0">
              <a:spcBef>
                <a:spcPts val="1800"/>
              </a:spcBef>
            </a:pPr>
            <a:r>
              <a:rPr lang="hu-HU" dirty="0" smtClean="0"/>
              <a:t>25 ECM szervezet és 18 karbantartó műhely tanúsítva a váltásig</a:t>
            </a:r>
            <a:endParaRPr lang="hu-HU" dirty="0"/>
          </a:p>
          <a:p>
            <a:pPr lvl="0">
              <a:spcBef>
                <a:spcPts val="1800"/>
              </a:spcBef>
            </a:pPr>
            <a:r>
              <a:rPr lang="hu-HU" dirty="0"/>
              <a:t>ERA felügyelete alatt áll (28 tagállamban érvényes</a:t>
            </a:r>
            <a:r>
              <a:rPr lang="hu-HU" dirty="0" smtClean="0"/>
              <a:t>)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a</a:t>
            </a:r>
            <a:r>
              <a:rPr lang="hu-HU" dirty="0" smtClean="0"/>
              <a:t>z ERA ERADIS nevű nyilvántartási rendszer információi naprakészek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3895725"/>
            <a:ext cx="9505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Műhelyrendelet* </a:t>
            </a:r>
            <a:r>
              <a:rPr lang="hu-HU" dirty="0"/>
              <a:t>és ECM alapvető különbségei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676400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ECM tanúsítás akkreditáció alapján </a:t>
            </a:r>
            <a:r>
              <a:rPr lang="hu-HU" dirty="0">
                <a:sym typeface="Symbol"/>
              </a:rPr>
              <a:t></a:t>
            </a:r>
            <a:r>
              <a:rPr lang="hu-HU" dirty="0"/>
              <a:t> műszaki engedély törvényi felhatalmazás alapján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műszaki engedély követelmények tagországonként eltérőek (ahol van</a:t>
            </a:r>
            <a:r>
              <a:rPr lang="hu-HU" dirty="0" smtClean="0"/>
              <a:t>), ECM tanúsítás szempontrendszere az alap</a:t>
            </a:r>
            <a:endParaRPr lang="hu-HU" dirty="0"/>
          </a:p>
          <a:p>
            <a:pPr lvl="0">
              <a:spcBef>
                <a:spcPts val="1800"/>
              </a:spcBef>
            </a:pPr>
            <a:r>
              <a:rPr lang="hu-HU" dirty="0"/>
              <a:t>ECM tanúsítási követelmény keretrendszer </a:t>
            </a:r>
            <a:r>
              <a:rPr lang="hu-HU" dirty="0">
                <a:sym typeface="Symbol"/>
              </a:rPr>
              <a:t></a:t>
            </a:r>
            <a:r>
              <a:rPr lang="hu-HU" dirty="0"/>
              <a:t> műhelyrendelet specifikumokat szabályoz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6075"/>
            <a:ext cx="5324506" cy="236829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88024" y="5162391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 algn="just"/>
            <a:r>
              <a:rPr lang="hu-HU" sz="1800" dirty="0" smtClean="0"/>
              <a:t>* </a:t>
            </a:r>
            <a:r>
              <a:rPr lang="hu-HU" sz="2000" dirty="0" smtClean="0"/>
              <a:t>A </a:t>
            </a:r>
            <a:r>
              <a:rPr lang="hu-HU" sz="2000" i="1" dirty="0"/>
              <a:t>vasúti járművek karbantartását, javítását és időszakos vizsgálatát végző műhelyekről </a:t>
            </a:r>
            <a:r>
              <a:rPr lang="hu-HU" sz="2000" dirty="0"/>
              <a:t>szóló módosított 24/2016. (VII.18.) NFM rendelet</a:t>
            </a:r>
          </a:p>
        </p:txBody>
      </p:sp>
    </p:spTree>
    <p:extLst>
      <p:ext uri="{BB962C8B-B14F-4D97-AF65-F5344CB8AC3E}">
        <p14:creationId xmlns:p14="http://schemas.microsoft.com/office/powerpoint/2010/main" val="16532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Műhelyrendelet </a:t>
            </a:r>
            <a:r>
              <a:rPr lang="hu-HU" dirty="0" smtClean="0">
                <a:sym typeface="Symbol"/>
              </a:rPr>
              <a:t> felkészülés </a:t>
            </a:r>
            <a:r>
              <a:rPr lang="hu-HU" dirty="0" smtClean="0"/>
              <a:t>a </a:t>
            </a:r>
            <a:r>
              <a:rPr lang="hu-HU" dirty="0"/>
              <a:t>kiterjesztett </a:t>
            </a:r>
            <a:r>
              <a:rPr lang="hu-HU" dirty="0" err="1" smtClean="0"/>
              <a:t>ECM-re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08012" y="1305342"/>
            <a:ext cx="11049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445/2011/EU rendelet kiterjesztése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került minden járműfajtára a                        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2019. május 16-án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elfogadott (EU) 2019/779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végrehajtási rendelettel</a:t>
            </a: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kiterjesztett ECM követelményrendszere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keretrendszer,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 európai 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 szinten érvényes (kivéve a tagállami specifikumok)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műszaki engedély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korábban korlátlan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ideig érvényes, de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kiterjesztett ECM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hatályba lépésével 2023. 06. 16-ig kivezetésre kerül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alkatrészek, beszállítók és vizsgáztatás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kérdésköre tagállami hatáskörben marad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763"/>
            <a:ext cx="12188825" cy="5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893"/>
            <a:ext cx="12188821" cy="6856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1" name="Rectangle 10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Közlekedési hatóság tanúsítási rendszere a                  </a:t>
            </a:r>
            <a:r>
              <a:rPr lang="hu-HU" dirty="0" smtClean="0">
                <a:solidFill>
                  <a:schemeClr val="bg1"/>
                </a:solidFill>
              </a:rPr>
              <a:t> 4. </a:t>
            </a:r>
            <a:r>
              <a:rPr lang="hu-HU" dirty="0">
                <a:solidFill>
                  <a:schemeClr val="bg1"/>
                </a:solidFill>
              </a:rPr>
              <a:t>Vasúti Csomagban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minden járműtípusra kiterjesztett ECM szerepe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752600"/>
            <a:ext cx="10969777" cy="48799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dirty="0"/>
              <a:t>a</a:t>
            </a:r>
            <a:r>
              <a:rPr lang="hu-HU" dirty="0" smtClean="0"/>
              <a:t> határnap előtt megkezdett eljárások lefolytatásának módja</a:t>
            </a:r>
          </a:p>
          <a:p>
            <a:pPr lvl="0">
              <a:spcBef>
                <a:spcPts val="1800"/>
              </a:spcBef>
            </a:pPr>
            <a:r>
              <a:rPr lang="hu-HU" dirty="0" smtClean="0"/>
              <a:t>a közlekedési hatóság tájékoztatója előkészületben</a:t>
            </a:r>
          </a:p>
          <a:p>
            <a:pPr lvl="0">
              <a:spcBef>
                <a:spcPts val="1800"/>
              </a:spcBef>
            </a:pPr>
            <a:r>
              <a:rPr lang="hu-HU" dirty="0" smtClean="0"/>
              <a:t>követelmények értelmezése</a:t>
            </a:r>
            <a:endParaRPr lang="hu-HU" dirty="0"/>
          </a:p>
          <a:p>
            <a:pPr lvl="0">
              <a:spcBef>
                <a:spcPts val="1800"/>
              </a:spcBef>
            </a:pPr>
            <a:r>
              <a:rPr lang="hu-HU" dirty="0" smtClean="0"/>
              <a:t>„</a:t>
            </a:r>
            <a:r>
              <a:rPr lang="hu-HU" dirty="0"/>
              <a:t>íróasztal mögül” nincs engedélyezés, a jegyzőkönyv alapdokumentum a tanúsításnál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karbantartó szervezet beazonosítása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676400"/>
            <a:ext cx="10969777" cy="487994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hu-HU" dirty="0"/>
              <a:t>a karbantartó szervezet mely társaságoknak, milyen feladatköröket végez </a:t>
            </a:r>
          </a:p>
          <a:p>
            <a:pPr lvl="0">
              <a:spcBef>
                <a:spcPts val="1800"/>
              </a:spcBef>
            </a:pPr>
            <a:r>
              <a:rPr lang="hu-HU" dirty="0"/>
              <a:t>milyen szervezetekhez kerülnek részfeladatok kiszervezésre </a:t>
            </a:r>
          </a:p>
          <a:p>
            <a:pPr marL="4568825" lvl="0" indent="-273050">
              <a:spcBef>
                <a:spcPts val="1800"/>
              </a:spcBef>
            </a:pPr>
            <a:r>
              <a:rPr lang="hu-HU" dirty="0"/>
              <a:t>milyen részterületekre oszlik a karbantartási rendszer </a:t>
            </a:r>
            <a:endParaRPr lang="hu-HU" dirty="0" smtClean="0"/>
          </a:p>
          <a:p>
            <a:pPr marL="4568825" lvl="0" indent="-273050">
              <a:spcBef>
                <a:spcPts val="1800"/>
              </a:spcBef>
            </a:pPr>
            <a:r>
              <a:rPr lang="hu-HU" dirty="0" smtClean="0"/>
              <a:t>a </a:t>
            </a:r>
            <a:r>
              <a:rPr lang="hu-HU" dirty="0"/>
              <a:t>karbantartási/javítási technológiák és szabványok beazonosítása</a:t>
            </a:r>
          </a:p>
          <a:p>
            <a:pPr marL="0" lvl="0" indent="0">
              <a:spcBef>
                <a:spcPts val="1200"/>
              </a:spcBef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9" y="2895600"/>
            <a:ext cx="41563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6872</TotalTime>
  <Words>802</Words>
  <Application>Microsoft Office PowerPoint</Application>
  <PresentationFormat>Egyéni</PresentationFormat>
  <Paragraphs>109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 Theme</vt:lpstr>
      <vt:lpstr>PowerPoint bemutató</vt:lpstr>
      <vt:lpstr>Tartalom</vt:lpstr>
      <vt:lpstr>Közlekedési hatóság tanúsítási rendszere a                   3. Vasúti Csomagban</vt:lpstr>
      <vt:lpstr>Teherkocsi ECM tanúsítási rendszer eredete</vt:lpstr>
      <vt:lpstr>Műhelyrendelet* és ECM alapvető különbségei</vt:lpstr>
      <vt:lpstr>Műhelyrendelet  felkészülés a kiterjesztett ECM-re </vt:lpstr>
      <vt:lpstr>PowerPoint bemutató</vt:lpstr>
      <vt:lpstr>A minden járműtípusra kiterjesztett ECM szerepe</vt:lpstr>
      <vt:lpstr>A karbantartó szervezet beazonosítása</vt:lpstr>
      <vt:lpstr>A tagállami ECM szerepe</vt:lpstr>
      <vt:lpstr>Eljárási díj változatlan</vt:lpstr>
      <vt:lpstr>PowerPoint bemutató</vt:lpstr>
      <vt:lpstr>Dokumentumok kezelése</vt:lpstr>
      <vt:lpstr>A javítandó járművel érkező információk</vt:lpstr>
      <vt:lpstr>Műhelyen kívüli tevékenység</vt:lpstr>
      <vt:lpstr>Alkatrészek minősítése</vt:lpstr>
      <vt:lpstr>Biztonságkritikus alkatrészek</vt:lpstr>
      <vt:lpstr>Végátvétel</vt:lpstr>
      <vt:lpstr>Elérhetőségeim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Sebestyén Dániel</cp:lastModifiedBy>
  <cp:revision>1298</cp:revision>
  <cp:lastPrinted>2019-06-27T11:56:45Z</cp:lastPrinted>
  <dcterms:created xsi:type="dcterms:W3CDTF">2018-10-27T13:34:57Z</dcterms:created>
  <dcterms:modified xsi:type="dcterms:W3CDTF">2020-12-02T13:55:43Z</dcterms:modified>
</cp:coreProperties>
</file>