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37" r:id="rId2"/>
    <p:sldId id="1228" r:id="rId3"/>
    <p:sldId id="1379" r:id="rId4"/>
    <p:sldId id="1520" r:id="rId5"/>
    <p:sldId id="1521" r:id="rId6"/>
    <p:sldId id="1463" r:id="rId7"/>
    <p:sldId id="1522" r:id="rId8"/>
    <p:sldId id="1492" r:id="rId9"/>
    <p:sldId id="1471" r:id="rId10"/>
    <p:sldId id="1525" r:id="rId11"/>
    <p:sldId id="1526" r:id="rId12"/>
    <p:sldId id="1527" r:id="rId13"/>
    <p:sldId id="1458" r:id="rId14"/>
    <p:sldId id="1531" r:id="rId15"/>
    <p:sldId id="1550" r:id="rId16"/>
    <p:sldId id="1579" r:id="rId17"/>
    <p:sldId id="1528" r:id="rId18"/>
    <p:sldId id="1529" r:id="rId19"/>
    <p:sldId id="1575" r:id="rId20"/>
    <p:sldId id="1573" r:id="rId21"/>
    <p:sldId id="1576" r:id="rId22"/>
    <p:sldId id="1577" r:id="rId23"/>
    <p:sldId id="1565" r:id="rId24"/>
    <p:sldId id="1568" r:id="rId25"/>
    <p:sldId id="1567" r:id="rId26"/>
    <p:sldId id="1580" r:id="rId27"/>
    <p:sldId id="1584" r:id="rId28"/>
    <p:sldId id="1585" r:id="rId29"/>
    <p:sldId id="1586" r:id="rId30"/>
    <p:sldId id="1587" r:id="rId31"/>
    <p:sldId id="1563" r:id="rId32"/>
    <p:sldId id="1588" r:id="rId33"/>
    <p:sldId id="1530" r:id="rId34"/>
    <p:sldId id="1532" r:id="rId35"/>
    <p:sldId id="1535" r:id="rId36"/>
    <p:sldId id="1536" r:id="rId37"/>
    <p:sldId id="1537" r:id="rId38"/>
    <p:sldId id="1538" r:id="rId39"/>
    <p:sldId id="1539" r:id="rId40"/>
    <p:sldId id="1540" r:id="rId41"/>
    <p:sldId id="1541" r:id="rId42"/>
    <p:sldId id="1545" r:id="rId43"/>
    <p:sldId id="1546" r:id="rId44"/>
    <p:sldId id="1549" r:id="rId45"/>
    <p:sldId id="1551" r:id="rId46"/>
    <p:sldId id="1552" r:id="rId47"/>
    <p:sldId id="1554" r:id="rId48"/>
    <p:sldId id="1591" r:id="rId49"/>
    <p:sldId id="1553" r:id="rId50"/>
    <p:sldId id="1593" r:id="rId51"/>
    <p:sldId id="1590" r:id="rId52"/>
    <p:sldId id="1561" r:id="rId53"/>
    <p:sldId id="1594" r:id="rId54"/>
    <p:sldId id="1596" r:id="rId55"/>
    <p:sldId id="1597" r:id="rId56"/>
    <p:sldId id="1598" r:id="rId57"/>
    <p:sldId id="1599" r:id="rId58"/>
    <p:sldId id="1600" r:id="rId59"/>
    <p:sldId id="1601" r:id="rId60"/>
    <p:sldId id="1595" r:id="rId61"/>
    <p:sldId id="1432" r:id="rId62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87E"/>
    <a:srgbClr val="EBEBEB"/>
    <a:srgbClr val="006600"/>
    <a:srgbClr val="96EE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5907" autoAdjust="0"/>
  </p:normalViewPr>
  <p:slideViewPr>
    <p:cSldViewPr>
      <p:cViewPr>
        <p:scale>
          <a:sx n="70" d="100"/>
          <a:sy n="70" d="100"/>
        </p:scale>
        <p:origin x="-726" y="2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42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71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02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4359" y="4820080"/>
            <a:ext cx="2848809" cy="1426524"/>
            <a:chOff x="2494" y="1487"/>
            <a:chExt cx="2688" cy="13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6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="" xmlns:a16="http://schemas.microsoft.com/office/drawing/2014/main" id="{215B8635-C62C-2A4F-9FCC-BF5DFA83B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églalap 11">
            <a:extLst>
              <a:ext uri="{FF2B5EF4-FFF2-40B4-BE49-F238E27FC236}">
                <a16:creationId xmlns="" xmlns:a16="http://schemas.microsoft.com/office/drawing/2014/main" id="{DE4DA7E8-60EA-3146-AEF6-0F22CD9BBA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30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506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8013" y="1371600"/>
            <a:ext cx="10971289" cy="4876800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67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3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4479" y="4821936"/>
            <a:ext cx="2846569" cy="1426464"/>
            <a:chOff x="2927" y="94"/>
            <a:chExt cx="2686" cy="13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15" name="Group 18"/>
          <p:cNvGrpSpPr>
            <a:grpSpLocks noChangeAspect="1"/>
          </p:cNvGrpSpPr>
          <p:nvPr userDrawn="1"/>
        </p:nvGrpSpPr>
        <p:grpSpPr bwMode="auto">
          <a:xfrm>
            <a:off x="102239" y="4816901"/>
            <a:ext cx="2848809" cy="1426524"/>
            <a:chOff x="2494" y="2016"/>
            <a:chExt cx="2688" cy="1346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0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106364" y="4816905"/>
            <a:ext cx="2844800" cy="1427163"/>
            <a:chOff x="479" y="1056"/>
            <a:chExt cx="1792" cy="899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9" y="1056"/>
              <a:ext cx="17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1260" y="1115"/>
              <a:ext cx="251" cy="525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580" y="1705"/>
              <a:ext cx="1596" cy="193"/>
            </a:xfrm>
            <a:custGeom>
              <a:avLst/>
              <a:gdLst>
                <a:gd name="T0" fmla="*/ 292 w 1010"/>
                <a:gd name="T1" fmla="*/ 13 h 122"/>
                <a:gd name="T2" fmla="*/ 329 w 1010"/>
                <a:gd name="T3" fmla="*/ 1 h 122"/>
                <a:gd name="T4" fmla="*/ 352 w 1010"/>
                <a:gd name="T5" fmla="*/ 23 h 122"/>
                <a:gd name="T6" fmla="*/ 383 w 1010"/>
                <a:gd name="T7" fmla="*/ 47 h 122"/>
                <a:gd name="T8" fmla="*/ 402 w 1010"/>
                <a:gd name="T9" fmla="*/ 8 h 122"/>
                <a:gd name="T10" fmla="*/ 435 w 1010"/>
                <a:gd name="T11" fmla="*/ 47 h 122"/>
                <a:gd name="T12" fmla="*/ 434 w 1010"/>
                <a:gd name="T13" fmla="*/ 9 h 122"/>
                <a:gd name="T14" fmla="*/ 456 w 1010"/>
                <a:gd name="T15" fmla="*/ 7 h 122"/>
                <a:gd name="T16" fmla="*/ 491 w 1010"/>
                <a:gd name="T17" fmla="*/ 44 h 122"/>
                <a:gd name="T18" fmla="*/ 471 w 1010"/>
                <a:gd name="T19" fmla="*/ 14 h 122"/>
                <a:gd name="T20" fmla="*/ 516 w 1010"/>
                <a:gd name="T21" fmla="*/ 12 h 122"/>
                <a:gd name="T22" fmla="*/ 534 w 1010"/>
                <a:gd name="T23" fmla="*/ 39 h 122"/>
                <a:gd name="T24" fmla="*/ 516 w 1010"/>
                <a:gd name="T25" fmla="*/ 33 h 122"/>
                <a:gd name="T26" fmla="*/ 546 w 1010"/>
                <a:gd name="T27" fmla="*/ 8 h 122"/>
                <a:gd name="T28" fmla="*/ 581 w 1010"/>
                <a:gd name="T29" fmla="*/ 10 h 122"/>
                <a:gd name="T30" fmla="*/ 562 w 1010"/>
                <a:gd name="T31" fmla="*/ 34 h 122"/>
                <a:gd name="T32" fmla="*/ 623 w 1010"/>
                <a:gd name="T33" fmla="*/ 11 h 122"/>
                <a:gd name="T34" fmla="*/ 614 w 1010"/>
                <a:gd name="T35" fmla="*/ 28 h 122"/>
                <a:gd name="T36" fmla="*/ 656 w 1010"/>
                <a:gd name="T37" fmla="*/ 49 h 122"/>
                <a:gd name="T38" fmla="*/ 713 w 1010"/>
                <a:gd name="T39" fmla="*/ 18 h 122"/>
                <a:gd name="T40" fmla="*/ 699 w 1010"/>
                <a:gd name="T41" fmla="*/ 47 h 122"/>
                <a:gd name="T42" fmla="*/ 695 w 1010"/>
                <a:gd name="T43" fmla="*/ 10 h 122"/>
                <a:gd name="T44" fmla="*/ 4 w 1010"/>
                <a:gd name="T45" fmla="*/ 79 h 122"/>
                <a:gd name="T46" fmla="*/ 37 w 1010"/>
                <a:gd name="T47" fmla="*/ 121 h 122"/>
                <a:gd name="T48" fmla="*/ 63 w 1010"/>
                <a:gd name="T49" fmla="*/ 81 h 122"/>
                <a:gd name="T50" fmla="*/ 81 w 1010"/>
                <a:gd name="T51" fmla="*/ 121 h 122"/>
                <a:gd name="T52" fmla="*/ 118 w 1010"/>
                <a:gd name="T53" fmla="*/ 81 h 122"/>
                <a:gd name="T54" fmla="*/ 162 w 1010"/>
                <a:gd name="T55" fmla="*/ 102 h 122"/>
                <a:gd name="T56" fmla="*/ 200 w 1010"/>
                <a:gd name="T57" fmla="*/ 102 h 122"/>
                <a:gd name="T58" fmla="*/ 227 w 1010"/>
                <a:gd name="T59" fmla="*/ 82 h 122"/>
                <a:gd name="T60" fmla="*/ 217 w 1010"/>
                <a:gd name="T61" fmla="*/ 119 h 122"/>
                <a:gd name="T62" fmla="*/ 222 w 1010"/>
                <a:gd name="T63" fmla="*/ 104 h 122"/>
                <a:gd name="T64" fmla="*/ 250 w 1010"/>
                <a:gd name="T65" fmla="*/ 85 h 122"/>
                <a:gd name="T66" fmla="*/ 268 w 1010"/>
                <a:gd name="T67" fmla="*/ 84 h 122"/>
                <a:gd name="T68" fmla="*/ 291 w 1010"/>
                <a:gd name="T69" fmla="*/ 82 h 122"/>
                <a:gd name="T70" fmla="*/ 332 w 1010"/>
                <a:gd name="T71" fmla="*/ 119 h 122"/>
                <a:gd name="T72" fmla="*/ 364 w 1010"/>
                <a:gd name="T73" fmla="*/ 81 h 122"/>
                <a:gd name="T74" fmla="*/ 394 w 1010"/>
                <a:gd name="T75" fmla="*/ 118 h 122"/>
                <a:gd name="T76" fmla="*/ 449 w 1010"/>
                <a:gd name="T77" fmla="*/ 106 h 122"/>
                <a:gd name="T78" fmla="*/ 448 w 1010"/>
                <a:gd name="T79" fmla="*/ 104 h 122"/>
                <a:gd name="T80" fmla="*/ 470 w 1010"/>
                <a:gd name="T81" fmla="*/ 83 h 122"/>
                <a:gd name="T82" fmla="*/ 505 w 1010"/>
                <a:gd name="T83" fmla="*/ 121 h 122"/>
                <a:gd name="T84" fmla="*/ 528 w 1010"/>
                <a:gd name="T85" fmla="*/ 121 h 122"/>
                <a:gd name="T86" fmla="*/ 530 w 1010"/>
                <a:gd name="T87" fmla="*/ 83 h 122"/>
                <a:gd name="T88" fmla="*/ 598 w 1010"/>
                <a:gd name="T89" fmla="*/ 77 h 122"/>
                <a:gd name="T90" fmla="*/ 619 w 1010"/>
                <a:gd name="T91" fmla="*/ 80 h 122"/>
                <a:gd name="T92" fmla="*/ 648 w 1010"/>
                <a:gd name="T93" fmla="*/ 88 h 122"/>
                <a:gd name="T94" fmla="*/ 644 w 1010"/>
                <a:gd name="T95" fmla="*/ 101 h 122"/>
                <a:gd name="T96" fmla="*/ 627 w 1010"/>
                <a:gd name="T97" fmla="*/ 120 h 122"/>
                <a:gd name="T98" fmla="*/ 679 w 1010"/>
                <a:gd name="T99" fmla="*/ 83 h 122"/>
                <a:gd name="T100" fmla="*/ 743 w 1010"/>
                <a:gd name="T101" fmla="*/ 121 h 122"/>
                <a:gd name="T102" fmla="*/ 715 w 1010"/>
                <a:gd name="T103" fmla="*/ 121 h 122"/>
                <a:gd name="T104" fmla="*/ 714 w 1010"/>
                <a:gd name="T105" fmla="*/ 82 h 122"/>
                <a:gd name="T106" fmla="*/ 742 w 1010"/>
                <a:gd name="T107" fmla="*/ 82 h 122"/>
                <a:gd name="T108" fmla="*/ 756 w 1010"/>
                <a:gd name="T109" fmla="*/ 81 h 122"/>
                <a:gd name="T110" fmla="*/ 787 w 1010"/>
                <a:gd name="T111" fmla="*/ 118 h 122"/>
                <a:gd name="T112" fmla="*/ 876 w 1010"/>
                <a:gd name="T113" fmla="*/ 117 h 122"/>
                <a:gd name="T114" fmla="*/ 853 w 1010"/>
                <a:gd name="T115" fmla="*/ 82 h 122"/>
                <a:gd name="T116" fmla="*/ 904 w 1010"/>
                <a:gd name="T117" fmla="*/ 119 h 122"/>
                <a:gd name="T118" fmla="*/ 967 w 1010"/>
                <a:gd name="T119" fmla="*/ 116 h 122"/>
                <a:gd name="T120" fmla="*/ 941 w 1010"/>
                <a:gd name="T121" fmla="*/ 114 h 122"/>
                <a:gd name="T122" fmla="*/ 982 w 1010"/>
                <a:gd name="T123" fmla="*/ 85 h 122"/>
                <a:gd name="T124" fmla="*/ 996 w 1010"/>
                <a:gd name="T125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22">
                  <a:moveTo>
                    <a:pt x="335" y="40"/>
                  </a:moveTo>
                  <a:cubicBezTo>
                    <a:pt x="335" y="42"/>
                    <a:pt x="336" y="46"/>
                    <a:pt x="338" y="46"/>
                  </a:cubicBezTo>
                  <a:cubicBezTo>
                    <a:pt x="340" y="47"/>
                    <a:pt x="342" y="47"/>
                    <a:pt x="342" y="47"/>
                  </a:cubicBezTo>
                  <a:cubicBezTo>
                    <a:pt x="343" y="47"/>
                    <a:pt x="343" y="47"/>
                    <a:pt x="343" y="47"/>
                  </a:cubicBezTo>
                  <a:cubicBezTo>
                    <a:pt x="343" y="48"/>
                    <a:pt x="342" y="48"/>
                    <a:pt x="341" y="48"/>
                  </a:cubicBezTo>
                  <a:cubicBezTo>
                    <a:pt x="340" y="48"/>
                    <a:pt x="333" y="48"/>
                    <a:pt x="331" y="47"/>
                  </a:cubicBezTo>
                  <a:cubicBezTo>
                    <a:pt x="330" y="47"/>
                    <a:pt x="329" y="47"/>
                    <a:pt x="329" y="47"/>
                  </a:cubicBezTo>
                  <a:cubicBezTo>
                    <a:pt x="329" y="47"/>
                    <a:pt x="329" y="46"/>
                    <a:pt x="330" y="46"/>
                  </a:cubicBezTo>
                  <a:cubicBezTo>
                    <a:pt x="330" y="46"/>
                    <a:pt x="330" y="45"/>
                    <a:pt x="330" y="44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0" y="47"/>
                    <a:pt x="310" y="48"/>
                    <a:pt x="310" y="48"/>
                  </a:cubicBezTo>
                  <a:cubicBezTo>
                    <a:pt x="309" y="48"/>
                    <a:pt x="309" y="47"/>
                    <a:pt x="308" y="45"/>
                  </a:cubicBezTo>
                  <a:cubicBezTo>
                    <a:pt x="306" y="42"/>
                    <a:pt x="301" y="31"/>
                    <a:pt x="301" y="31"/>
                  </a:cubicBezTo>
                  <a:cubicBezTo>
                    <a:pt x="300" y="29"/>
                    <a:pt x="293" y="15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0" y="43"/>
                    <a:pt x="290" y="44"/>
                    <a:pt x="290" y="45"/>
                  </a:cubicBezTo>
                  <a:cubicBezTo>
                    <a:pt x="290" y="46"/>
                    <a:pt x="290" y="46"/>
                    <a:pt x="291" y="47"/>
                  </a:cubicBezTo>
                  <a:cubicBezTo>
                    <a:pt x="292" y="47"/>
                    <a:pt x="293" y="47"/>
                    <a:pt x="294" y="47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94" y="48"/>
                    <a:pt x="294" y="48"/>
                    <a:pt x="293" y="48"/>
                  </a:cubicBezTo>
                  <a:cubicBezTo>
                    <a:pt x="291" y="48"/>
                    <a:pt x="288" y="48"/>
                    <a:pt x="287" y="48"/>
                  </a:cubicBezTo>
                  <a:cubicBezTo>
                    <a:pt x="287" y="48"/>
                    <a:pt x="284" y="48"/>
                    <a:pt x="282" y="48"/>
                  </a:cubicBezTo>
                  <a:cubicBezTo>
                    <a:pt x="281" y="48"/>
                    <a:pt x="281" y="48"/>
                    <a:pt x="281" y="47"/>
                  </a:cubicBezTo>
                  <a:cubicBezTo>
                    <a:pt x="281" y="47"/>
                    <a:pt x="281" y="47"/>
                    <a:pt x="282" y="47"/>
                  </a:cubicBezTo>
                  <a:cubicBezTo>
                    <a:pt x="282" y="47"/>
                    <a:pt x="283" y="47"/>
                    <a:pt x="283" y="47"/>
                  </a:cubicBezTo>
                  <a:cubicBezTo>
                    <a:pt x="286" y="46"/>
                    <a:pt x="286" y="44"/>
                    <a:pt x="286" y="4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"/>
                    <a:pt x="291" y="0"/>
                    <a:pt x="291" y="0"/>
                  </a:cubicBezTo>
                  <a:cubicBezTo>
                    <a:pt x="291" y="0"/>
                    <a:pt x="292" y="1"/>
                    <a:pt x="292" y="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0"/>
                    <a:pt x="330" y="0"/>
                  </a:cubicBezTo>
                  <a:cubicBezTo>
                    <a:pt x="330" y="0"/>
                    <a:pt x="331" y="1"/>
                    <a:pt x="331" y="2"/>
                  </a:cubicBezTo>
                  <a:lnTo>
                    <a:pt x="335" y="40"/>
                  </a:lnTo>
                  <a:close/>
                  <a:moveTo>
                    <a:pt x="357" y="33"/>
                  </a:moveTo>
                  <a:cubicBezTo>
                    <a:pt x="357" y="38"/>
                    <a:pt x="357" y="42"/>
                    <a:pt x="358" y="44"/>
                  </a:cubicBezTo>
                  <a:cubicBezTo>
                    <a:pt x="358" y="45"/>
                    <a:pt x="358" y="46"/>
                    <a:pt x="359" y="47"/>
                  </a:cubicBezTo>
                  <a:cubicBezTo>
                    <a:pt x="360" y="47"/>
                    <a:pt x="361" y="47"/>
                    <a:pt x="362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9" y="48"/>
                    <a:pt x="355" y="48"/>
                    <a:pt x="355" y="48"/>
                  </a:cubicBezTo>
                  <a:cubicBezTo>
                    <a:pt x="354" y="48"/>
                    <a:pt x="351" y="48"/>
                    <a:pt x="349" y="48"/>
                  </a:cubicBezTo>
                  <a:cubicBezTo>
                    <a:pt x="349" y="48"/>
                    <a:pt x="348" y="48"/>
                    <a:pt x="348" y="47"/>
                  </a:cubicBezTo>
                  <a:cubicBezTo>
                    <a:pt x="348" y="47"/>
                    <a:pt x="349" y="47"/>
                    <a:pt x="349" y="47"/>
                  </a:cubicBezTo>
                  <a:cubicBezTo>
                    <a:pt x="349" y="47"/>
                    <a:pt x="350" y="47"/>
                    <a:pt x="351" y="47"/>
                  </a:cubicBezTo>
                  <a:cubicBezTo>
                    <a:pt x="352" y="46"/>
                    <a:pt x="352" y="45"/>
                    <a:pt x="352" y="44"/>
                  </a:cubicBezTo>
                  <a:cubicBezTo>
                    <a:pt x="352" y="42"/>
                    <a:pt x="352" y="38"/>
                    <a:pt x="352" y="33"/>
                  </a:cubicBezTo>
                  <a:cubicBezTo>
                    <a:pt x="352" y="23"/>
                    <a:pt x="352" y="23"/>
                    <a:pt x="352" y="23"/>
                  </a:cubicBezTo>
                  <a:cubicBezTo>
                    <a:pt x="352" y="15"/>
                    <a:pt x="352" y="14"/>
                    <a:pt x="352" y="12"/>
                  </a:cubicBezTo>
                  <a:cubicBezTo>
                    <a:pt x="352" y="10"/>
                    <a:pt x="352" y="9"/>
                    <a:pt x="350" y="9"/>
                  </a:cubicBezTo>
                  <a:cubicBezTo>
                    <a:pt x="350" y="9"/>
                    <a:pt x="349" y="9"/>
                    <a:pt x="349" y="9"/>
                  </a:cubicBezTo>
                  <a:cubicBezTo>
                    <a:pt x="349" y="9"/>
                    <a:pt x="348" y="9"/>
                    <a:pt x="348" y="9"/>
                  </a:cubicBezTo>
                  <a:cubicBezTo>
                    <a:pt x="348" y="8"/>
                    <a:pt x="349" y="8"/>
                    <a:pt x="349" y="8"/>
                  </a:cubicBezTo>
                  <a:cubicBezTo>
                    <a:pt x="351" y="8"/>
                    <a:pt x="354" y="8"/>
                    <a:pt x="355" y="8"/>
                  </a:cubicBezTo>
                  <a:cubicBezTo>
                    <a:pt x="355" y="8"/>
                    <a:pt x="359" y="8"/>
                    <a:pt x="360" y="8"/>
                  </a:cubicBezTo>
                  <a:cubicBezTo>
                    <a:pt x="361" y="8"/>
                    <a:pt x="361" y="8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8" y="9"/>
                    <a:pt x="357" y="10"/>
                    <a:pt x="357" y="12"/>
                  </a:cubicBezTo>
                  <a:cubicBezTo>
                    <a:pt x="357" y="14"/>
                    <a:pt x="357" y="15"/>
                    <a:pt x="357" y="23"/>
                  </a:cubicBezTo>
                  <a:lnTo>
                    <a:pt x="357" y="33"/>
                  </a:lnTo>
                  <a:close/>
                  <a:moveTo>
                    <a:pt x="377" y="41"/>
                  </a:moveTo>
                  <a:cubicBezTo>
                    <a:pt x="378" y="45"/>
                    <a:pt x="378" y="46"/>
                    <a:pt x="380" y="47"/>
                  </a:cubicBezTo>
                  <a:cubicBezTo>
                    <a:pt x="380" y="47"/>
                    <a:pt x="382" y="47"/>
                    <a:pt x="382" y="47"/>
                  </a:cubicBezTo>
                  <a:cubicBezTo>
                    <a:pt x="382" y="47"/>
                    <a:pt x="383" y="47"/>
                    <a:pt x="383" y="47"/>
                  </a:cubicBezTo>
                  <a:cubicBezTo>
                    <a:pt x="383" y="48"/>
                    <a:pt x="382" y="48"/>
                    <a:pt x="382" y="48"/>
                  </a:cubicBezTo>
                  <a:cubicBezTo>
                    <a:pt x="379" y="48"/>
                    <a:pt x="376" y="48"/>
                    <a:pt x="376" y="48"/>
                  </a:cubicBezTo>
                  <a:cubicBezTo>
                    <a:pt x="375" y="48"/>
                    <a:pt x="373" y="48"/>
                    <a:pt x="371" y="48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1" y="47"/>
                    <a:pt x="372" y="47"/>
                    <a:pt x="372" y="47"/>
                  </a:cubicBezTo>
                  <a:cubicBezTo>
                    <a:pt x="374" y="46"/>
                    <a:pt x="374" y="45"/>
                    <a:pt x="374" y="4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8"/>
                    <a:pt x="374" y="7"/>
                    <a:pt x="375" y="7"/>
                  </a:cubicBezTo>
                  <a:cubicBezTo>
                    <a:pt x="375" y="7"/>
                    <a:pt x="376" y="8"/>
                    <a:pt x="377" y="9"/>
                  </a:cubicBezTo>
                  <a:cubicBezTo>
                    <a:pt x="378" y="10"/>
                    <a:pt x="386" y="18"/>
                    <a:pt x="394" y="27"/>
                  </a:cubicBezTo>
                  <a:cubicBezTo>
                    <a:pt x="399" y="32"/>
                    <a:pt x="405" y="39"/>
                    <a:pt x="407" y="40"/>
                  </a:cubicBezTo>
                  <a:cubicBezTo>
                    <a:pt x="406" y="14"/>
                    <a:pt x="406" y="14"/>
                    <a:pt x="406" y="14"/>
                  </a:cubicBezTo>
                  <a:cubicBezTo>
                    <a:pt x="406" y="11"/>
                    <a:pt x="406" y="10"/>
                    <a:pt x="404" y="9"/>
                  </a:cubicBezTo>
                  <a:cubicBezTo>
                    <a:pt x="403" y="9"/>
                    <a:pt x="402" y="9"/>
                    <a:pt x="402" y="9"/>
                  </a:cubicBezTo>
                  <a:cubicBezTo>
                    <a:pt x="401" y="9"/>
                    <a:pt x="401" y="9"/>
                    <a:pt x="401" y="8"/>
                  </a:cubicBezTo>
                  <a:cubicBezTo>
                    <a:pt x="401" y="8"/>
                    <a:pt x="402" y="8"/>
                    <a:pt x="402" y="8"/>
                  </a:cubicBezTo>
                  <a:cubicBezTo>
                    <a:pt x="405" y="8"/>
                    <a:pt x="407" y="8"/>
                    <a:pt x="408" y="8"/>
                  </a:cubicBezTo>
                  <a:cubicBezTo>
                    <a:pt x="409" y="8"/>
                    <a:pt x="410" y="8"/>
                    <a:pt x="413" y="8"/>
                  </a:cubicBezTo>
                  <a:cubicBezTo>
                    <a:pt x="413" y="8"/>
                    <a:pt x="414" y="8"/>
                    <a:pt x="414" y="8"/>
                  </a:cubicBezTo>
                  <a:cubicBezTo>
                    <a:pt x="414" y="9"/>
                    <a:pt x="413" y="9"/>
                    <a:pt x="413" y="9"/>
                  </a:cubicBezTo>
                  <a:cubicBezTo>
                    <a:pt x="413" y="9"/>
                    <a:pt x="412" y="9"/>
                    <a:pt x="412" y="9"/>
                  </a:cubicBezTo>
                  <a:cubicBezTo>
                    <a:pt x="410" y="9"/>
                    <a:pt x="410" y="11"/>
                    <a:pt x="410" y="1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8"/>
                    <a:pt x="410" y="48"/>
                    <a:pt x="409" y="48"/>
                  </a:cubicBezTo>
                  <a:cubicBezTo>
                    <a:pt x="409" y="48"/>
                    <a:pt x="408" y="48"/>
                    <a:pt x="405" y="45"/>
                  </a:cubicBezTo>
                  <a:cubicBezTo>
                    <a:pt x="404" y="44"/>
                    <a:pt x="397" y="37"/>
                    <a:pt x="391" y="31"/>
                  </a:cubicBezTo>
                  <a:cubicBezTo>
                    <a:pt x="385" y="24"/>
                    <a:pt x="378" y="18"/>
                    <a:pt x="377" y="16"/>
                  </a:cubicBezTo>
                  <a:lnTo>
                    <a:pt x="377" y="41"/>
                  </a:lnTo>
                  <a:close/>
                  <a:moveTo>
                    <a:pt x="430" y="33"/>
                  </a:moveTo>
                  <a:cubicBezTo>
                    <a:pt x="430" y="38"/>
                    <a:pt x="430" y="42"/>
                    <a:pt x="431" y="44"/>
                  </a:cubicBezTo>
                  <a:cubicBezTo>
                    <a:pt x="431" y="45"/>
                    <a:pt x="431" y="46"/>
                    <a:pt x="432" y="47"/>
                  </a:cubicBezTo>
                  <a:cubicBezTo>
                    <a:pt x="433" y="47"/>
                    <a:pt x="434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2" y="48"/>
                    <a:pt x="428" y="48"/>
                    <a:pt x="428" y="48"/>
                  </a:cubicBezTo>
                  <a:cubicBezTo>
                    <a:pt x="427" y="48"/>
                    <a:pt x="424" y="48"/>
                    <a:pt x="422" y="48"/>
                  </a:cubicBezTo>
                  <a:cubicBezTo>
                    <a:pt x="422" y="48"/>
                    <a:pt x="421" y="48"/>
                    <a:pt x="421" y="47"/>
                  </a:cubicBezTo>
                  <a:cubicBezTo>
                    <a:pt x="421" y="47"/>
                    <a:pt x="422" y="47"/>
                    <a:pt x="422" y="47"/>
                  </a:cubicBezTo>
                  <a:cubicBezTo>
                    <a:pt x="422" y="47"/>
                    <a:pt x="423" y="47"/>
                    <a:pt x="424" y="47"/>
                  </a:cubicBezTo>
                  <a:cubicBezTo>
                    <a:pt x="425" y="46"/>
                    <a:pt x="425" y="45"/>
                    <a:pt x="425" y="44"/>
                  </a:cubicBezTo>
                  <a:cubicBezTo>
                    <a:pt x="425" y="42"/>
                    <a:pt x="425" y="38"/>
                    <a:pt x="425" y="3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15"/>
                    <a:pt x="425" y="14"/>
                    <a:pt x="425" y="12"/>
                  </a:cubicBezTo>
                  <a:cubicBezTo>
                    <a:pt x="425" y="10"/>
                    <a:pt x="425" y="9"/>
                    <a:pt x="423" y="9"/>
                  </a:cubicBezTo>
                  <a:cubicBezTo>
                    <a:pt x="423" y="9"/>
                    <a:pt x="422" y="9"/>
                    <a:pt x="422" y="9"/>
                  </a:cubicBezTo>
                  <a:cubicBezTo>
                    <a:pt x="422" y="9"/>
                    <a:pt x="421" y="9"/>
                    <a:pt x="421" y="9"/>
                  </a:cubicBezTo>
                  <a:cubicBezTo>
                    <a:pt x="421" y="8"/>
                    <a:pt x="422" y="8"/>
                    <a:pt x="422" y="8"/>
                  </a:cubicBezTo>
                  <a:cubicBezTo>
                    <a:pt x="424" y="8"/>
                    <a:pt x="427" y="8"/>
                    <a:pt x="428" y="8"/>
                  </a:cubicBezTo>
                  <a:cubicBezTo>
                    <a:pt x="428" y="8"/>
                    <a:pt x="432" y="8"/>
                    <a:pt x="433" y="8"/>
                  </a:cubicBezTo>
                  <a:cubicBezTo>
                    <a:pt x="434" y="8"/>
                    <a:pt x="434" y="8"/>
                    <a:pt x="434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9"/>
                    <a:pt x="433" y="9"/>
                    <a:pt x="432" y="9"/>
                  </a:cubicBezTo>
                  <a:cubicBezTo>
                    <a:pt x="431" y="9"/>
                    <a:pt x="430" y="10"/>
                    <a:pt x="430" y="12"/>
                  </a:cubicBezTo>
                  <a:cubicBezTo>
                    <a:pt x="430" y="14"/>
                    <a:pt x="430" y="15"/>
                    <a:pt x="430" y="23"/>
                  </a:cubicBezTo>
                  <a:lnTo>
                    <a:pt x="430" y="33"/>
                  </a:lnTo>
                  <a:close/>
                  <a:moveTo>
                    <a:pt x="444" y="47"/>
                  </a:moveTo>
                  <a:cubicBezTo>
                    <a:pt x="443" y="47"/>
                    <a:pt x="443" y="47"/>
                    <a:pt x="443" y="45"/>
                  </a:cubicBezTo>
                  <a:cubicBezTo>
                    <a:pt x="443" y="43"/>
                    <a:pt x="443" y="40"/>
                    <a:pt x="443" y="40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4" y="40"/>
                    <a:pt x="444" y="40"/>
                    <a:pt x="444" y="41"/>
                  </a:cubicBezTo>
                  <a:cubicBezTo>
                    <a:pt x="445" y="45"/>
                    <a:pt x="449" y="46"/>
                    <a:pt x="453" y="46"/>
                  </a:cubicBezTo>
                  <a:cubicBezTo>
                    <a:pt x="458" y="46"/>
                    <a:pt x="461" y="43"/>
                    <a:pt x="461" y="39"/>
                  </a:cubicBezTo>
                  <a:cubicBezTo>
                    <a:pt x="461" y="36"/>
                    <a:pt x="459" y="34"/>
                    <a:pt x="454" y="30"/>
                  </a:cubicBezTo>
                  <a:cubicBezTo>
                    <a:pt x="452" y="28"/>
                    <a:pt x="452" y="28"/>
                    <a:pt x="452" y="28"/>
                  </a:cubicBezTo>
                  <a:cubicBezTo>
                    <a:pt x="446" y="24"/>
                    <a:pt x="444" y="21"/>
                    <a:pt x="444" y="17"/>
                  </a:cubicBezTo>
                  <a:cubicBezTo>
                    <a:pt x="444" y="11"/>
                    <a:pt x="449" y="7"/>
                    <a:pt x="456" y="7"/>
                  </a:cubicBezTo>
                  <a:cubicBezTo>
                    <a:pt x="458" y="7"/>
                    <a:pt x="460" y="8"/>
                    <a:pt x="461" y="8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4" y="8"/>
                    <a:pt x="464" y="8"/>
                    <a:pt x="464" y="9"/>
                  </a:cubicBezTo>
                  <a:cubicBezTo>
                    <a:pt x="464" y="9"/>
                    <a:pt x="464" y="11"/>
                    <a:pt x="464" y="14"/>
                  </a:cubicBezTo>
                  <a:cubicBezTo>
                    <a:pt x="464" y="15"/>
                    <a:pt x="464" y="15"/>
                    <a:pt x="463" y="15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3" y="14"/>
                    <a:pt x="462" y="13"/>
                    <a:pt x="462" y="12"/>
                  </a:cubicBezTo>
                  <a:cubicBezTo>
                    <a:pt x="462" y="11"/>
                    <a:pt x="460" y="9"/>
                    <a:pt x="455" y="9"/>
                  </a:cubicBezTo>
                  <a:cubicBezTo>
                    <a:pt x="451" y="9"/>
                    <a:pt x="448" y="11"/>
                    <a:pt x="448" y="15"/>
                  </a:cubicBezTo>
                  <a:cubicBezTo>
                    <a:pt x="448" y="18"/>
                    <a:pt x="449" y="20"/>
                    <a:pt x="455" y="24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63" y="30"/>
                    <a:pt x="465" y="33"/>
                    <a:pt x="465" y="38"/>
                  </a:cubicBezTo>
                  <a:cubicBezTo>
                    <a:pt x="465" y="41"/>
                    <a:pt x="464" y="44"/>
                    <a:pt x="460" y="47"/>
                  </a:cubicBezTo>
                  <a:cubicBezTo>
                    <a:pt x="458" y="48"/>
                    <a:pt x="454" y="49"/>
                    <a:pt x="451" y="49"/>
                  </a:cubicBezTo>
                  <a:cubicBezTo>
                    <a:pt x="449" y="49"/>
                    <a:pt x="446" y="48"/>
                    <a:pt x="444" y="47"/>
                  </a:cubicBezTo>
                  <a:close/>
                  <a:moveTo>
                    <a:pt x="491" y="33"/>
                  </a:moveTo>
                  <a:cubicBezTo>
                    <a:pt x="491" y="38"/>
                    <a:pt x="491" y="42"/>
                    <a:pt x="491" y="44"/>
                  </a:cubicBezTo>
                  <a:cubicBezTo>
                    <a:pt x="492" y="45"/>
                    <a:pt x="492" y="46"/>
                    <a:pt x="493" y="47"/>
                  </a:cubicBezTo>
                  <a:cubicBezTo>
                    <a:pt x="494" y="47"/>
                    <a:pt x="495" y="47"/>
                    <a:pt x="496" y="47"/>
                  </a:cubicBezTo>
                  <a:cubicBezTo>
                    <a:pt x="496" y="47"/>
                    <a:pt x="496" y="47"/>
                    <a:pt x="496" y="47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3" y="48"/>
                    <a:pt x="489" y="48"/>
                    <a:pt x="489" y="48"/>
                  </a:cubicBezTo>
                  <a:cubicBezTo>
                    <a:pt x="489" y="48"/>
                    <a:pt x="485" y="48"/>
                    <a:pt x="483" y="48"/>
                  </a:cubicBezTo>
                  <a:cubicBezTo>
                    <a:pt x="483" y="48"/>
                    <a:pt x="482" y="48"/>
                    <a:pt x="482" y="47"/>
                  </a:cubicBezTo>
                  <a:cubicBezTo>
                    <a:pt x="482" y="47"/>
                    <a:pt x="482" y="47"/>
                    <a:pt x="483" y="47"/>
                  </a:cubicBezTo>
                  <a:cubicBezTo>
                    <a:pt x="483" y="47"/>
                    <a:pt x="484" y="47"/>
                    <a:pt x="484" y="47"/>
                  </a:cubicBezTo>
                  <a:cubicBezTo>
                    <a:pt x="485" y="47"/>
                    <a:pt x="486" y="45"/>
                    <a:pt x="486" y="44"/>
                  </a:cubicBezTo>
                  <a:cubicBezTo>
                    <a:pt x="486" y="42"/>
                    <a:pt x="486" y="38"/>
                    <a:pt x="486" y="33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5" y="11"/>
                    <a:pt x="474" y="11"/>
                    <a:pt x="473" y="12"/>
                  </a:cubicBezTo>
                  <a:cubicBezTo>
                    <a:pt x="472" y="13"/>
                    <a:pt x="472" y="14"/>
                    <a:pt x="472" y="14"/>
                  </a:cubicBezTo>
                  <a:cubicBezTo>
                    <a:pt x="472" y="14"/>
                    <a:pt x="472" y="14"/>
                    <a:pt x="471" y="14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1" y="13"/>
                    <a:pt x="472" y="9"/>
                    <a:pt x="472" y="8"/>
                  </a:cubicBezTo>
                  <a:cubicBezTo>
                    <a:pt x="472" y="8"/>
                    <a:pt x="473" y="7"/>
                    <a:pt x="473" y="7"/>
                  </a:cubicBezTo>
                  <a:cubicBezTo>
                    <a:pt x="473" y="7"/>
                    <a:pt x="474" y="8"/>
                    <a:pt x="475" y="8"/>
                  </a:cubicBezTo>
                  <a:cubicBezTo>
                    <a:pt x="477" y="8"/>
                    <a:pt x="479" y="8"/>
                    <a:pt x="479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2" y="8"/>
                    <a:pt x="503" y="8"/>
                    <a:pt x="504" y="8"/>
                  </a:cubicBezTo>
                  <a:cubicBezTo>
                    <a:pt x="505" y="8"/>
                    <a:pt x="505" y="8"/>
                    <a:pt x="505" y="8"/>
                  </a:cubicBezTo>
                  <a:cubicBezTo>
                    <a:pt x="506" y="8"/>
                    <a:pt x="506" y="8"/>
                    <a:pt x="506" y="8"/>
                  </a:cubicBezTo>
                  <a:cubicBezTo>
                    <a:pt x="506" y="10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4"/>
                  </a:cubicBezTo>
                  <a:cubicBezTo>
                    <a:pt x="504" y="14"/>
                    <a:pt x="504" y="14"/>
                    <a:pt x="504" y="14"/>
                  </a:cubicBezTo>
                  <a:cubicBezTo>
                    <a:pt x="504" y="12"/>
                    <a:pt x="503" y="11"/>
                    <a:pt x="498" y="11"/>
                  </a:cubicBezTo>
                  <a:cubicBezTo>
                    <a:pt x="491" y="11"/>
                    <a:pt x="491" y="11"/>
                    <a:pt x="491" y="11"/>
                  </a:cubicBezTo>
                  <a:lnTo>
                    <a:pt x="491" y="33"/>
                  </a:lnTo>
                  <a:close/>
                  <a:moveTo>
                    <a:pt x="516" y="23"/>
                  </a:moveTo>
                  <a:cubicBezTo>
                    <a:pt x="516" y="15"/>
                    <a:pt x="516" y="14"/>
                    <a:pt x="516" y="12"/>
                  </a:cubicBezTo>
                  <a:cubicBezTo>
                    <a:pt x="515" y="10"/>
                    <a:pt x="515" y="9"/>
                    <a:pt x="513" y="9"/>
                  </a:cubicBezTo>
                  <a:cubicBezTo>
                    <a:pt x="513" y="9"/>
                    <a:pt x="512" y="9"/>
                    <a:pt x="511" y="9"/>
                  </a:cubicBezTo>
                  <a:cubicBezTo>
                    <a:pt x="511" y="9"/>
                    <a:pt x="511" y="9"/>
                    <a:pt x="511" y="9"/>
                  </a:cubicBezTo>
                  <a:cubicBezTo>
                    <a:pt x="511" y="8"/>
                    <a:pt x="511" y="8"/>
                    <a:pt x="512" y="8"/>
                  </a:cubicBezTo>
                  <a:cubicBezTo>
                    <a:pt x="514" y="8"/>
                    <a:pt x="518" y="8"/>
                    <a:pt x="518" y="8"/>
                  </a:cubicBezTo>
                  <a:cubicBezTo>
                    <a:pt x="519" y="8"/>
                    <a:pt x="523" y="8"/>
                    <a:pt x="525" y="8"/>
                  </a:cubicBezTo>
                  <a:cubicBezTo>
                    <a:pt x="529" y="8"/>
                    <a:pt x="532" y="8"/>
                    <a:pt x="535" y="10"/>
                  </a:cubicBezTo>
                  <a:cubicBezTo>
                    <a:pt x="537" y="11"/>
                    <a:pt x="539" y="14"/>
                    <a:pt x="539" y="18"/>
                  </a:cubicBezTo>
                  <a:cubicBezTo>
                    <a:pt x="539" y="21"/>
                    <a:pt x="537" y="25"/>
                    <a:pt x="532" y="30"/>
                  </a:cubicBezTo>
                  <a:cubicBezTo>
                    <a:pt x="537" y="35"/>
                    <a:pt x="541" y="40"/>
                    <a:pt x="544" y="43"/>
                  </a:cubicBezTo>
                  <a:cubicBezTo>
                    <a:pt x="547" y="46"/>
                    <a:pt x="548" y="47"/>
                    <a:pt x="550" y="47"/>
                  </a:cubicBezTo>
                  <a:cubicBezTo>
                    <a:pt x="551" y="47"/>
                    <a:pt x="551" y="47"/>
                    <a:pt x="552" y="47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52" y="48"/>
                    <a:pt x="552" y="48"/>
                    <a:pt x="551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4" y="48"/>
                    <a:pt x="543" y="48"/>
                    <a:pt x="542" y="47"/>
                  </a:cubicBezTo>
                  <a:cubicBezTo>
                    <a:pt x="539" y="46"/>
                    <a:pt x="537" y="43"/>
                    <a:pt x="534" y="39"/>
                  </a:cubicBezTo>
                  <a:cubicBezTo>
                    <a:pt x="532" y="36"/>
                    <a:pt x="530" y="33"/>
                    <a:pt x="528" y="31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8"/>
                    <a:pt x="520" y="42"/>
                    <a:pt x="521" y="44"/>
                  </a:cubicBezTo>
                  <a:cubicBezTo>
                    <a:pt x="521" y="45"/>
                    <a:pt x="521" y="46"/>
                    <a:pt x="523" y="47"/>
                  </a:cubicBezTo>
                  <a:cubicBezTo>
                    <a:pt x="524" y="47"/>
                    <a:pt x="525" y="47"/>
                    <a:pt x="525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8"/>
                    <a:pt x="525" y="48"/>
                    <a:pt x="525" y="48"/>
                  </a:cubicBezTo>
                  <a:cubicBezTo>
                    <a:pt x="522" y="48"/>
                    <a:pt x="518" y="48"/>
                    <a:pt x="518" y="48"/>
                  </a:cubicBezTo>
                  <a:cubicBezTo>
                    <a:pt x="518" y="48"/>
                    <a:pt x="514" y="48"/>
                    <a:pt x="513" y="48"/>
                  </a:cubicBezTo>
                  <a:cubicBezTo>
                    <a:pt x="512" y="48"/>
                    <a:pt x="512" y="48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ubicBezTo>
                    <a:pt x="513" y="47"/>
                    <a:pt x="513" y="47"/>
                    <a:pt x="514" y="47"/>
                  </a:cubicBezTo>
                  <a:cubicBezTo>
                    <a:pt x="515" y="46"/>
                    <a:pt x="515" y="45"/>
                    <a:pt x="515" y="44"/>
                  </a:cubicBezTo>
                  <a:cubicBezTo>
                    <a:pt x="516" y="42"/>
                    <a:pt x="516" y="38"/>
                    <a:pt x="516" y="33"/>
                  </a:cubicBezTo>
                  <a:lnTo>
                    <a:pt x="516" y="23"/>
                  </a:lnTo>
                  <a:close/>
                  <a:moveTo>
                    <a:pt x="520" y="28"/>
                  </a:moveTo>
                  <a:cubicBezTo>
                    <a:pt x="520" y="28"/>
                    <a:pt x="520" y="28"/>
                    <a:pt x="521" y="28"/>
                  </a:cubicBezTo>
                  <a:cubicBezTo>
                    <a:pt x="522" y="29"/>
                    <a:pt x="524" y="29"/>
                    <a:pt x="527" y="29"/>
                  </a:cubicBezTo>
                  <a:cubicBezTo>
                    <a:pt x="528" y="29"/>
                    <a:pt x="530" y="29"/>
                    <a:pt x="531" y="28"/>
                  </a:cubicBezTo>
                  <a:cubicBezTo>
                    <a:pt x="533" y="27"/>
                    <a:pt x="534" y="24"/>
                    <a:pt x="534" y="20"/>
                  </a:cubicBezTo>
                  <a:cubicBezTo>
                    <a:pt x="534" y="14"/>
                    <a:pt x="531" y="10"/>
                    <a:pt x="525" y="10"/>
                  </a:cubicBezTo>
                  <a:cubicBezTo>
                    <a:pt x="523" y="10"/>
                    <a:pt x="521" y="10"/>
                    <a:pt x="521" y="10"/>
                  </a:cubicBezTo>
                  <a:cubicBezTo>
                    <a:pt x="521" y="10"/>
                    <a:pt x="520" y="11"/>
                    <a:pt x="520" y="11"/>
                  </a:cubicBezTo>
                  <a:lnTo>
                    <a:pt x="520" y="28"/>
                  </a:lnTo>
                  <a:close/>
                  <a:moveTo>
                    <a:pt x="562" y="34"/>
                  </a:moveTo>
                  <a:cubicBezTo>
                    <a:pt x="562" y="31"/>
                    <a:pt x="562" y="30"/>
                    <a:pt x="561" y="29"/>
                  </a:cubicBezTo>
                  <a:cubicBezTo>
                    <a:pt x="561" y="28"/>
                    <a:pt x="553" y="16"/>
                    <a:pt x="551" y="14"/>
                  </a:cubicBezTo>
                  <a:cubicBezTo>
                    <a:pt x="550" y="12"/>
                    <a:pt x="549" y="10"/>
                    <a:pt x="548" y="10"/>
                  </a:cubicBezTo>
                  <a:cubicBezTo>
                    <a:pt x="547" y="9"/>
                    <a:pt x="546" y="9"/>
                    <a:pt x="545" y="9"/>
                  </a:cubicBezTo>
                  <a:cubicBezTo>
                    <a:pt x="545" y="9"/>
                    <a:pt x="545" y="9"/>
                    <a:pt x="545" y="8"/>
                  </a:cubicBezTo>
                  <a:cubicBezTo>
                    <a:pt x="545" y="8"/>
                    <a:pt x="545" y="8"/>
                    <a:pt x="546" y="8"/>
                  </a:cubicBezTo>
                  <a:cubicBezTo>
                    <a:pt x="547" y="8"/>
                    <a:pt x="551" y="8"/>
                    <a:pt x="551" y="8"/>
                  </a:cubicBezTo>
                  <a:cubicBezTo>
                    <a:pt x="551" y="8"/>
                    <a:pt x="554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9"/>
                    <a:pt x="556" y="9"/>
                    <a:pt x="556" y="9"/>
                  </a:cubicBezTo>
                  <a:cubicBezTo>
                    <a:pt x="555" y="9"/>
                    <a:pt x="555" y="9"/>
                    <a:pt x="555" y="10"/>
                  </a:cubicBezTo>
                  <a:cubicBezTo>
                    <a:pt x="555" y="11"/>
                    <a:pt x="555" y="11"/>
                    <a:pt x="556" y="12"/>
                  </a:cubicBezTo>
                  <a:cubicBezTo>
                    <a:pt x="565" y="28"/>
                    <a:pt x="565" y="28"/>
                    <a:pt x="565" y="28"/>
                  </a:cubicBezTo>
                  <a:cubicBezTo>
                    <a:pt x="567" y="26"/>
                    <a:pt x="573" y="15"/>
                    <a:pt x="574" y="13"/>
                  </a:cubicBezTo>
                  <a:cubicBezTo>
                    <a:pt x="575" y="12"/>
                    <a:pt x="575" y="11"/>
                    <a:pt x="575" y="10"/>
                  </a:cubicBezTo>
                  <a:cubicBezTo>
                    <a:pt x="575" y="10"/>
                    <a:pt x="575" y="9"/>
                    <a:pt x="574" y="9"/>
                  </a:cubicBezTo>
                  <a:cubicBezTo>
                    <a:pt x="574" y="9"/>
                    <a:pt x="574" y="9"/>
                    <a:pt x="574" y="8"/>
                  </a:cubicBezTo>
                  <a:cubicBezTo>
                    <a:pt x="574" y="8"/>
                    <a:pt x="574" y="8"/>
                    <a:pt x="574" y="8"/>
                  </a:cubicBezTo>
                  <a:cubicBezTo>
                    <a:pt x="576" y="8"/>
                    <a:pt x="578" y="8"/>
                    <a:pt x="578" y="8"/>
                  </a:cubicBezTo>
                  <a:cubicBezTo>
                    <a:pt x="579" y="8"/>
                    <a:pt x="583" y="8"/>
                    <a:pt x="584" y="8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3" y="9"/>
                    <a:pt x="582" y="9"/>
                    <a:pt x="581" y="10"/>
                  </a:cubicBezTo>
                  <a:cubicBezTo>
                    <a:pt x="580" y="10"/>
                    <a:pt x="579" y="11"/>
                    <a:pt x="578" y="12"/>
                  </a:cubicBezTo>
                  <a:cubicBezTo>
                    <a:pt x="577" y="14"/>
                    <a:pt x="569" y="27"/>
                    <a:pt x="568" y="29"/>
                  </a:cubicBezTo>
                  <a:cubicBezTo>
                    <a:pt x="567" y="31"/>
                    <a:pt x="567" y="32"/>
                    <a:pt x="567" y="34"/>
                  </a:cubicBezTo>
                  <a:cubicBezTo>
                    <a:pt x="567" y="39"/>
                    <a:pt x="567" y="39"/>
                    <a:pt x="567" y="39"/>
                  </a:cubicBezTo>
                  <a:cubicBezTo>
                    <a:pt x="567" y="40"/>
                    <a:pt x="567" y="42"/>
                    <a:pt x="567" y="44"/>
                  </a:cubicBezTo>
                  <a:cubicBezTo>
                    <a:pt x="567" y="45"/>
                    <a:pt x="568" y="46"/>
                    <a:pt x="569" y="47"/>
                  </a:cubicBezTo>
                  <a:cubicBezTo>
                    <a:pt x="570" y="47"/>
                    <a:pt x="571" y="47"/>
                    <a:pt x="572" y="47"/>
                  </a:cubicBezTo>
                  <a:cubicBezTo>
                    <a:pt x="572" y="47"/>
                    <a:pt x="572" y="47"/>
                    <a:pt x="572" y="47"/>
                  </a:cubicBezTo>
                  <a:cubicBezTo>
                    <a:pt x="572" y="48"/>
                    <a:pt x="572" y="48"/>
                    <a:pt x="571" y="48"/>
                  </a:cubicBezTo>
                  <a:cubicBezTo>
                    <a:pt x="568" y="48"/>
                    <a:pt x="565" y="48"/>
                    <a:pt x="565" y="48"/>
                  </a:cubicBezTo>
                  <a:cubicBezTo>
                    <a:pt x="564" y="48"/>
                    <a:pt x="561" y="48"/>
                    <a:pt x="559" y="48"/>
                  </a:cubicBezTo>
                  <a:cubicBezTo>
                    <a:pt x="559" y="48"/>
                    <a:pt x="558" y="48"/>
                    <a:pt x="558" y="47"/>
                  </a:cubicBezTo>
                  <a:cubicBezTo>
                    <a:pt x="558" y="47"/>
                    <a:pt x="558" y="47"/>
                    <a:pt x="559" y="47"/>
                  </a:cubicBezTo>
                  <a:cubicBezTo>
                    <a:pt x="559" y="47"/>
                    <a:pt x="560" y="47"/>
                    <a:pt x="560" y="47"/>
                  </a:cubicBezTo>
                  <a:cubicBezTo>
                    <a:pt x="562" y="46"/>
                    <a:pt x="562" y="45"/>
                    <a:pt x="562" y="44"/>
                  </a:cubicBezTo>
                  <a:cubicBezTo>
                    <a:pt x="562" y="42"/>
                    <a:pt x="562" y="40"/>
                    <a:pt x="562" y="39"/>
                  </a:cubicBezTo>
                  <a:lnTo>
                    <a:pt x="562" y="34"/>
                  </a:lnTo>
                  <a:close/>
                  <a:moveTo>
                    <a:pt x="609" y="23"/>
                  </a:moveTo>
                  <a:cubicBezTo>
                    <a:pt x="609" y="15"/>
                    <a:pt x="609" y="14"/>
                    <a:pt x="609" y="12"/>
                  </a:cubicBezTo>
                  <a:cubicBezTo>
                    <a:pt x="609" y="10"/>
                    <a:pt x="609" y="9"/>
                    <a:pt x="607" y="9"/>
                  </a:cubicBezTo>
                  <a:cubicBezTo>
                    <a:pt x="606" y="9"/>
                    <a:pt x="605" y="9"/>
                    <a:pt x="605" y="9"/>
                  </a:cubicBezTo>
                  <a:cubicBezTo>
                    <a:pt x="605" y="9"/>
                    <a:pt x="604" y="9"/>
                    <a:pt x="604" y="9"/>
                  </a:cubicBezTo>
                  <a:cubicBezTo>
                    <a:pt x="604" y="8"/>
                    <a:pt x="605" y="8"/>
                    <a:pt x="605" y="8"/>
                  </a:cubicBezTo>
                  <a:cubicBezTo>
                    <a:pt x="608" y="8"/>
                    <a:pt x="611" y="8"/>
                    <a:pt x="612" y="8"/>
                  </a:cubicBezTo>
                  <a:cubicBezTo>
                    <a:pt x="613" y="8"/>
                    <a:pt x="624" y="8"/>
                    <a:pt x="626" y="8"/>
                  </a:cubicBezTo>
                  <a:cubicBezTo>
                    <a:pt x="627" y="8"/>
                    <a:pt x="628" y="8"/>
                    <a:pt x="628" y="8"/>
                  </a:cubicBezTo>
                  <a:cubicBezTo>
                    <a:pt x="628" y="8"/>
                    <a:pt x="629" y="8"/>
                    <a:pt x="629" y="8"/>
                  </a:cubicBezTo>
                  <a:cubicBezTo>
                    <a:pt x="629" y="8"/>
                    <a:pt x="629" y="8"/>
                    <a:pt x="629" y="8"/>
                  </a:cubicBezTo>
                  <a:cubicBezTo>
                    <a:pt x="629" y="9"/>
                    <a:pt x="629" y="9"/>
                    <a:pt x="629" y="11"/>
                  </a:cubicBezTo>
                  <a:cubicBezTo>
                    <a:pt x="629" y="11"/>
                    <a:pt x="629" y="13"/>
                    <a:pt x="629" y="14"/>
                  </a:cubicBezTo>
                  <a:cubicBezTo>
                    <a:pt x="628" y="14"/>
                    <a:pt x="628" y="15"/>
                    <a:pt x="628" y="15"/>
                  </a:cubicBezTo>
                  <a:cubicBezTo>
                    <a:pt x="628" y="15"/>
                    <a:pt x="628" y="14"/>
                    <a:pt x="628" y="14"/>
                  </a:cubicBezTo>
                  <a:cubicBezTo>
                    <a:pt x="628" y="14"/>
                    <a:pt x="627" y="13"/>
                    <a:pt x="627" y="12"/>
                  </a:cubicBezTo>
                  <a:cubicBezTo>
                    <a:pt x="627" y="11"/>
                    <a:pt x="625" y="11"/>
                    <a:pt x="623" y="11"/>
                  </a:cubicBezTo>
                  <a:cubicBezTo>
                    <a:pt x="614" y="10"/>
                    <a:pt x="614" y="10"/>
                    <a:pt x="614" y="10"/>
                  </a:cubicBezTo>
                  <a:cubicBezTo>
                    <a:pt x="614" y="10"/>
                    <a:pt x="614" y="11"/>
                    <a:pt x="614" y="11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4" y="26"/>
                    <a:pt x="614" y="26"/>
                    <a:pt x="614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3" y="26"/>
                    <a:pt x="624" y="26"/>
                    <a:pt x="624" y="26"/>
                  </a:cubicBezTo>
                  <a:cubicBezTo>
                    <a:pt x="626" y="26"/>
                    <a:pt x="626" y="25"/>
                    <a:pt x="627" y="25"/>
                  </a:cubicBezTo>
                  <a:cubicBezTo>
                    <a:pt x="627" y="24"/>
                    <a:pt x="627" y="24"/>
                    <a:pt x="628" y="24"/>
                  </a:cubicBezTo>
                  <a:cubicBezTo>
                    <a:pt x="628" y="24"/>
                    <a:pt x="628" y="24"/>
                    <a:pt x="628" y="25"/>
                  </a:cubicBezTo>
                  <a:cubicBezTo>
                    <a:pt x="628" y="25"/>
                    <a:pt x="627" y="26"/>
                    <a:pt x="627" y="28"/>
                  </a:cubicBezTo>
                  <a:cubicBezTo>
                    <a:pt x="627" y="29"/>
                    <a:pt x="627" y="31"/>
                    <a:pt x="627" y="31"/>
                  </a:cubicBezTo>
                  <a:cubicBezTo>
                    <a:pt x="627" y="32"/>
                    <a:pt x="627" y="32"/>
                    <a:pt x="627" y="32"/>
                  </a:cubicBezTo>
                  <a:cubicBezTo>
                    <a:pt x="626" y="32"/>
                    <a:pt x="626" y="32"/>
                    <a:pt x="626" y="32"/>
                  </a:cubicBezTo>
                  <a:cubicBezTo>
                    <a:pt x="626" y="31"/>
                    <a:pt x="626" y="30"/>
                    <a:pt x="626" y="30"/>
                  </a:cubicBezTo>
                  <a:cubicBezTo>
                    <a:pt x="626" y="29"/>
                    <a:pt x="625" y="28"/>
                    <a:pt x="623" y="28"/>
                  </a:cubicBezTo>
                  <a:cubicBezTo>
                    <a:pt x="622" y="28"/>
                    <a:pt x="615" y="28"/>
                    <a:pt x="614" y="28"/>
                  </a:cubicBezTo>
                  <a:cubicBezTo>
                    <a:pt x="614" y="28"/>
                    <a:pt x="614" y="28"/>
                    <a:pt x="614" y="28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38"/>
                    <a:pt x="614" y="42"/>
                    <a:pt x="614" y="44"/>
                  </a:cubicBezTo>
                  <a:cubicBezTo>
                    <a:pt x="614" y="45"/>
                    <a:pt x="615" y="46"/>
                    <a:pt x="616" y="47"/>
                  </a:cubicBezTo>
                  <a:cubicBezTo>
                    <a:pt x="617" y="47"/>
                    <a:pt x="618" y="47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5" y="48"/>
                    <a:pt x="612" y="48"/>
                    <a:pt x="612" y="48"/>
                  </a:cubicBezTo>
                  <a:cubicBezTo>
                    <a:pt x="611" y="48"/>
                    <a:pt x="608" y="48"/>
                    <a:pt x="606" y="48"/>
                  </a:cubicBezTo>
                  <a:cubicBezTo>
                    <a:pt x="606" y="48"/>
                    <a:pt x="605" y="48"/>
                    <a:pt x="605" y="47"/>
                  </a:cubicBezTo>
                  <a:cubicBezTo>
                    <a:pt x="605" y="47"/>
                    <a:pt x="605" y="47"/>
                    <a:pt x="606" y="47"/>
                  </a:cubicBezTo>
                  <a:cubicBezTo>
                    <a:pt x="606" y="47"/>
                    <a:pt x="607" y="47"/>
                    <a:pt x="607" y="47"/>
                  </a:cubicBezTo>
                  <a:cubicBezTo>
                    <a:pt x="608" y="47"/>
                    <a:pt x="609" y="45"/>
                    <a:pt x="609" y="44"/>
                  </a:cubicBezTo>
                  <a:cubicBezTo>
                    <a:pt x="609" y="42"/>
                    <a:pt x="609" y="38"/>
                    <a:pt x="609" y="33"/>
                  </a:cubicBezTo>
                  <a:lnTo>
                    <a:pt x="609" y="23"/>
                  </a:lnTo>
                  <a:close/>
                  <a:moveTo>
                    <a:pt x="656" y="7"/>
                  </a:moveTo>
                  <a:cubicBezTo>
                    <a:pt x="669" y="7"/>
                    <a:pt x="678" y="15"/>
                    <a:pt x="678" y="27"/>
                  </a:cubicBezTo>
                  <a:cubicBezTo>
                    <a:pt x="678" y="39"/>
                    <a:pt x="669" y="49"/>
                    <a:pt x="656" y="49"/>
                  </a:cubicBezTo>
                  <a:cubicBezTo>
                    <a:pt x="641" y="49"/>
                    <a:pt x="635" y="37"/>
                    <a:pt x="635" y="28"/>
                  </a:cubicBezTo>
                  <a:cubicBezTo>
                    <a:pt x="635" y="19"/>
                    <a:pt x="641" y="7"/>
                    <a:pt x="656" y="7"/>
                  </a:cubicBezTo>
                  <a:close/>
                  <a:moveTo>
                    <a:pt x="658" y="46"/>
                  </a:moveTo>
                  <a:cubicBezTo>
                    <a:pt x="662" y="46"/>
                    <a:pt x="672" y="44"/>
                    <a:pt x="672" y="29"/>
                  </a:cubicBezTo>
                  <a:cubicBezTo>
                    <a:pt x="672" y="16"/>
                    <a:pt x="665" y="9"/>
                    <a:pt x="656" y="9"/>
                  </a:cubicBezTo>
                  <a:cubicBezTo>
                    <a:pt x="647" y="9"/>
                    <a:pt x="640" y="15"/>
                    <a:pt x="640" y="26"/>
                  </a:cubicBezTo>
                  <a:cubicBezTo>
                    <a:pt x="640" y="39"/>
                    <a:pt x="648" y="46"/>
                    <a:pt x="658" y="46"/>
                  </a:cubicBezTo>
                  <a:close/>
                  <a:moveTo>
                    <a:pt x="690" y="23"/>
                  </a:moveTo>
                  <a:cubicBezTo>
                    <a:pt x="690" y="15"/>
                    <a:pt x="690" y="14"/>
                    <a:pt x="689" y="12"/>
                  </a:cubicBezTo>
                  <a:cubicBezTo>
                    <a:pt x="689" y="10"/>
                    <a:pt x="689" y="9"/>
                    <a:pt x="687" y="9"/>
                  </a:cubicBezTo>
                  <a:cubicBezTo>
                    <a:pt x="687" y="9"/>
                    <a:pt x="686" y="9"/>
                    <a:pt x="685" y="9"/>
                  </a:cubicBezTo>
                  <a:cubicBezTo>
                    <a:pt x="685" y="9"/>
                    <a:pt x="685" y="9"/>
                    <a:pt x="685" y="9"/>
                  </a:cubicBezTo>
                  <a:cubicBezTo>
                    <a:pt x="685" y="8"/>
                    <a:pt x="685" y="8"/>
                    <a:pt x="686" y="8"/>
                  </a:cubicBezTo>
                  <a:cubicBezTo>
                    <a:pt x="688" y="8"/>
                    <a:pt x="692" y="8"/>
                    <a:pt x="692" y="8"/>
                  </a:cubicBezTo>
                  <a:cubicBezTo>
                    <a:pt x="693" y="8"/>
                    <a:pt x="697" y="8"/>
                    <a:pt x="699" y="8"/>
                  </a:cubicBezTo>
                  <a:cubicBezTo>
                    <a:pt x="703" y="8"/>
                    <a:pt x="706" y="8"/>
                    <a:pt x="709" y="10"/>
                  </a:cubicBezTo>
                  <a:cubicBezTo>
                    <a:pt x="711" y="11"/>
                    <a:pt x="713" y="14"/>
                    <a:pt x="713" y="18"/>
                  </a:cubicBezTo>
                  <a:cubicBezTo>
                    <a:pt x="713" y="21"/>
                    <a:pt x="711" y="25"/>
                    <a:pt x="706" y="30"/>
                  </a:cubicBezTo>
                  <a:cubicBezTo>
                    <a:pt x="711" y="35"/>
                    <a:pt x="714" y="40"/>
                    <a:pt x="718" y="43"/>
                  </a:cubicBezTo>
                  <a:cubicBezTo>
                    <a:pt x="721" y="46"/>
                    <a:pt x="722" y="47"/>
                    <a:pt x="724" y="47"/>
                  </a:cubicBezTo>
                  <a:cubicBezTo>
                    <a:pt x="725" y="47"/>
                    <a:pt x="725" y="47"/>
                    <a:pt x="726" y="47"/>
                  </a:cubicBezTo>
                  <a:cubicBezTo>
                    <a:pt x="726" y="47"/>
                    <a:pt x="726" y="47"/>
                    <a:pt x="726" y="47"/>
                  </a:cubicBezTo>
                  <a:cubicBezTo>
                    <a:pt x="726" y="48"/>
                    <a:pt x="726" y="48"/>
                    <a:pt x="725" y="48"/>
                  </a:cubicBezTo>
                  <a:cubicBezTo>
                    <a:pt x="721" y="48"/>
                    <a:pt x="721" y="48"/>
                    <a:pt x="721" y="48"/>
                  </a:cubicBezTo>
                  <a:cubicBezTo>
                    <a:pt x="718" y="48"/>
                    <a:pt x="717" y="48"/>
                    <a:pt x="716" y="47"/>
                  </a:cubicBezTo>
                  <a:cubicBezTo>
                    <a:pt x="713" y="46"/>
                    <a:pt x="711" y="43"/>
                    <a:pt x="708" y="39"/>
                  </a:cubicBezTo>
                  <a:cubicBezTo>
                    <a:pt x="706" y="36"/>
                    <a:pt x="703" y="33"/>
                    <a:pt x="702" y="31"/>
                  </a:cubicBezTo>
                  <a:cubicBezTo>
                    <a:pt x="702" y="31"/>
                    <a:pt x="702" y="31"/>
                    <a:pt x="702" y="31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4" y="33"/>
                    <a:pt x="694" y="33"/>
                    <a:pt x="694" y="33"/>
                  </a:cubicBezTo>
                  <a:cubicBezTo>
                    <a:pt x="694" y="38"/>
                    <a:pt x="694" y="42"/>
                    <a:pt x="695" y="44"/>
                  </a:cubicBezTo>
                  <a:cubicBezTo>
                    <a:pt x="695" y="45"/>
                    <a:pt x="695" y="46"/>
                    <a:pt x="697" y="47"/>
                  </a:cubicBezTo>
                  <a:cubicBezTo>
                    <a:pt x="697" y="47"/>
                    <a:pt x="699" y="47"/>
                    <a:pt x="699" y="47"/>
                  </a:cubicBezTo>
                  <a:cubicBezTo>
                    <a:pt x="699" y="47"/>
                    <a:pt x="700" y="47"/>
                    <a:pt x="700" y="47"/>
                  </a:cubicBezTo>
                  <a:cubicBezTo>
                    <a:pt x="700" y="48"/>
                    <a:pt x="699" y="48"/>
                    <a:pt x="699" y="48"/>
                  </a:cubicBezTo>
                  <a:cubicBezTo>
                    <a:pt x="696" y="48"/>
                    <a:pt x="692" y="48"/>
                    <a:pt x="692" y="48"/>
                  </a:cubicBezTo>
                  <a:cubicBezTo>
                    <a:pt x="692" y="48"/>
                    <a:pt x="688" y="48"/>
                    <a:pt x="687" y="48"/>
                  </a:cubicBezTo>
                  <a:cubicBezTo>
                    <a:pt x="686" y="48"/>
                    <a:pt x="686" y="48"/>
                    <a:pt x="686" y="47"/>
                  </a:cubicBezTo>
                  <a:cubicBezTo>
                    <a:pt x="686" y="47"/>
                    <a:pt x="686" y="47"/>
                    <a:pt x="686" y="47"/>
                  </a:cubicBezTo>
                  <a:cubicBezTo>
                    <a:pt x="687" y="47"/>
                    <a:pt x="687" y="47"/>
                    <a:pt x="688" y="47"/>
                  </a:cubicBezTo>
                  <a:cubicBezTo>
                    <a:pt x="689" y="46"/>
                    <a:pt x="689" y="45"/>
                    <a:pt x="689" y="44"/>
                  </a:cubicBezTo>
                  <a:cubicBezTo>
                    <a:pt x="690" y="42"/>
                    <a:pt x="690" y="38"/>
                    <a:pt x="690" y="33"/>
                  </a:cubicBezTo>
                  <a:lnTo>
                    <a:pt x="690" y="23"/>
                  </a:lnTo>
                  <a:close/>
                  <a:moveTo>
                    <a:pt x="694" y="28"/>
                  </a:moveTo>
                  <a:cubicBezTo>
                    <a:pt x="694" y="28"/>
                    <a:pt x="694" y="28"/>
                    <a:pt x="695" y="28"/>
                  </a:cubicBezTo>
                  <a:cubicBezTo>
                    <a:pt x="695" y="29"/>
                    <a:pt x="698" y="29"/>
                    <a:pt x="701" y="29"/>
                  </a:cubicBezTo>
                  <a:cubicBezTo>
                    <a:pt x="702" y="29"/>
                    <a:pt x="703" y="29"/>
                    <a:pt x="705" y="28"/>
                  </a:cubicBezTo>
                  <a:cubicBezTo>
                    <a:pt x="707" y="27"/>
                    <a:pt x="708" y="24"/>
                    <a:pt x="708" y="20"/>
                  </a:cubicBezTo>
                  <a:cubicBezTo>
                    <a:pt x="708" y="14"/>
                    <a:pt x="704" y="10"/>
                    <a:pt x="699" y="10"/>
                  </a:cubicBezTo>
                  <a:cubicBezTo>
                    <a:pt x="697" y="10"/>
                    <a:pt x="695" y="10"/>
                    <a:pt x="695" y="10"/>
                  </a:cubicBezTo>
                  <a:cubicBezTo>
                    <a:pt x="694" y="10"/>
                    <a:pt x="694" y="11"/>
                    <a:pt x="694" y="11"/>
                  </a:cubicBezTo>
                  <a:lnTo>
                    <a:pt x="694" y="28"/>
                  </a:lnTo>
                  <a:close/>
                  <a:moveTo>
                    <a:pt x="10" y="103"/>
                  </a:moveTo>
                  <a:cubicBezTo>
                    <a:pt x="10" y="109"/>
                    <a:pt x="10" y="114"/>
                    <a:pt x="10" y="116"/>
                  </a:cubicBezTo>
                  <a:cubicBezTo>
                    <a:pt x="10" y="118"/>
                    <a:pt x="11" y="120"/>
                    <a:pt x="12" y="120"/>
                  </a:cubicBezTo>
                  <a:cubicBezTo>
                    <a:pt x="13" y="120"/>
                    <a:pt x="15" y="120"/>
                    <a:pt x="15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1" y="121"/>
                    <a:pt x="7" y="121"/>
                    <a:pt x="7" y="121"/>
                  </a:cubicBezTo>
                  <a:cubicBezTo>
                    <a:pt x="7" y="121"/>
                    <a:pt x="3" y="121"/>
                    <a:pt x="1" y="121"/>
                  </a:cubicBezTo>
                  <a:cubicBezTo>
                    <a:pt x="0" y="121"/>
                    <a:pt x="0" y="121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1" y="120"/>
                    <a:pt x="2" y="120"/>
                    <a:pt x="2" y="120"/>
                  </a:cubicBezTo>
                  <a:cubicBezTo>
                    <a:pt x="4" y="120"/>
                    <a:pt x="4" y="118"/>
                    <a:pt x="4" y="116"/>
                  </a:cubicBezTo>
                  <a:cubicBezTo>
                    <a:pt x="5" y="114"/>
                    <a:pt x="5" y="109"/>
                    <a:pt x="5" y="10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3"/>
                    <a:pt x="5" y="81"/>
                    <a:pt x="4" y="79"/>
                  </a:cubicBezTo>
                  <a:cubicBezTo>
                    <a:pt x="4" y="77"/>
                    <a:pt x="4" y="76"/>
                    <a:pt x="2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3" y="74"/>
                    <a:pt x="7" y="74"/>
                    <a:pt x="7" y="74"/>
                  </a:cubicBezTo>
                  <a:cubicBezTo>
                    <a:pt x="7" y="74"/>
                    <a:pt x="11" y="74"/>
                    <a:pt x="13" y="74"/>
                  </a:cubicBezTo>
                  <a:cubicBezTo>
                    <a:pt x="14" y="74"/>
                    <a:pt x="14" y="74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0" y="76"/>
                    <a:pt x="10" y="77"/>
                    <a:pt x="10" y="79"/>
                  </a:cubicBezTo>
                  <a:cubicBezTo>
                    <a:pt x="10" y="81"/>
                    <a:pt x="10" y="83"/>
                    <a:pt x="10" y="92"/>
                  </a:cubicBezTo>
                  <a:lnTo>
                    <a:pt x="10" y="103"/>
                  </a:lnTo>
                  <a:close/>
                  <a:moveTo>
                    <a:pt x="33" y="114"/>
                  </a:moveTo>
                  <a:cubicBezTo>
                    <a:pt x="33" y="118"/>
                    <a:pt x="33" y="119"/>
                    <a:pt x="35" y="120"/>
                  </a:cubicBezTo>
                  <a:cubicBezTo>
                    <a:pt x="36" y="120"/>
                    <a:pt x="37" y="120"/>
                    <a:pt x="37" y="120"/>
                  </a:cubicBezTo>
                  <a:cubicBezTo>
                    <a:pt x="38" y="120"/>
                    <a:pt x="38" y="120"/>
                    <a:pt x="38" y="121"/>
                  </a:cubicBezTo>
                  <a:cubicBezTo>
                    <a:pt x="38" y="121"/>
                    <a:pt x="37" y="121"/>
                    <a:pt x="37" y="121"/>
                  </a:cubicBezTo>
                  <a:cubicBezTo>
                    <a:pt x="34" y="121"/>
                    <a:pt x="32" y="121"/>
                    <a:pt x="31" y="121"/>
                  </a:cubicBezTo>
                  <a:cubicBezTo>
                    <a:pt x="31" y="121"/>
                    <a:pt x="28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0"/>
                  </a:cubicBezTo>
                  <a:cubicBezTo>
                    <a:pt x="29" y="119"/>
                    <a:pt x="29" y="118"/>
                    <a:pt x="29" y="11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1" y="82"/>
                    <a:pt x="32" y="82"/>
                  </a:cubicBezTo>
                  <a:cubicBezTo>
                    <a:pt x="33" y="83"/>
                    <a:pt x="41" y="91"/>
                    <a:pt x="49" y="100"/>
                  </a:cubicBezTo>
                  <a:cubicBezTo>
                    <a:pt x="55" y="106"/>
                    <a:pt x="60" y="112"/>
                    <a:pt x="62" y="11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4"/>
                    <a:pt x="61" y="83"/>
                    <a:pt x="59" y="82"/>
                  </a:cubicBezTo>
                  <a:cubicBezTo>
                    <a:pt x="58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60" y="81"/>
                    <a:pt x="62" y="81"/>
                    <a:pt x="63" y="81"/>
                  </a:cubicBezTo>
                  <a:cubicBezTo>
                    <a:pt x="64" y="81"/>
                    <a:pt x="66" y="81"/>
                    <a:pt x="68" y="81"/>
                  </a:cubicBezTo>
                  <a:cubicBezTo>
                    <a:pt x="68" y="81"/>
                    <a:pt x="69" y="81"/>
                    <a:pt x="69" y="82"/>
                  </a:cubicBezTo>
                  <a:cubicBezTo>
                    <a:pt x="69" y="82"/>
                    <a:pt x="68" y="82"/>
                    <a:pt x="68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5" y="83"/>
                    <a:pt x="65" y="84"/>
                    <a:pt x="65" y="8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3" y="121"/>
                    <a:pt x="60" y="118"/>
                  </a:cubicBezTo>
                  <a:cubicBezTo>
                    <a:pt x="60" y="118"/>
                    <a:pt x="52" y="110"/>
                    <a:pt x="46" y="104"/>
                  </a:cubicBezTo>
                  <a:cubicBezTo>
                    <a:pt x="40" y="97"/>
                    <a:pt x="34" y="91"/>
                    <a:pt x="32" y="89"/>
                  </a:cubicBezTo>
                  <a:lnTo>
                    <a:pt x="33" y="114"/>
                  </a:lnTo>
                  <a:close/>
                  <a:moveTo>
                    <a:pt x="83" y="114"/>
                  </a:moveTo>
                  <a:cubicBezTo>
                    <a:pt x="83" y="118"/>
                    <a:pt x="83" y="119"/>
                    <a:pt x="85" y="120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8" y="120"/>
                    <a:pt x="88" y="120"/>
                    <a:pt x="88" y="121"/>
                  </a:cubicBezTo>
                  <a:cubicBezTo>
                    <a:pt x="88" y="121"/>
                    <a:pt x="88" y="121"/>
                    <a:pt x="87" y="121"/>
                  </a:cubicBezTo>
                  <a:cubicBezTo>
                    <a:pt x="84" y="121"/>
                    <a:pt x="82" y="121"/>
                    <a:pt x="81" y="121"/>
                  </a:cubicBezTo>
                  <a:cubicBezTo>
                    <a:pt x="81" y="121"/>
                    <a:pt x="79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6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19"/>
                    <a:pt x="79" y="118"/>
                    <a:pt x="79" y="11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2"/>
                    <a:pt x="82" y="82"/>
                  </a:cubicBezTo>
                  <a:cubicBezTo>
                    <a:pt x="83" y="83"/>
                    <a:pt x="91" y="91"/>
                    <a:pt x="99" y="100"/>
                  </a:cubicBezTo>
                  <a:cubicBezTo>
                    <a:pt x="105" y="106"/>
                    <a:pt x="111" y="112"/>
                    <a:pt x="112" y="11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4"/>
                    <a:pt x="111" y="83"/>
                    <a:pt x="110" y="82"/>
                  </a:cubicBezTo>
                  <a:cubicBezTo>
                    <a:pt x="109" y="82"/>
                    <a:pt x="108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1"/>
                    <a:pt x="107" y="81"/>
                    <a:pt x="108" y="81"/>
                  </a:cubicBezTo>
                  <a:cubicBezTo>
                    <a:pt x="110" y="81"/>
                    <a:pt x="113" y="81"/>
                    <a:pt x="113" y="81"/>
                  </a:cubicBezTo>
                  <a:cubicBezTo>
                    <a:pt x="114" y="81"/>
                    <a:pt x="116" y="81"/>
                    <a:pt x="118" y="81"/>
                  </a:cubicBezTo>
                  <a:cubicBezTo>
                    <a:pt x="119" y="81"/>
                    <a:pt x="119" y="81"/>
                    <a:pt x="119" y="82"/>
                  </a:cubicBezTo>
                  <a:cubicBezTo>
                    <a:pt x="119" y="82"/>
                    <a:pt x="119" y="82"/>
                    <a:pt x="118" y="82"/>
                  </a:cubicBezTo>
                  <a:cubicBezTo>
                    <a:pt x="118" y="82"/>
                    <a:pt x="118" y="82"/>
                    <a:pt x="117" y="82"/>
                  </a:cubicBezTo>
                  <a:cubicBezTo>
                    <a:pt x="115" y="83"/>
                    <a:pt x="115" y="84"/>
                    <a:pt x="115" y="8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21"/>
                    <a:pt x="114" y="121"/>
                    <a:pt x="110" y="118"/>
                  </a:cubicBezTo>
                  <a:cubicBezTo>
                    <a:pt x="110" y="118"/>
                    <a:pt x="102" y="110"/>
                    <a:pt x="96" y="104"/>
                  </a:cubicBezTo>
                  <a:cubicBezTo>
                    <a:pt x="90" y="97"/>
                    <a:pt x="84" y="91"/>
                    <a:pt x="82" y="89"/>
                  </a:cubicBezTo>
                  <a:lnTo>
                    <a:pt x="83" y="114"/>
                  </a:lnTo>
                  <a:close/>
                  <a:moveTo>
                    <a:pt x="146" y="81"/>
                  </a:moveTo>
                  <a:cubicBezTo>
                    <a:pt x="158" y="81"/>
                    <a:pt x="168" y="88"/>
                    <a:pt x="168" y="100"/>
                  </a:cubicBezTo>
                  <a:cubicBezTo>
                    <a:pt x="168" y="112"/>
                    <a:pt x="159" y="122"/>
                    <a:pt x="146" y="122"/>
                  </a:cubicBezTo>
                  <a:cubicBezTo>
                    <a:pt x="131" y="122"/>
                    <a:pt x="125" y="110"/>
                    <a:pt x="125" y="101"/>
                  </a:cubicBezTo>
                  <a:cubicBezTo>
                    <a:pt x="125" y="93"/>
                    <a:pt x="131" y="81"/>
                    <a:pt x="146" y="81"/>
                  </a:cubicBezTo>
                  <a:close/>
                  <a:moveTo>
                    <a:pt x="147" y="119"/>
                  </a:moveTo>
                  <a:cubicBezTo>
                    <a:pt x="152" y="119"/>
                    <a:pt x="162" y="117"/>
                    <a:pt x="162" y="102"/>
                  </a:cubicBezTo>
                  <a:cubicBezTo>
                    <a:pt x="162" y="89"/>
                    <a:pt x="155" y="82"/>
                    <a:pt x="146" y="82"/>
                  </a:cubicBezTo>
                  <a:cubicBezTo>
                    <a:pt x="137" y="82"/>
                    <a:pt x="130" y="88"/>
                    <a:pt x="130" y="100"/>
                  </a:cubicBezTo>
                  <a:cubicBezTo>
                    <a:pt x="130" y="112"/>
                    <a:pt x="138" y="119"/>
                    <a:pt x="147" y="119"/>
                  </a:cubicBezTo>
                  <a:close/>
                  <a:moveTo>
                    <a:pt x="192" y="114"/>
                  </a:moveTo>
                  <a:cubicBezTo>
                    <a:pt x="195" y="107"/>
                    <a:pt x="202" y="89"/>
                    <a:pt x="203" y="85"/>
                  </a:cubicBezTo>
                  <a:cubicBezTo>
                    <a:pt x="203" y="85"/>
                    <a:pt x="203" y="84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2" y="82"/>
                    <a:pt x="201" y="82"/>
                    <a:pt x="201" y="82"/>
                  </a:cubicBezTo>
                  <a:cubicBezTo>
                    <a:pt x="201" y="82"/>
                    <a:pt x="200" y="82"/>
                    <a:pt x="200" y="82"/>
                  </a:cubicBezTo>
                  <a:cubicBezTo>
                    <a:pt x="200" y="81"/>
                    <a:pt x="201" y="81"/>
                    <a:pt x="201" y="81"/>
                  </a:cubicBezTo>
                  <a:cubicBezTo>
                    <a:pt x="204" y="81"/>
                    <a:pt x="206" y="81"/>
                    <a:pt x="207" y="81"/>
                  </a:cubicBezTo>
                  <a:cubicBezTo>
                    <a:pt x="207" y="81"/>
                    <a:pt x="209" y="81"/>
                    <a:pt x="211" y="81"/>
                  </a:cubicBezTo>
                  <a:cubicBezTo>
                    <a:pt x="212" y="81"/>
                    <a:pt x="212" y="81"/>
                    <a:pt x="212" y="82"/>
                  </a:cubicBezTo>
                  <a:cubicBezTo>
                    <a:pt x="212" y="82"/>
                    <a:pt x="212" y="82"/>
                    <a:pt x="211" y="82"/>
                  </a:cubicBezTo>
                  <a:cubicBezTo>
                    <a:pt x="211" y="82"/>
                    <a:pt x="210" y="82"/>
                    <a:pt x="209" y="83"/>
                  </a:cubicBezTo>
                  <a:cubicBezTo>
                    <a:pt x="208" y="83"/>
                    <a:pt x="207" y="84"/>
                    <a:pt x="206" y="88"/>
                  </a:cubicBezTo>
                  <a:cubicBezTo>
                    <a:pt x="205" y="89"/>
                    <a:pt x="202" y="95"/>
                    <a:pt x="200" y="102"/>
                  </a:cubicBezTo>
                  <a:cubicBezTo>
                    <a:pt x="196" y="109"/>
                    <a:pt x="194" y="115"/>
                    <a:pt x="193" y="118"/>
                  </a:cubicBezTo>
                  <a:cubicBezTo>
                    <a:pt x="191" y="121"/>
                    <a:pt x="191" y="122"/>
                    <a:pt x="190" y="122"/>
                  </a:cubicBezTo>
                  <a:cubicBezTo>
                    <a:pt x="190" y="122"/>
                    <a:pt x="189" y="121"/>
                    <a:pt x="188" y="118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3"/>
                    <a:pt x="173" y="83"/>
                    <a:pt x="171" y="82"/>
                  </a:cubicBezTo>
                  <a:cubicBezTo>
                    <a:pt x="170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1"/>
                    <a:pt x="169" y="81"/>
                    <a:pt x="170" y="81"/>
                  </a:cubicBezTo>
                  <a:cubicBezTo>
                    <a:pt x="173" y="81"/>
                    <a:pt x="176" y="81"/>
                    <a:pt x="176" y="81"/>
                  </a:cubicBezTo>
                  <a:cubicBezTo>
                    <a:pt x="177" y="81"/>
                    <a:pt x="179" y="81"/>
                    <a:pt x="181" y="81"/>
                  </a:cubicBezTo>
                  <a:cubicBezTo>
                    <a:pt x="182" y="81"/>
                    <a:pt x="183" y="81"/>
                    <a:pt x="183" y="82"/>
                  </a:cubicBezTo>
                  <a:cubicBezTo>
                    <a:pt x="183" y="82"/>
                    <a:pt x="183" y="82"/>
                    <a:pt x="182" y="82"/>
                  </a:cubicBezTo>
                  <a:cubicBezTo>
                    <a:pt x="182" y="82"/>
                    <a:pt x="181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6"/>
                    <a:pt x="181" y="88"/>
                  </a:cubicBezTo>
                  <a:lnTo>
                    <a:pt x="192" y="114"/>
                  </a:lnTo>
                  <a:close/>
                  <a:moveTo>
                    <a:pt x="227" y="82"/>
                  </a:moveTo>
                  <a:cubicBezTo>
                    <a:pt x="228" y="81"/>
                    <a:pt x="228" y="80"/>
                    <a:pt x="228" y="80"/>
                  </a:cubicBezTo>
                  <a:cubicBezTo>
                    <a:pt x="229" y="80"/>
                    <a:pt x="229" y="81"/>
                    <a:pt x="230" y="82"/>
                  </a:cubicBezTo>
                  <a:cubicBezTo>
                    <a:pt x="231" y="84"/>
                    <a:pt x="239" y="106"/>
                    <a:pt x="243" y="114"/>
                  </a:cubicBezTo>
                  <a:cubicBezTo>
                    <a:pt x="245" y="119"/>
                    <a:pt x="246" y="119"/>
                    <a:pt x="247" y="120"/>
                  </a:cubicBezTo>
                  <a:cubicBezTo>
                    <a:pt x="248" y="120"/>
                    <a:pt x="249" y="120"/>
                    <a:pt x="249" y="120"/>
                  </a:cubicBezTo>
                  <a:cubicBezTo>
                    <a:pt x="250" y="120"/>
                    <a:pt x="250" y="120"/>
                    <a:pt x="250" y="121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4" y="121"/>
                    <a:pt x="240" y="121"/>
                  </a:cubicBezTo>
                  <a:cubicBezTo>
                    <a:pt x="239" y="121"/>
                    <a:pt x="238" y="121"/>
                    <a:pt x="238" y="120"/>
                  </a:cubicBezTo>
                  <a:cubicBezTo>
                    <a:pt x="238" y="120"/>
                    <a:pt x="239" y="120"/>
                    <a:pt x="239" y="120"/>
                  </a:cubicBezTo>
                  <a:cubicBezTo>
                    <a:pt x="239" y="120"/>
                    <a:pt x="240" y="120"/>
                    <a:pt x="239" y="119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6"/>
                    <a:pt x="221" y="106"/>
                    <a:pt x="221" y="107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6"/>
                    <a:pt x="217" y="118"/>
                    <a:pt x="217" y="119"/>
                  </a:cubicBezTo>
                  <a:cubicBezTo>
                    <a:pt x="217" y="120"/>
                    <a:pt x="218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0" y="120"/>
                    <a:pt x="220" y="120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21"/>
                    <a:pt x="215" y="121"/>
                    <a:pt x="214" y="121"/>
                  </a:cubicBezTo>
                  <a:cubicBezTo>
                    <a:pt x="214" y="121"/>
                    <a:pt x="211" y="121"/>
                    <a:pt x="209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2" y="120"/>
                    <a:pt x="213" y="118"/>
                    <a:pt x="214" y="115"/>
                  </a:cubicBezTo>
                  <a:lnTo>
                    <a:pt x="227" y="82"/>
                  </a:ln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7" y="89"/>
                    <a:pt x="227" y="89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33" y="104"/>
                  </a:lnTo>
                  <a:close/>
                  <a:moveTo>
                    <a:pt x="268" y="106"/>
                  </a:moveTo>
                  <a:cubicBezTo>
                    <a:pt x="268" y="111"/>
                    <a:pt x="268" y="115"/>
                    <a:pt x="268" y="117"/>
                  </a:cubicBezTo>
                  <a:cubicBezTo>
                    <a:pt x="268" y="119"/>
                    <a:pt x="269" y="120"/>
                    <a:pt x="270" y="120"/>
                  </a:cubicBezTo>
                  <a:cubicBezTo>
                    <a:pt x="271" y="120"/>
                    <a:pt x="272" y="120"/>
                    <a:pt x="273" y="120"/>
                  </a:cubicBezTo>
                  <a:cubicBezTo>
                    <a:pt x="273" y="120"/>
                    <a:pt x="273" y="120"/>
                    <a:pt x="273" y="121"/>
                  </a:cubicBezTo>
                  <a:cubicBezTo>
                    <a:pt x="273" y="121"/>
                    <a:pt x="273" y="121"/>
                    <a:pt x="272" y="121"/>
                  </a:cubicBezTo>
                  <a:cubicBezTo>
                    <a:pt x="269" y="121"/>
                    <a:pt x="266" y="121"/>
                    <a:pt x="266" y="121"/>
                  </a:cubicBezTo>
                  <a:cubicBezTo>
                    <a:pt x="265" y="121"/>
                    <a:pt x="262" y="121"/>
                    <a:pt x="260" y="121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59" y="120"/>
                    <a:pt x="259" y="120"/>
                    <a:pt x="260" y="120"/>
                  </a:cubicBezTo>
                  <a:cubicBezTo>
                    <a:pt x="260" y="120"/>
                    <a:pt x="261" y="120"/>
                    <a:pt x="261" y="120"/>
                  </a:cubicBezTo>
                  <a:cubicBezTo>
                    <a:pt x="262" y="120"/>
                    <a:pt x="263" y="119"/>
                    <a:pt x="263" y="117"/>
                  </a:cubicBezTo>
                  <a:cubicBezTo>
                    <a:pt x="263" y="115"/>
                    <a:pt x="263" y="111"/>
                    <a:pt x="263" y="106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2" y="84"/>
                    <a:pt x="251" y="84"/>
                    <a:pt x="250" y="85"/>
                  </a:cubicBezTo>
                  <a:cubicBezTo>
                    <a:pt x="249" y="86"/>
                    <a:pt x="249" y="87"/>
                    <a:pt x="249" y="87"/>
                  </a:cubicBezTo>
                  <a:cubicBezTo>
                    <a:pt x="249" y="88"/>
                    <a:pt x="249" y="88"/>
                    <a:pt x="248" y="88"/>
                  </a:cubicBezTo>
                  <a:cubicBezTo>
                    <a:pt x="248" y="88"/>
                    <a:pt x="248" y="87"/>
                    <a:pt x="248" y="87"/>
                  </a:cubicBezTo>
                  <a:cubicBezTo>
                    <a:pt x="248" y="87"/>
                    <a:pt x="249" y="82"/>
                    <a:pt x="249" y="81"/>
                  </a:cubicBezTo>
                  <a:cubicBezTo>
                    <a:pt x="249" y="81"/>
                    <a:pt x="249" y="81"/>
                    <a:pt x="250" y="81"/>
                  </a:cubicBezTo>
                  <a:cubicBezTo>
                    <a:pt x="250" y="81"/>
                    <a:pt x="251" y="81"/>
                    <a:pt x="252" y="81"/>
                  </a:cubicBezTo>
                  <a:cubicBezTo>
                    <a:pt x="254" y="81"/>
                    <a:pt x="256" y="81"/>
                    <a:pt x="256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9" y="81"/>
                    <a:pt x="280" y="81"/>
                    <a:pt x="281" y="81"/>
                  </a:cubicBezTo>
                  <a:cubicBezTo>
                    <a:pt x="282" y="81"/>
                    <a:pt x="282" y="81"/>
                    <a:pt x="282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1" y="88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5"/>
                    <a:pt x="280" y="84"/>
                    <a:pt x="275" y="84"/>
                  </a:cubicBezTo>
                  <a:cubicBezTo>
                    <a:pt x="268" y="84"/>
                    <a:pt x="268" y="84"/>
                    <a:pt x="268" y="84"/>
                  </a:cubicBezTo>
                  <a:lnTo>
                    <a:pt x="268" y="106"/>
                  </a:lnTo>
                  <a:close/>
                  <a:moveTo>
                    <a:pt x="298" y="106"/>
                  </a:moveTo>
                  <a:cubicBezTo>
                    <a:pt x="298" y="111"/>
                    <a:pt x="298" y="115"/>
                    <a:pt x="298" y="117"/>
                  </a:cubicBezTo>
                  <a:cubicBezTo>
                    <a:pt x="298" y="119"/>
                    <a:pt x="298" y="120"/>
                    <a:pt x="300" y="120"/>
                  </a:cubicBezTo>
                  <a:cubicBezTo>
                    <a:pt x="301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1"/>
                  </a:cubicBezTo>
                  <a:cubicBezTo>
                    <a:pt x="303" y="121"/>
                    <a:pt x="302" y="121"/>
                    <a:pt x="302" y="121"/>
                  </a:cubicBezTo>
                  <a:cubicBezTo>
                    <a:pt x="299" y="121"/>
                    <a:pt x="295" y="121"/>
                    <a:pt x="295" y="121"/>
                  </a:cubicBezTo>
                  <a:cubicBezTo>
                    <a:pt x="295" y="121"/>
                    <a:pt x="291" y="121"/>
                    <a:pt x="290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90" y="120"/>
                    <a:pt x="290" y="120"/>
                    <a:pt x="291" y="120"/>
                  </a:cubicBezTo>
                  <a:cubicBezTo>
                    <a:pt x="292" y="120"/>
                    <a:pt x="292" y="119"/>
                    <a:pt x="292" y="117"/>
                  </a:cubicBezTo>
                  <a:cubicBezTo>
                    <a:pt x="293" y="115"/>
                    <a:pt x="293" y="111"/>
                    <a:pt x="293" y="106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88"/>
                    <a:pt x="293" y="87"/>
                    <a:pt x="293" y="85"/>
                  </a:cubicBezTo>
                  <a:cubicBezTo>
                    <a:pt x="292" y="83"/>
                    <a:pt x="292" y="83"/>
                    <a:pt x="291" y="82"/>
                  </a:cubicBezTo>
                  <a:cubicBezTo>
                    <a:pt x="290" y="82"/>
                    <a:pt x="289" y="82"/>
                    <a:pt x="289" y="82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9" y="81"/>
                    <a:pt x="289" y="81"/>
                    <a:pt x="290" y="81"/>
                  </a:cubicBezTo>
                  <a:cubicBezTo>
                    <a:pt x="291" y="81"/>
                    <a:pt x="295" y="81"/>
                    <a:pt x="295" y="81"/>
                  </a:cubicBezTo>
                  <a:cubicBezTo>
                    <a:pt x="295" y="81"/>
                    <a:pt x="299" y="81"/>
                    <a:pt x="300" y="81"/>
                  </a:cubicBezTo>
                  <a:cubicBezTo>
                    <a:pt x="301" y="81"/>
                    <a:pt x="301" y="81"/>
                    <a:pt x="301" y="82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82"/>
                    <a:pt x="300" y="82"/>
                    <a:pt x="300" y="82"/>
                  </a:cubicBezTo>
                  <a:cubicBezTo>
                    <a:pt x="298" y="83"/>
                    <a:pt x="298" y="83"/>
                    <a:pt x="298" y="85"/>
                  </a:cubicBezTo>
                  <a:cubicBezTo>
                    <a:pt x="298" y="87"/>
                    <a:pt x="298" y="88"/>
                    <a:pt x="298" y="96"/>
                  </a:cubicBezTo>
                  <a:lnTo>
                    <a:pt x="298" y="106"/>
                  </a:lnTo>
                  <a:close/>
                  <a:moveTo>
                    <a:pt x="331" y="81"/>
                  </a:moveTo>
                  <a:cubicBezTo>
                    <a:pt x="343" y="81"/>
                    <a:pt x="352" y="88"/>
                    <a:pt x="352" y="100"/>
                  </a:cubicBezTo>
                  <a:cubicBezTo>
                    <a:pt x="352" y="112"/>
                    <a:pt x="344" y="122"/>
                    <a:pt x="331" y="122"/>
                  </a:cubicBezTo>
                  <a:cubicBezTo>
                    <a:pt x="316" y="122"/>
                    <a:pt x="309" y="110"/>
                    <a:pt x="309" y="101"/>
                  </a:cubicBezTo>
                  <a:cubicBezTo>
                    <a:pt x="309" y="93"/>
                    <a:pt x="316" y="81"/>
                    <a:pt x="331" y="81"/>
                  </a:cubicBezTo>
                  <a:close/>
                  <a:moveTo>
                    <a:pt x="332" y="119"/>
                  </a:moveTo>
                  <a:cubicBezTo>
                    <a:pt x="337" y="119"/>
                    <a:pt x="347" y="117"/>
                    <a:pt x="347" y="102"/>
                  </a:cubicBezTo>
                  <a:cubicBezTo>
                    <a:pt x="347" y="89"/>
                    <a:pt x="339" y="82"/>
                    <a:pt x="331" y="82"/>
                  </a:cubicBezTo>
                  <a:cubicBezTo>
                    <a:pt x="321" y="82"/>
                    <a:pt x="315" y="88"/>
                    <a:pt x="315" y="100"/>
                  </a:cubicBezTo>
                  <a:cubicBezTo>
                    <a:pt x="315" y="112"/>
                    <a:pt x="322" y="119"/>
                    <a:pt x="332" y="119"/>
                  </a:cubicBezTo>
                  <a:close/>
                  <a:moveTo>
                    <a:pt x="367" y="114"/>
                  </a:moveTo>
                  <a:cubicBezTo>
                    <a:pt x="367" y="118"/>
                    <a:pt x="367" y="119"/>
                    <a:pt x="369" y="120"/>
                  </a:cubicBezTo>
                  <a:cubicBezTo>
                    <a:pt x="370" y="120"/>
                    <a:pt x="371" y="120"/>
                    <a:pt x="371" y="120"/>
                  </a:cubicBezTo>
                  <a:cubicBezTo>
                    <a:pt x="372" y="120"/>
                    <a:pt x="372" y="120"/>
                    <a:pt x="372" y="121"/>
                  </a:cubicBezTo>
                  <a:cubicBezTo>
                    <a:pt x="372" y="121"/>
                    <a:pt x="371" y="121"/>
                    <a:pt x="371" y="121"/>
                  </a:cubicBezTo>
                  <a:cubicBezTo>
                    <a:pt x="368" y="121"/>
                    <a:pt x="366" y="121"/>
                    <a:pt x="365" y="121"/>
                  </a:cubicBezTo>
                  <a:cubicBezTo>
                    <a:pt x="365" y="121"/>
                    <a:pt x="362" y="121"/>
                    <a:pt x="360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60" y="120"/>
                    <a:pt x="361" y="120"/>
                    <a:pt x="362" y="120"/>
                  </a:cubicBezTo>
                  <a:cubicBezTo>
                    <a:pt x="363" y="119"/>
                    <a:pt x="363" y="118"/>
                    <a:pt x="363" y="11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3" y="81"/>
                    <a:pt x="363" y="81"/>
                    <a:pt x="364" y="81"/>
                  </a:cubicBezTo>
                  <a:cubicBezTo>
                    <a:pt x="364" y="81"/>
                    <a:pt x="365" y="82"/>
                    <a:pt x="366" y="82"/>
                  </a:cubicBezTo>
                  <a:cubicBezTo>
                    <a:pt x="367" y="83"/>
                    <a:pt x="375" y="91"/>
                    <a:pt x="383" y="100"/>
                  </a:cubicBezTo>
                  <a:cubicBezTo>
                    <a:pt x="389" y="106"/>
                    <a:pt x="394" y="112"/>
                    <a:pt x="396" y="114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4"/>
                    <a:pt x="395" y="83"/>
                    <a:pt x="393" y="82"/>
                  </a:cubicBezTo>
                  <a:cubicBezTo>
                    <a:pt x="392" y="82"/>
                    <a:pt x="391" y="82"/>
                    <a:pt x="391" y="82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90" y="81"/>
                    <a:pt x="391" y="81"/>
                    <a:pt x="391" y="81"/>
                  </a:cubicBezTo>
                  <a:cubicBezTo>
                    <a:pt x="394" y="81"/>
                    <a:pt x="396" y="81"/>
                    <a:pt x="397" y="81"/>
                  </a:cubicBezTo>
                  <a:cubicBezTo>
                    <a:pt x="398" y="81"/>
                    <a:pt x="399" y="81"/>
                    <a:pt x="402" y="81"/>
                  </a:cubicBezTo>
                  <a:cubicBezTo>
                    <a:pt x="402" y="81"/>
                    <a:pt x="403" y="81"/>
                    <a:pt x="403" y="82"/>
                  </a:cubicBezTo>
                  <a:cubicBezTo>
                    <a:pt x="403" y="82"/>
                    <a:pt x="402" y="82"/>
                    <a:pt x="402" y="82"/>
                  </a:cubicBezTo>
                  <a:cubicBezTo>
                    <a:pt x="402" y="82"/>
                    <a:pt x="401" y="82"/>
                    <a:pt x="401" y="82"/>
                  </a:cubicBezTo>
                  <a:cubicBezTo>
                    <a:pt x="399" y="83"/>
                    <a:pt x="399" y="84"/>
                    <a:pt x="399" y="8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9" y="121"/>
                    <a:pt x="398" y="121"/>
                  </a:cubicBezTo>
                  <a:cubicBezTo>
                    <a:pt x="398" y="121"/>
                    <a:pt x="397" y="121"/>
                    <a:pt x="394" y="118"/>
                  </a:cubicBezTo>
                  <a:cubicBezTo>
                    <a:pt x="394" y="118"/>
                    <a:pt x="386" y="110"/>
                    <a:pt x="380" y="104"/>
                  </a:cubicBezTo>
                  <a:cubicBezTo>
                    <a:pt x="374" y="97"/>
                    <a:pt x="368" y="91"/>
                    <a:pt x="366" y="89"/>
                  </a:cubicBezTo>
                  <a:lnTo>
                    <a:pt x="367" y="114"/>
                  </a:lnTo>
                  <a:close/>
                  <a:moveTo>
                    <a:pt x="442" y="82"/>
                  </a:moveTo>
                  <a:cubicBezTo>
                    <a:pt x="442" y="81"/>
                    <a:pt x="443" y="80"/>
                    <a:pt x="443" y="80"/>
                  </a:cubicBezTo>
                  <a:cubicBezTo>
                    <a:pt x="444" y="80"/>
                    <a:pt x="444" y="81"/>
                    <a:pt x="444" y="82"/>
                  </a:cubicBezTo>
                  <a:cubicBezTo>
                    <a:pt x="445" y="84"/>
                    <a:pt x="454" y="106"/>
                    <a:pt x="457" y="114"/>
                  </a:cubicBezTo>
                  <a:cubicBezTo>
                    <a:pt x="459" y="119"/>
                    <a:pt x="461" y="119"/>
                    <a:pt x="462" y="120"/>
                  </a:cubicBezTo>
                  <a:cubicBezTo>
                    <a:pt x="463" y="120"/>
                    <a:pt x="464" y="120"/>
                    <a:pt x="464" y="120"/>
                  </a:cubicBezTo>
                  <a:cubicBezTo>
                    <a:pt x="464" y="120"/>
                    <a:pt x="465" y="120"/>
                    <a:pt x="465" y="121"/>
                  </a:cubicBezTo>
                  <a:cubicBezTo>
                    <a:pt x="465" y="121"/>
                    <a:pt x="464" y="121"/>
                    <a:pt x="464" y="121"/>
                  </a:cubicBezTo>
                  <a:cubicBezTo>
                    <a:pt x="463" y="121"/>
                    <a:pt x="459" y="121"/>
                    <a:pt x="455" y="121"/>
                  </a:cubicBezTo>
                  <a:cubicBezTo>
                    <a:pt x="454" y="121"/>
                    <a:pt x="453" y="121"/>
                    <a:pt x="453" y="120"/>
                  </a:cubicBezTo>
                  <a:cubicBezTo>
                    <a:pt x="453" y="120"/>
                    <a:pt x="453" y="120"/>
                    <a:pt x="453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49" y="106"/>
                    <a:pt x="449" y="106"/>
                    <a:pt x="449" y="106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6" y="106"/>
                    <a:pt x="436" y="106"/>
                    <a:pt x="435" y="107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32" y="116"/>
                    <a:pt x="432" y="118"/>
                    <a:pt x="432" y="119"/>
                  </a:cubicBezTo>
                  <a:cubicBezTo>
                    <a:pt x="432" y="120"/>
                    <a:pt x="432" y="120"/>
                    <a:pt x="433" y="120"/>
                  </a:cubicBezTo>
                  <a:cubicBezTo>
                    <a:pt x="434" y="120"/>
                    <a:pt x="434" y="120"/>
                    <a:pt x="434" y="120"/>
                  </a:cubicBezTo>
                  <a:cubicBezTo>
                    <a:pt x="434" y="120"/>
                    <a:pt x="434" y="120"/>
                    <a:pt x="434" y="121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32" y="121"/>
                    <a:pt x="429" y="121"/>
                    <a:pt x="429" y="121"/>
                  </a:cubicBezTo>
                  <a:cubicBezTo>
                    <a:pt x="428" y="121"/>
                    <a:pt x="425" y="121"/>
                    <a:pt x="423" y="121"/>
                  </a:cubicBezTo>
                  <a:cubicBezTo>
                    <a:pt x="423" y="121"/>
                    <a:pt x="422" y="121"/>
                    <a:pt x="422" y="121"/>
                  </a:cubicBezTo>
                  <a:cubicBezTo>
                    <a:pt x="422" y="120"/>
                    <a:pt x="422" y="120"/>
                    <a:pt x="423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7" y="120"/>
                    <a:pt x="428" y="118"/>
                    <a:pt x="429" y="115"/>
                  </a:cubicBezTo>
                  <a:lnTo>
                    <a:pt x="442" y="82"/>
                  </a:lnTo>
                  <a:close/>
                  <a:moveTo>
                    <a:pt x="448" y="104"/>
                  </a:moveTo>
                  <a:cubicBezTo>
                    <a:pt x="448" y="104"/>
                    <a:pt x="448" y="104"/>
                    <a:pt x="448" y="104"/>
                  </a:cubicBezTo>
                  <a:cubicBezTo>
                    <a:pt x="443" y="89"/>
                    <a:pt x="443" y="89"/>
                    <a:pt x="443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7" y="104"/>
                    <a:pt x="437" y="104"/>
                    <a:pt x="437" y="104"/>
                  </a:cubicBezTo>
                  <a:cubicBezTo>
                    <a:pt x="436" y="104"/>
                    <a:pt x="437" y="104"/>
                    <a:pt x="437" y="104"/>
                  </a:cubicBezTo>
                  <a:lnTo>
                    <a:pt x="448" y="104"/>
                  </a:lnTo>
                  <a:close/>
                  <a:moveTo>
                    <a:pt x="473" y="114"/>
                  </a:moveTo>
                  <a:cubicBezTo>
                    <a:pt x="473" y="118"/>
                    <a:pt x="474" y="119"/>
                    <a:pt x="475" y="120"/>
                  </a:cubicBezTo>
                  <a:cubicBezTo>
                    <a:pt x="476" y="120"/>
                    <a:pt x="477" y="120"/>
                    <a:pt x="478" y="120"/>
                  </a:cubicBezTo>
                  <a:cubicBezTo>
                    <a:pt x="478" y="120"/>
                    <a:pt x="478" y="120"/>
                    <a:pt x="478" y="121"/>
                  </a:cubicBezTo>
                  <a:cubicBezTo>
                    <a:pt x="478" y="121"/>
                    <a:pt x="478" y="121"/>
                    <a:pt x="477" y="121"/>
                  </a:cubicBezTo>
                  <a:cubicBezTo>
                    <a:pt x="474" y="121"/>
                    <a:pt x="472" y="121"/>
                    <a:pt x="472" y="121"/>
                  </a:cubicBezTo>
                  <a:cubicBezTo>
                    <a:pt x="471" y="121"/>
                    <a:pt x="469" y="121"/>
                    <a:pt x="466" y="121"/>
                  </a:cubicBezTo>
                  <a:cubicBezTo>
                    <a:pt x="466" y="121"/>
                    <a:pt x="465" y="121"/>
                    <a:pt x="465" y="121"/>
                  </a:cubicBezTo>
                  <a:cubicBezTo>
                    <a:pt x="465" y="120"/>
                    <a:pt x="466" y="120"/>
                    <a:pt x="466" y="120"/>
                  </a:cubicBezTo>
                  <a:cubicBezTo>
                    <a:pt x="466" y="120"/>
                    <a:pt x="467" y="120"/>
                    <a:pt x="468" y="120"/>
                  </a:cubicBezTo>
                  <a:cubicBezTo>
                    <a:pt x="469" y="119"/>
                    <a:pt x="470" y="118"/>
                    <a:pt x="470" y="11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71" y="81"/>
                    <a:pt x="472" y="82"/>
                    <a:pt x="473" y="82"/>
                  </a:cubicBezTo>
                  <a:cubicBezTo>
                    <a:pt x="473" y="83"/>
                    <a:pt x="481" y="91"/>
                    <a:pt x="490" y="100"/>
                  </a:cubicBezTo>
                  <a:cubicBezTo>
                    <a:pt x="495" y="106"/>
                    <a:pt x="501" y="112"/>
                    <a:pt x="503" y="11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4"/>
                    <a:pt x="502" y="83"/>
                    <a:pt x="500" y="82"/>
                  </a:cubicBezTo>
                  <a:cubicBezTo>
                    <a:pt x="499" y="82"/>
                    <a:pt x="498" y="82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8" y="81"/>
                  </a:cubicBezTo>
                  <a:cubicBezTo>
                    <a:pt x="500" y="81"/>
                    <a:pt x="503" y="81"/>
                    <a:pt x="504" y="81"/>
                  </a:cubicBezTo>
                  <a:cubicBezTo>
                    <a:pt x="504" y="81"/>
                    <a:pt x="506" y="81"/>
                    <a:pt x="508" y="81"/>
                  </a:cubicBezTo>
                  <a:cubicBezTo>
                    <a:pt x="509" y="81"/>
                    <a:pt x="509" y="81"/>
                    <a:pt x="509" y="82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508" y="82"/>
                    <a:pt x="508" y="82"/>
                    <a:pt x="507" y="82"/>
                  </a:cubicBezTo>
                  <a:cubicBezTo>
                    <a:pt x="505" y="83"/>
                    <a:pt x="505" y="84"/>
                    <a:pt x="505" y="87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5" y="121"/>
                    <a:pt x="505" y="121"/>
                    <a:pt x="505" y="121"/>
                  </a:cubicBezTo>
                  <a:cubicBezTo>
                    <a:pt x="504" y="121"/>
                    <a:pt x="504" y="121"/>
                    <a:pt x="501" y="118"/>
                  </a:cubicBezTo>
                  <a:cubicBezTo>
                    <a:pt x="500" y="118"/>
                    <a:pt x="492" y="110"/>
                    <a:pt x="487" y="104"/>
                  </a:cubicBezTo>
                  <a:cubicBezTo>
                    <a:pt x="480" y="97"/>
                    <a:pt x="474" y="91"/>
                    <a:pt x="472" y="89"/>
                  </a:cubicBezTo>
                  <a:lnTo>
                    <a:pt x="473" y="114"/>
                  </a:lnTo>
                  <a:close/>
                  <a:moveTo>
                    <a:pt x="521" y="96"/>
                  </a:moveTo>
                  <a:cubicBezTo>
                    <a:pt x="521" y="88"/>
                    <a:pt x="521" y="87"/>
                    <a:pt x="521" y="85"/>
                  </a:cubicBezTo>
                  <a:cubicBezTo>
                    <a:pt x="521" y="83"/>
                    <a:pt x="520" y="82"/>
                    <a:pt x="519" y="82"/>
                  </a:cubicBezTo>
                  <a:cubicBezTo>
                    <a:pt x="518" y="82"/>
                    <a:pt x="517" y="82"/>
                    <a:pt x="517" y="82"/>
                  </a:cubicBezTo>
                  <a:cubicBezTo>
                    <a:pt x="517" y="82"/>
                    <a:pt x="516" y="82"/>
                    <a:pt x="516" y="82"/>
                  </a:cubicBezTo>
                  <a:cubicBezTo>
                    <a:pt x="516" y="81"/>
                    <a:pt x="517" y="81"/>
                    <a:pt x="517" y="81"/>
                  </a:cubicBezTo>
                  <a:cubicBezTo>
                    <a:pt x="520" y="81"/>
                    <a:pt x="523" y="81"/>
                    <a:pt x="524" y="81"/>
                  </a:cubicBezTo>
                  <a:cubicBezTo>
                    <a:pt x="524" y="81"/>
                    <a:pt x="528" y="81"/>
                    <a:pt x="531" y="81"/>
                  </a:cubicBezTo>
                  <a:cubicBezTo>
                    <a:pt x="536" y="81"/>
                    <a:pt x="546" y="81"/>
                    <a:pt x="553" y="87"/>
                  </a:cubicBezTo>
                  <a:cubicBezTo>
                    <a:pt x="555" y="90"/>
                    <a:pt x="558" y="94"/>
                    <a:pt x="558" y="101"/>
                  </a:cubicBezTo>
                  <a:cubicBezTo>
                    <a:pt x="558" y="107"/>
                    <a:pt x="555" y="112"/>
                    <a:pt x="552" y="115"/>
                  </a:cubicBezTo>
                  <a:cubicBezTo>
                    <a:pt x="550" y="118"/>
                    <a:pt x="545" y="121"/>
                    <a:pt x="536" y="121"/>
                  </a:cubicBezTo>
                  <a:cubicBezTo>
                    <a:pt x="533" y="121"/>
                    <a:pt x="530" y="121"/>
                    <a:pt x="528" y="121"/>
                  </a:cubicBezTo>
                  <a:cubicBezTo>
                    <a:pt x="526" y="121"/>
                    <a:pt x="524" y="121"/>
                    <a:pt x="524" y="121"/>
                  </a:cubicBezTo>
                  <a:cubicBezTo>
                    <a:pt x="523" y="121"/>
                    <a:pt x="522" y="121"/>
                    <a:pt x="521" y="121"/>
                  </a:cubicBezTo>
                  <a:cubicBezTo>
                    <a:pt x="520" y="121"/>
                    <a:pt x="519" y="121"/>
                    <a:pt x="518" y="121"/>
                  </a:cubicBezTo>
                  <a:cubicBezTo>
                    <a:pt x="518" y="121"/>
                    <a:pt x="517" y="121"/>
                    <a:pt x="517" y="121"/>
                  </a:cubicBezTo>
                  <a:cubicBezTo>
                    <a:pt x="517" y="120"/>
                    <a:pt x="517" y="120"/>
                    <a:pt x="518" y="120"/>
                  </a:cubicBezTo>
                  <a:cubicBezTo>
                    <a:pt x="518" y="120"/>
                    <a:pt x="519" y="120"/>
                    <a:pt x="519" y="120"/>
                  </a:cubicBezTo>
                  <a:cubicBezTo>
                    <a:pt x="520" y="120"/>
                    <a:pt x="520" y="119"/>
                    <a:pt x="521" y="117"/>
                  </a:cubicBezTo>
                  <a:cubicBezTo>
                    <a:pt x="521" y="115"/>
                    <a:pt x="521" y="111"/>
                    <a:pt x="521" y="106"/>
                  </a:cubicBezTo>
                  <a:lnTo>
                    <a:pt x="521" y="96"/>
                  </a:lnTo>
                  <a:close/>
                  <a:moveTo>
                    <a:pt x="526" y="102"/>
                  </a:moveTo>
                  <a:cubicBezTo>
                    <a:pt x="526" y="108"/>
                    <a:pt x="526" y="113"/>
                    <a:pt x="526" y="114"/>
                  </a:cubicBezTo>
                  <a:cubicBezTo>
                    <a:pt x="526" y="115"/>
                    <a:pt x="526" y="117"/>
                    <a:pt x="527" y="117"/>
                  </a:cubicBezTo>
                  <a:cubicBezTo>
                    <a:pt x="527" y="118"/>
                    <a:pt x="529" y="119"/>
                    <a:pt x="536" y="119"/>
                  </a:cubicBezTo>
                  <a:cubicBezTo>
                    <a:pt x="541" y="119"/>
                    <a:pt x="545" y="118"/>
                    <a:pt x="548" y="115"/>
                  </a:cubicBezTo>
                  <a:cubicBezTo>
                    <a:pt x="551" y="112"/>
                    <a:pt x="553" y="107"/>
                    <a:pt x="553" y="102"/>
                  </a:cubicBezTo>
                  <a:cubicBezTo>
                    <a:pt x="553" y="96"/>
                    <a:pt x="550" y="91"/>
                    <a:pt x="548" y="89"/>
                  </a:cubicBezTo>
                  <a:cubicBezTo>
                    <a:pt x="542" y="84"/>
                    <a:pt x="536" y="83"/>
                    <a:pt x="530" y="83"/>
                  </a:cubicBezTo>
                  <a:cubicBezTo>
                    <a:pt x="529" y="83"/>
                    <a:pt x="527" y="83"/>
                    <a:pt x="527" y="84"/>
                  </a:cubicBezTo>
                  <a:cubicBezTo>
                    <a:pt x="526" y="84"/>
                    <a:pt x="526" y="84"/>
                    <a:pt x="526" y="85"/>
                  </a:cubicBezTo>
                  <a:lnTo>
                    <a:pt x="526" y="102"/>
                  </a:lnTo>
                  <a:close/>
                  <a:moveTo>
                    <a:pt x="603" y="103"/>
                  </a:moveTo>
                  <a:cubicBezTo>
                    <a:pt x="603" y="109"/>
                    <a:pt x="603" y="114"/>
                    <a:pt x="604" y="116"/>
                  </a:cubicBezTo>
                  <a:cubicBezTo>
                    <a:pt x="604" y="118"/>
                    <a:pt x="604" y="120"/>
                    <a:pt x="606" y="120"/>
                  </a:cubicBezTo>
                  <a:cubicBezTo>
                    <a:pt x="607" y="120"/>
                    <a:pt x="608" y="120"/>
                    <a:pt x="609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9" y="121"/>
                    <a:pt x="608" y="121"/>
                  </a:cubicBezTo>
                  <a:cubicBezTo>
                    <a:pt x="605" y="121"/>
                    <a:pt x="601" y="121"/>
                    <a:pt x="601" y="121"/>
                  </a:cubicBezTo>
                  <a:cubicBezTo>
                    <a:pt x="600" y="121"/>
                    <a:pt x="597" y="121"/>
                    <a:pt x="595" y="121"/>
                  </a:cubicBezTo>
                  <a:cubicBezTo>
                    <a:pt x="594" y="121"/>
                    <a:pt x="594" y="121"/>
                    <a:pt x="594" y="120"/>
                  </a:cubicBezTo>
                  <a:cubicBezTo>
                    <a:pt x="594" y="120"/>
                    <a:pt x="594" y="120"/>
                    <a:pt x="594" y="120"/>
                  </a:cubicBezTo>
                  <a:cubicBezTo>
                    <a:pt x="595" y="120"/>
                    <a:pt x="595" y="120"/>
                    <a:pt x="596" y="120"/>
                  </a:cubicBezTo>
                  <a:cubicBezTo>
                    <a:pt x="597" y="120"/>
                    <a:pt x="598" y="118"/>
                    <a:pt x="598" y="116"/>
                  </a:cubicBezTo>
                  <a:cubicBezTo>
                    <a:pt x="598" y="114"/>
                    <a:pt x="598" y="109"/>
                    <a:pt x="598" y="103"/>
                  </a:cubicBezTo>
                  <a:cubicBezTo>
                    <a:pt x="598" y="77"/>
                    <a:pt x="598" y="77"/>
                    <a:pt x="598" y="77"/>
                  </a:cubicBezTo>
                  <a:cubicBezTo>
                    <a:pt x="589" y="77"/>
                    <a:pt x="589" y="77"/>
                    <a:pt x="589" y="77"/>
                  </a:cubicBezTo>
                  <a:cubicBezTo>
                    <a:pt x="585" y="77"/>
                    <a:pt x="584" y="78"/>
                    <a:pt x="583" y="79"/>
                  </a:cubicBezTo>
                  <a:cubicBezTo>
                    <a:pt x="582" y="80"/>
                    <a:pt x="582" y="81"/>
                    <a:pt x="582" y="81"/>
                  </a:cubicBezTo>
                  <a:cubicBezTo>
                    <a:pt x="581" y="81"/>
                    <a:pt x="581" y="82"/>
                    <a:pt x="581" y="82"/>
                  </a:cubicBezTo>
                  <a:cubicBezTo>
                    <a:pt x="581" y="82"/>
                    <a:pt x="581" y="81"/>
                    <a:pt x="581" y="81"/>
                  </a:cubicBezTo>
                  <a:cubicBezTo>
                    <a:pt x="581" y="80"/>
                    <a:pt x="582" y="75"/>
                    <a:pt x="582" y="75"/>
                  </a:cubicBezTo>
                  <a:cubicBezTo>
                    <a:pt x="582" y="74"/>
                    <a:pt x="582" y="73"/>
                    <a:pt x="583" y="73"/>
                  </a:cubicBezTo>
                  <a:cubicBezTo>
                    <a:pt x="583" y="73"/>
                    <a:pt x="584" y="74"/>
                    <a:pt x="585" y="74"/>
                  </a:cubicBezTo>
                  <a:cubicBezTo>
                    <a:pt x="587" y="74"/>
                    <a:pt x="590" y="74"/>
                    <a:pt x="590" y="74"/>
                  </a:cubicBezTo>
                  <a:cubicBezTo>
                    <a:pt x="613" y="74"/>
                    <a:pt x="613" y="74"/>
                    <a:pt x="613" y="74"/>
                  </a:cubicBezTo>
                  <a:cubicBezTo>
                    <a:pt x="615" y="74"/>
                    <a:pt x="617" y="74"/>
                    <a:pt x="618" y="74"/>
                  </a:cubicBezTo>
                  <a:cubicBezTo>
                    <a:pt x="619" y="74"/>
                    <a:pt x="619" y="74"/>
                    <a:pt x="620" y="74"/>
                  </a:cubicBezTo>
                  <a:cubicBezTo>
                    <a:pt x="620" y="74"/>
                    <a:pt x="620" y="74"/>
                    <a:pt x="620" y="75"/>
                  </a:cubicBezTo>
                  <a:cubicBezTo>
                    <a:pt x="620" y="76"/>
                    <a:pt x="620" y="81"/>
                    <a:pt x="620" y="81"/>
                  </a:cubicBezTo>
                  <a:cubicBezTo>
                    <a:pt x="620" y="82"/>
                    <a:pt x="620" y="82"/>
                    <a:pt x="619" y="82"/>
                  </a:cubicBezTo>
                  <a:cubicBezTo>
                    <a:pt x="619" y="82"/>
                    <a:pt x="619" y="82"/>
                    <a:pt x="619" y="81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9"/>
                    <a:pt x="617" y="77"/>
                    <a:pt x="611" y="77"/>
                  </a:cubicBezTo>
                  <a:cubicBezTo>
                    <a:pt x="603" y="77"/>
                    <a:pt x="603" y="77"/>
                    <a:pt x="603" y="77"/>
                  </a:cubicBezTo>
                  <a:lnTo>
                    <a:pt x="603" y="103"/>
                  </a:lnTo>
                  <a:close/>
                  <a:moveTo>
                    <a:pt x="630" y="96"/>
                  </a:moveTo>
                  <a:cubicBezTo>
                    <a:pt x="630" y="88"/>
                    <a:pt x="630" y="87"/>
                    <a:pt x="630" y="85"/>
                  </a:cubicBezTo>
                  <a:cubicBezTo>
                    <a:pt x="630" y="83"/>
                    <a:pt x="630" y="82"/>
                    <a:pt x="628" y="82"/>
                  </a:cubicBezTo>
                  <a:cubicBezTo>
                    <a:pt x="627" y="82"/>
                    <a:pt x="627" y="82"/>
                    <a:pt x="626" y="82"/>
                  </a:cubicBezTo>
                  <a:cubicBezTo>
                    <a:pt x="626" y="82"/>
                    <a:pt x="626" y="82"/>
                    <a:pt x="626" y="82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9" y="81"/>
                    <a:pt x="632" y="81"/>
                    <a:pt x="633" y="81"/>
                  </a:cubicBezTo>
                  <a:cubicBezTo>
                    <a:pt x="633" y="81"/>
                    <a:pt x="645" y="81"/>
                    <a:pt x="646" y="81"/>
                  </a:cubicBezTo>
                  <a:cubicBezTo>
                    <a:pt x="647" y="81"/>
                    <a:pt x="648" y="81"/>
                    <a:pt x="648" y="81"/>
                  </a:cubicBezTo>
                  <a:cubicBezTo>
                    <a:pt x="648" y="81"/>
                    <a:pt x="649" y="81"/>
                    <a:pt x="649" y="81"/>
                  </a:cubicBezTo>
                  <a:cubicBezTo>
                    <a:pt x="649" y="81"/>
                    <a:pt x="649" y="81"/>
                    <a:pt x="649" y="81"/>
                  </a:cubicBezTo>
                  <a:cubicBezTo>
                    <a:pt x="649" y="82"/>
                    <a:pt x="649" y="82"/>
                    <a:pt x="649" y="84"/>
                  </a:cubicBezTo>
                  <a:cubicBezTo>
                    <a:pt x="649" y="84"/>
                    <a:pt x="649" y="87"/>
                    <a:pt x="648" y="87"/>
                  </a:cubicBezTo>
                  <a:cubicBezTo>
                    <a:pt x="648" y="87"/>
                    <a:pt x="648" y="88"/>
                    <a:pt x="648" y="88"/>
                  </a:cubicBezTo>
                  <a:cubicBezTo>
                    <a:pt x="648" y="88"/>
                    <a:pt x="648" y="88"/>
                    <a:pt x="648" y="87"/>
                  </a:cubicBezTo>
                  <a:cubicBezTo>
                    <a:pt x="648" y="87"/>
                    <a:pt x="647" y="86"/>
                    <a:pt x="647" y="85"/>
                  </a:cubicBezTo>
                  <a:cubicBezTo>
                    <a:pt x="647" y="84"/>
                    <a:pt x="646" y="84"/>
                    <a:pt x="643" y="84"/>
                  </a:cubicBezTo>
                  <a:cubicBezTo>
                    <a:pt x="642" y="84"/>
                    <a:pt x="636" y="83"/>
                    <a:pt x="636" y="83"/>
                  </a:cubicBezTo>
                  <a:cubicBezTo>
                    <a:pt x="635" y="83"/>
                    <a:pt x="635" y="84"/>
                    <a:pt x="635" y="84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9"/>
                    <a:pt x="635" y="99"/>
                    <a:pt x="636" y="99"/>
                  </a:cubicBezTo>
                  <a:cubicBezTo>
                    <a:pt x="636" y="99"/>
                    <a:pt x="643" y="99"/>
                    <a:pt x="645" y="99"/>
                  </a:cubicBezTo>
                  <a:cubicBezTo>
                    <a:pt x="646" y="99"/>
                    <a:pt x="647" y="99"/>
                    <a:pt x="647" y="98"/>
                  </a:cubicBezTo>
                  <a:cubicBezTo>
                    <a:pt x="648" y="98"/>
                    <a:pt x="648" y="97"/>
                    <a:pt x="648" y="97"/>
                  </a:cubicBezTo>
                  <a:cubicBezTo>
                    <a:pt x="648" y="97"/>
                    <a:pt x="648" y="97"/>
                    <a:pt x="648" y="98"/>
                  </a:cubicBezTo>
                  <a:cubicBezTo>
                    <a:pt x="648" y="98"/>
                    <a:pt x="648" y="99"/>
                    <a:pt x="648" y="101"/>
                  </a:cubicBezTo>
                  <a:cubicBezTo>
                    <a:pt x="648" y="102"/>
                    <a:pt x="648" y="104"/>
                    <a:pt x="648" y="104"/>
                  </a:cubicBezTo>
                  <a:cubicBezTo>
                    <a:pt x="648" y="104"/>
                    <a:pt x="648" y="105"/>
                    <a:pt x="647" y="105"/>
                  </a:cubicBezTo>
                  <a:cubicBezTo>
                    <a:pt x="647" y="105"/>
                    <a:pt x="647" y="105"/>
                    <a:pt x="647" y="105"/>
                  </a:cubicBezTo>
                  <a:cubicBezTo>
                    <a:pt x="647" y="104"/>
                    <a:pt x="647" y="103"/>
                    <a:pt x="647" y="103"/>
                  </a:cubicBezTo>
                  <a:cubicBezTo>
                    <a:pt x="646" y="102"/>
                    <a:pt x="646" y="101"/>
                    <a:pt x="644" y="101"/>
                  </a:cubicBezTo>
                  <a:cubicBezTo>
                    <a:pt x="642" y="101"/>
                    <a:pt x="636" y="101"/>
                    <a:pt x="636" y="101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5" y="106"/>
                    <a:pt x="635" y="106"/>
                    <a:pt x="635" y="106"/>
                  </a:cubicBezTo>
                  <a:cubicBezTo>
                    <a:pt x="635" y="107"/>
                    <a:pt x="635" y="114"/>
                    <a:pt x="635" y="115"/>
                  </a:cubicBezTo>
                  <a:cubicBezTo>
                    <a:pt x="635" y="118"/>
                    <a:pt x="636" y="119"/>
                    <a:pt x="642" y="119"/>
                  </a:cubicBezTo>
                  <a:cubicBezTo>
                    <a:pt x="643" y="119"/>
                    <a:pt x="646" y="119"/>
                    <a:pt x="647" y="118"/>
                  </a:cubicBezTo>
                  <a:cubicBezTo>
                    <a:pt x="649" y="118"/>
                    <a:pt x="649" y="117"/>
                    <a:pt x="650" y="115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4"/>
                    <a:pt x="651" y="114"/>
                    <a:pt x="651" y="115"/>
                  </a:cubicBezTo>
                  <a:cubicBezTo>
                    <a:pt x="651" y="115"/>
                    <a:pt x="650" y="119"/>
                    <a:pt x="650" y="120"/>
                  </a:cubicBezTo>
                  <a:cubicBezTo>
                    <a:pt x="649" y="121"/>
                    <a:pt x="649" y="121"/>
                    <a:pt x="647" y="121"/>
                  </a:cubicBezTo>
                  <a:cubicBezTo>
                    <a:pt x="643" y="121"/>
                    <a:pt x="640" y="121"/>
                    <a:pt x="637" y="121"/>
                  </a:cubicBezTo>
                  <a:cubicBezTo>
                    <a:pt x="635" y="121"/>
                    <a:pt x="634" y="121"/>
                    <a:pt x="633" y="121"/>
                  </a:cubicBezTo>
                  <a:cubicBezTo>
                    <a:pt x="633" y="121"/>
                    <a:pt x="632" y="121"/>
                    <a:pt x="630" y="121"/>
                  </a:cubicBezTo>
                  <a:cubicBezTo>
                    <a:pt x="629" y="121"/>
                    <a:pt x="628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0"/>
                    <a:pt x="627" y="120"/>
                    <a:pt x="627" y="120"/>
                  </a:cubicBezTo>
                  <a:cubicBezTo>
                    <a:pt x="627" y="120"/>
                    <a:pt x="628" y="120"/>
                    <a:pt x="629" y="120"/>
                  </a:cubicBezTo>
                  <a:cubicBezTo>
                    <a:pt x="630" y="120"/>
                    <a:pt x="630" y="119"/>
                    <a:pt x="630" y="117"/>
                  </a:cubicBezTo>
                  <a:cubicBezTo>
                    <a:pt x="630" y="115"/>
                    <a:pt x="630" y="111"/>
                    <a:pt x="630" y="106"/>
                  </a:cubicBezTo>
                  <a:lnTo>
                    <a:pt x="630" y="96"/>
                  </a:lnTo>
                  <a:close/>
                  <a:moveTo>
                    <a:pt x="664" y="116"/>
                  </a:moveTo>
                  <a:cubicBezTo>
                    <a:pt x="658" y="111"/>
                    <a:pt x="657" y="105"/>
                    <a:pt x="657" y="100"/>
                  </a:cubicBezTo>
                  <a:cubicBezTo>
                    <a:pt x="657" y="97"/>
                    <a:pt x="658" y="91"/>
                    <a:pt x="663" y="86"/>
                  </a:cubicBezTo>
                  <a:cubicBezTo>
                    <a:pt x="666" y="83"/>
                    <a:pt x="671" y="81"/>
                    <a:pt x="680" y="81"/>
                  </a:cubicBezTo>
                  <a:cubicBezTo>
                    <a:pt x="682" y="81"/>
                    <a:pt x="685" y="81"/>
                    <a:pt x="688" y="81"/>
                  </a:cubicBezTo>
                  <a:cubicBezTo>
                    <a:pt x="690" y="81"/>
                    <a:pt x="691" y="82"/>
                    <a:pt x="693" y="82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4" y="83"/>
                    <a:pt x="694" y="84"/>
                    <a:pt x="694" y="85"/>
                  </a:cubicBezTo>
                  <a:cubicBezTo>
                    <a:pt x="693" y="87"/>
                    <a:pt x="693" y="90"/>
                    <a:pt x="693" y="91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92" y="92"/>
                    <a:pt x="692" y="92"/>
                    <a:pt x="692" y="91"/>
                  </a:cubicBezTo>
                  <a:cubicBezTo>
                    <a:pt x="692" y="89"/>
                    <a:pt x="691" y="87"/>
                    <a:pt x="690" y="86"/>
                  </a:cubicBezTo>
                  <a:cubicBezTo>
                    <a:pt x="688" y="84"/>
                    <a:pt x="684" y="83"/>
                    <a:pt x="679" y="83"/>
                  </a:cubicBezTo>
                  <a:cubicBezTo>
                    <a:pt x="672" y="83"/>
                    <a:pt x="669" y="85"/>
                    <a:pt x="667" y="86"/>
                  </a:cubicBezTo>
                  <a:cubicBezTo>
                    <a:pt x="663" y="90"/>
                    <a:pt x="662" y="95"/>
                    <a:pt x="662" y="100"/>
                  </a:cubicBezTo>
                  <a:cubicBezTo>
                    <a:pt x="662" y="110"/>
                    <a:pt x="670" y="119"/>
                    <a:pt x="682" y="119"/>
                  </a:cubicBezTo>
                  <a:cubicBezTo>
                    <a:pt x="686" y="119"/>
                    <a:pt x="689" y="119"/>
                    <a:pt x="691" y="117"/>
                  </a:cubicBezTo>
                  <a:cubicBezTo>
                    <a:pt x="692" y="115"/>
                    <a:pt x="693" y="113"/>
                    <a:pt x="693" y="112"/>
                  </a:cubicBezTo>
                  <a:cubicBezTo>
                    <a:pt x="693" y="112"/>
                    <a:pt x="693" y="111"/>
                    <a:pt x="693" y="111"/>
                  </a:cubicBezTo>
                  <a:cubicBezTo>
                    <a:pt x="694" y="111"/>
                    <a:pt x="694" y="112"/>
                    <a:pt x="694" y="112"/>
                  </a:cubicBezTo>
                  <a:cubicBezTo>
                    <a:pt x="694" y="113"/>
                    <a:pt x="693" y="117"/>
                    <a:pt x="693" y="119"/>
                  </a:cubicBezTo>
                  <a:cubicBezTo>
                    <a:pt x="692" y="120"/>
                    <a:pt x="692" y="120"/>
                    <a:pt x="691" y="120"/>
                  </a:cubicBezTo>
                  <a:cubicBezTo>
                    <a:pt x="689" y="121"/>
                    <a:pt x="685" y="122"/>
                    <a:pt x="681" y="122"/>
                  </a:cubicBezTo>
                  <a:cubicBezTo>
                    <a:pt x="673" y="122"/>
                    <a:pt x="668" y="120"/>
                    <a:pt x="664" y="116"/>
                  </a:cubicBezTo>
                  <a:close/>
                  <a:moveTo>
                    <a:pt x="739" y="106"/>
                  </a:moveTo>
                  <a:cubicBezTo>
                    <a:pt x="739" y="111"/>
                    <a:pt x="739" y="115"/>
                    <a:pt x="739" y="117"/>
                  </a:cubicBezTo>
                  <a:cubicBezTo>
                    <a:pt x="739" y="119"/>
                    <a:pt x="739" y="120"/>
                    <a:pt x="741" y="120"/>
                  </a:cubicBezTo>
                  <a:cubicBezTo>
                    <a:pt x="742" y="120"/>
                    <a:pt x="743" y="120"/>
                    <a:pt x="744" y="120"/>
                  </a:cubicBezTo>
                  <a:cubicBezTo>
                    <a:pt x="744" y="120"/>
                    <a:pt x="744" y="120"/>
                    <a:pt x="744" y="121"/>
                  </a:cubicBezTo>
                  <a:cubicBezTo>
                    <a:pt x="744" y="121"/>
                    <a:pt x="744" y="121"/>
                    <a:pt x="743" y="121"/>
                  </a:cubicBezTo>
                  <a:cubicBezTo>
                    <a:pt x="740" y="121"/>
                    <a:pt x="737" y="121"/>
                    <a:pt x="736" y="121"/>
                  </a:cubicBezTo>
                  <a:cubicBezTo>
                    <a:pt x="736" y="121"/>
                    <a:pt x="733" y="121"/>
                    <a:pt x="731" y="121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30" y="120"/>
                    <a:pt x="730" y="120"/>
                    <a:pt x="731" y="120"/>
                  </a:cubicBezTo>
                  <a:cubicBezTo>
                    <a:pt x="731" y="120"/>
                    <a:pt x="732" y="120"/>
                    <a:pt x="732" y="120"/>
                  </a:cubicBezTo>
                  <a:cubicBezTo>
                    <a:pt x="733" y="120"/>
                    <a:pt x="733" y="119"/>
                    <a:pt x="734" y="117"/>
                  </a:cubicBezTo>
                  <a:cubicBezTo>
                    <a:pt x="734" y="115"/>
                    <a:pt x="734" y="111"/>
                    <a:pt x="734" y="106"/>
                  </a:cubicBezTo>
                  <a:cubicBezTo>
                    <a:pt x="734" y="101"/>
                    <a:pt x="734" y="101"/>
                    <a:pt x="734" y="101"/>
                  </a:cubicBezTo>
                  <a:cubicBezTo>
                    <a:pt x="734" y="100"/>
                    <a:pt x="734" y="100"/>
                    <a:pt x="734" y="100"/>
                  </a:cubicBezTo>
                  <a:cubicBezTo>
                    <a:pt x="711" y="100"/>
                    <a:pt x="711" y="100"/>
                    <a:pt x="711" y="100"/>
                  </a:cubicBezTo>
                  <a:cubicBezTo>
                    <a:pt x="711" y="100"/>
                    <a:pt x="711" y="100"/>
                    <a:pt x="711" y="101"/>
                  </a:cubicBezTo>
                  <a:cubicBezTo>
                    <a:pt x="711" y="106"/>
                    <a:pt x="711" y="106"/>
                    <a:pt x="711" y="106"/>
                  </a:cubicBezTo>
                  <a:cubicBezTo>
                    <a:pt x="711" y="111"/>
                    <a:pt x="711" y="115"/>
                    <a:pt x="711" y="117"/>
                  </a:cubicBezTo>
                  <a:cubicBezTo>
                    <a:pt x="711" y="119"/>
                    <a:pt x="711" y="120"/>
                    <a:pt x="713" y="120"/>
                  </a:cubicBezTo>
                  <a:cubicBezTo>
                    <a:pt x="714" y="120"/>
                    <a:pt x="715" y="120"/>
                    <a:pt x="715" y="120"/>
                  </a:cubicBezTo>
                  <a:cubicBezTo>
                    <a:pt x="716" y="120"/>
                    <a:pt x="716" y="120"/>
                    <a:pt x="716" y="121"/>
                  </a:cubicBezTo>
                  <a:cubicBezTo>
                    <a:pt x="716" y="121"/>
                    <a:pt x="715" y="121"/>
                    <a:pt x="715" y="121"/>
                  </a:cubicBezTo>
                  <a:cubicBezTo>
                    <a:pt x="712" y="121"/>
                    <a:pt x="708" y="121"/>
                    <a:pt x="708" y="121"/>
                  </a:cubicBezTo>
                  <a:cubicBezTo>
                    <a:pt x="708" y="121"/>
                    <a:pt x="704" y="121"/>
                    <a:pt x="703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3" y="120"/>
                    <a:pt x="703" y="120"/>
                    <a:pt x="704" y="120"/>
                  </a:cubicBezTo>
                  <a:cubicBezTo>
                    <a:pt x="705" y="120"/>
                    <a:pt x="705" y="119"/>
                    <a:pt x="705" y="117"/>
                  </a:cubicBezTo>
                  <a:cubicBezTo>
                    <a:pt x="706" y="115"/>
                    <a:pt x="706" y="111"/>
                    <a:pt x="706" y="106"/>
                  </a:cubicBezTo>
                  <a:cubicBezTo>
                    <a:pt x="706" y="96"/>
                    <a:pt x="706" y="96"/>
                    <a:pt x="706" y="96"/>
                  </a:cubicBezTo>
                  <a:cubicBezTo>
                    <a:pt x="706" y="88"/>
                    <a:pt x="706" y="87"/>
                    <a:pt x="706" y="85"/>
                  </a:cubicBezTo>
                  <a:cubicBezTo>
                    <a:pt x="705" y="83"/>
                    <a:pt x="705" y="82"/>
                    <a:pt x="703" y="82"/>
                  </a:cubicBezTo>
                  <a:cubicBezTo>
                    <a:pt x="703" y="82"/>
                    <a:pt x="702" y="82"/>
                    <a:pt x="701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701" y="81"/>
                    <a:pt x="701" y="81"/>
                    <a:pt x="702" y="81"/>
                  </a:cubicBezTo>
                  <a:cubicBezTo>
                    <a:pt x="704" y="81"/>
                    <a:pt x="708" y="81"/>
                    <a:pt x="708" y="81"/>
                  </a:cubicBezTo>
                  <a:cubicBezTo>
                    <a:pt x="708" y="81"/>
                    <a:pt x="712" y="81"/>
                    <a:pt x="714" y="81"/>
                  </a:cubicBezTo>
                  <a:cubicBezTo>
                    <a:pt x="714" y="81"/>
                    <a:pt x="714" y="81"/>
                    <a:pt x="714" y="82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4" y="82"/>
                    <a:pt x="713" y="82"/>
                    <a:pt x="713" y="82"/>
                  </a:cubicBezTo>
                  <a:cubicBezTo>
                    <a:pt x="711" y="83"/>
                    <a:pt x="711" y="83"/>
                    <a:pt x="711" y="85"/>
                  </a:cubicBezTo>
                  <a:cubicBezTo>
                    <a:pt x="711" y="87"/>
                    <a:pt x="711" y="88"/>
                    <a:pt x="711" y="97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88"/>
                    <a:pt x="734" y="87"/>
                    <a:pt x="734" y="85"/>
                  </a:cubicBezTo>
                  <a:cubicBezTo>
                    <a:pt x="734" y="83"/>
                    <a:pt x="733" y="82"/>
                    <a:pt x="732" y="82"/>
                  </a:cubicBezTo>
                  <a:cubicBezTo>
                    <a:pt x="731" y="82"/>
                    <a:pt x="730" y="82"/>
                    <a:pt x="730" y="82"/>
                  </a:cubicBezTo>
                  <a:cubicBezTo>
                    <a:pt x="730" y="82"/>
                    <a:pt x="729" y="82"/>
                    <a:pt x="729" y="82"/>
                  </a:cubicBezTo>
                  <a:cubicBezTo>
                    <a:pt x="729" y="81"/>
                    <a:pt x="730" y="81"/>
                    <a:pt x="730" y="81"/>
                  </a:cubicBezTo>
                  <a:cubicBezTo>
                    <a:pt x="733" y="81"/>
                    <a:pt x="736" y="81"/>
                    <a:pt x="736" y="81"/>
                  </a:cubicBezTo>
                  <a:cubicBezTo>
                    <a:pt x="737" y="81"/>
                    <a:pt x="740" y="81"/>
                    <a:pt x="742" y="81"/>
                  </a:cubicBezTo>
                  <a:cubicBezTo>
                    <a:pt x="742" y="81"/>
                    <a:pt x="743" y="81"/>
                    <a:pt x="743" y="82"/>
                  </a:cubicBezTo>
                  <a:cubicBezTo>
                    <a:pt x="743" y="82"/>
                    <a:pt x="742" y="82"/>
                    <a:pt x="742" y="82"/>
                  </a:cubicBezTo>
                  <a:cubicBezTo>
                    <a:pt x="742" y="82"/>
                    <a:pt x="742" y="82"/>
                    <a:pt x="741" y="82"/>
                  </a:cubicBezTo>
                  <a:cubicBezTo>
                    <a:pt x="739" y="83"/>
                    <a:pt x="739" y="83"/>
                    <a:pt x="739" y="85"/>
                  </a:cubicBezTo>
                  <a:cubicBezTo>
                    <a:pt x="739" y="87"/>
                    <a:pt x="739" y="88"/>
                    <a:pt x="739" y="96"/>
                  </a:cubicBezTo>
                  <a:lnTo>
                    <a:pt x="739" y="106"/>
                  </a:lnTo>
                  <a:close/>
                  <a:moveTo>
                    <a:pt x="759" y="114"/>
                  </a:moveTo>
                  <a:cubicBezTo>
                    <a:pt x="759" y="118"/>
                    <a:pt x="760" y="119"/>
                    <a:pt x="761" y="120"/>
                  </a:cubicBezTo>
                  <a:cubicBezTo>
                    <a:pt x="762" y="120"/>
                    <a:pt x="763" y="120"/>
                    <a:pt x="764" y="120"/>
                  </a:cubicBezTo>
                  <a:cubicBezTo>
                    <a:pt x="764" y="120"/>
                    <a:pt x="764" y="120"/>
                    <a:pt x="764" y="121"/>
                  </a:cubicBezTo>
                  <a:cubicBezTo>
                    <a:pt x="764" y="121"/>
                    <a:pt x="764" y="121"/>
                    <a:pt x="763" y="121"/>
                  </a:cubicBezTo>
                  <a:cubicBezTo>
                    <a:pt x="760" y="121"/>
                    <a:pt x="758" y="121"/>
                    <a:pt x="758" y="121"/>
                  </a:cubicBezTo>
                  <a:cubicBezTo>
                    <a:pt x="757" y="121"/>
                    <a:pt x="755" y="121"/>
                    <a:pt x="752" y="121"/>
                  </a:cubicBezTo>
                  <a:cubicBezTo>
                    <a:pt x="752" y="121"/>
                    <a:pt x="752" y="121"/>
                    <a:pt x="752" y="121"/>
                  </a:cubicBezTo>
                  <a:cubicBezTo>
                    <a:pt x="752" y="120"/>
                    <a:pt x="752" y="120"/>
                    <a:pt x="752" y="120"/>
                  </a:cubicBezTo>
                  <a:cubicBezTo>
                    <a:pt x="752" y="120"/>
                    <a:pt x="753" y="120"/>
                    <a:pt x="754" y="120"/>
                  </a:cubicBezTo>
                  <a:cubicBezTo>
                    <a:pt x="756" y="119"/>
                    <a:pt x="756" y="118"/>
                    <a:pt x="756" y="113"/>
                  </a:cubicBezTo>
                  <a:cubicBezTo>
                    <a:pt x="756" y="83"/>
                    <a:pt x="756" y="83"/>
                    <a:pt x="756" y="83"/>
                  </a:cubicBezTo>
                  <a:cubicBezTo>
                    <a:pt x="756" y="81"/>
                    <a:pt x="756" y="81"/>
                    <a:pt x="756" y="81"/>
                  </a:cubicBezTo>
                  <a:cubicBezTo>
                    <a:pt x="757" y="81"/>
                    <a:pt x="758" y="82"/>
                    <a:pt x="759" y="82"/>
                  </a:cubicBezTo>
                  <a:cubicBezTo>
                    <a:pt x="759" y="83"/>
                    <a:pt x="767" y="91"/>
                    <a:pt x="776" y="100"/>
                  </a:cubicBezTo>
                  <a:cubicBezTo>
                    <a:pt x="781" y="106"/>
                    <a:pt x="787" y="112"/>
                    <a:pt x="789" y="114"/>
                  </a:cubicBezTo>
                  <a:cubicBezTo>
                    <a:pt x="788" y="87"/>
                    <a:pt x="788" y="87"/>
                    <a:pt x="788" y="87"/>
                  </a:cubicBezTo>
                  <a:cubicBezTo>
                    <a:pt x="788" y="84"/>
                    <a:pt x="788" y="83"/>
                    <a:pt x="786" y="82"/>
                  </a:cubicBezTo>
                  <a:cubicBezTo>
                    <a:pt x="785" y="82"/>
                    <a:pt x="784" y="82"/>
                    <a:pt x="783" y="82"/>
                  </a:cubicBezTo>
                  <a:cubicBezTo>
                    <a:pt x="783" y="82"/>
                    <a:pt x="783" y="82"/>
                    <a:pt x="783" y="82"/>
                  </a:cubicBezTo>
                  <a:cubicBezTo>
                    <a:pt x="783" y="81"/>
                    <a:pt x="783" y="81"/>
                    <a:pt x="784" y="81"/>
                  </a:cubicBezTo>
                  <a:cubicBezTo>
                    <a:pt x="786" y="81"/>
                    <a:pt x="789" y="81"/>
                    <a:pt x="790" y="81"/>
                  </a:cubicBezTo>
                  <a:cubicBezTo>
                    <a:pt x="790" y="81"/>
                    <a:pt x="792" y="81"/>
                    <a:pt x="794" y="81"/>
                  </a:cubicBezTo>
                  <a:cubicBezTo>
                    <a:pt x="795" y="81"/>
                    <a:pt x="795" y="81"/>
                    <a:pt x="795" y="82"/>
                  </a:cubicBezTo>
                  <a:cubicBezTo>
                    <a:pt x="795" y="82"/>
                    <a:pt x="795" y="82"/>
                    <a:pt x="795" y="82"/>
                  </a:cubicBezTo>
                  <a:cubicBezTo>
                    <a:pt x="794" y="82"/>
                    <a:pt x="794" y="82"/>
                    <a:pt x="793" y="82"/>
                  </a:cubicBezTo>
                  <a:cubicBezTo>
                    <a:pt x="792" y="83"/>
                    <a:pt x="791" y="84"/>
                    <a:pt x="791" y="87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91" y="121"/>
                    <a:pt x="791" y="121"/>
                    <a:pt x="791" y="121"/>
                  </a:cubicBezTo>
                  <a:cubicBezTo>
                    <a:pt x="790" y="121"/>
                    <a:pt x="790" y="121"/>
                    <a:pt x="787" y="118"/>
                  </a:cubicBezTo>
                  <a:cubicBezTo>
                    <a:pt x="786" y="118"/>
                    <a:pt x="778" y="110"/>
                    <a:pt x="773" y="104"/>
                  </a:cubicBezTo>
                  <a:cubicBezTo>
                    <a:pt x="766" y="97"/>
                    <a:pt x="760" y="91"/>
                    <a:pt x="758" y="89"/>
                  </a:cubicBezTo>
                  <a:lnTo>
                    <a:pt x="759" y="114"/>
                  </a:lnTo>
                  <a:close/>
                  <a:moveTo>
                    <a:pt x="822" y="81"/>
                  </a:moveTo>
                  <a:cubicBezTo>
                    <a:pt x="835" y="81"/>
                    <a:pt x="844" y="88"/>
                    <a:pt x="844" y="100"/>
                  </a:cubicBezTo>
                  <a:cubicBezTo>
                    <a:pt x="844" y="112"/>
                    <a:pt x="835" y="122"/>
                    <a:pt x="822" y="122"/>
                  </a:cubicBezTo>
                  <a:cubicBezTo>
                    <a:pt x="807" y="122"/>
                    <a:pt x="801" y="110"/>
                    <a:pt x="801" y="101"/>
                  </a:cubicBezTo>
                  <a:cubicBezTo>
                    <a:pt x="801" y="93"/>
                    <a:pt x="807" y="81"/>
                    <a:pt x="822" y="81"/>
                  </a:cubicBezTo>
                  <a:close/>
                  <a:moveTo>
                    <a:pt x="824" y="119"/>
                  </a:moveTo>
                  <a:cubicBezTo>
                    <a:pt x="829" y="119"/>
                    <a:pt x="838" y="117"/>
                    <a:pt x="838" y="102"/>
                  </a:cubicBezTo>
                  <a:cubicBezTo>
                    <a:pt x="838" y="89"/>
                    <a:pt x="831" y="82"/>
                    <a:pt x="822" y="82"/>
                  </a:cubicBezTo>
                  <a:cubicBezTo>
                    <a:pt x="813" y="82"/>
                    <a:pt x="807" y="88"/>
                    <a:pt x="807" y="100"/>
                  </a:cubicBezTo>
                  <a:cubicBezTo>
                    <a:pt x="807" y="112"/>
                    <a:pt x="814" y="119"/>
                    <a:pt x="824" y="119"/>
                  </a:cubicBezTo>
                  <a:close/>
                  <a:moveTo>
                    <a:pt x="861" y="106"/>
                  </a:moveTo>
                  <a:cubicBezTo>
                    <a:pt x="861" y="114"/>
                    <a:pt x="861" y="117"/>
                    <a:pt x="862" y="118"/>
                  </a:cubicBezTo>
                  <a:cubicBezTo>
                    <a:pt x="863" y="118"/>
                    <a:pt x="865" y="119"/>
                    <a:pt x="869" y="119"/>
                  </a:cubicBezTo>
                  <a:cubicBezTo>
                    <a:pt x="872" y="119"/>
                    <a:pt x="874" y="119"/>
                    <a:pt x="876" y="117"/>
                  </a:cubicBezTo>
                  <a:cubicBezTo>
                    <a:pt x="876" y="116"/>
                    <a:pt x="877" y="115"/>
                    <a:pt x="877" y="114"/>
                  </a:cubicBezTo>
                  <a:cubicBezTo>
                    <a:pt x="877" y="114"/>
                    <a:pt x="877" y="114"/>
                    <a:pt x="878" y="114"/>
                  </a:cubicBezTo>
                  <a:cubicBezTo>
                    <a:pt x="878" y="114"/>
                    <a:pt x="878" y="114"/>
                    <a:pt x="878" y="114"/>
                  </a:cubicBezTo>
                  <a:cubicBezTo>
                    <a:pt x="878" y="115"/>
                    <a:pt x="878" y="118"/>
                    <a:pt x="877" y="120"/>
                  </a:cubicBezTo>
                  <a:cubicBezTo>
                    <a:pt x="877" y="121"/>
                    <a:pt x="877" y="121"/>
                    <a:pt x="874" y="121"/>
                  </a:cubicBezTo>
                  <a:cubicBezTo>
                    <a:pt x="870" y="121"/>
                    <a:pt x="867" y="121"/>
                    <a:pt x="864" y="121"/>
                  </a:cubicBezTo>
                  <a:cubicBezTo>
                    <a:pt x="862" y="121"/>
                    <a:pt x="860" y="121"/>
                    <a:pt x="858" y="121"/>
                  </a:cubicBezTo>
                  <a:cubicBezTo>
                    <a:pt x="858" y="121"/>
                    <a:pt x="857" y="121"/>
                    <a:pt x="856" y="121"/>
                  </a:cubicBezTo>
                  <a:cubicBezTo>
                    <a:pt x="855" y="121"/>
                    <a:pt x="854" y="121"/>
                    <a:pt x="853" y="121"/>
                  </a:cubicBezTo>
                  <a:cubicBezTo>
                    <a:pt x="852" y="121"/>
                    <a:pt x="852" y="121"/>
                    <a:pt x="852" y="121"/>
                  </a:cubicBezTo>
                  <a:cubicBezTo>
                    <a:pt x="852" y="120"/>
                    <a:pt x="852" y="120"/>
                    <a:pt x="852" y="120"/>
                  </a:cubicBezTo>
                  <a:cubicBezTo>
                    <a:pt x="853" y="120"/>
                    <a:pt x="854" y="120"/>
                    <a:pt x="854" y="120"/>
                  </a:cubicBezTo>
                  <a:cubicBezTo>
                    <a:pt x="855" y="120"/>
                    <a:pt x="855" y="119"/>
                    <a:pt x="856" y="117"/>
                  </a:cubicBezTo>
                  <a:cubicBezTo>
                    <a:pt x="856" y="115"/>
                    <a:pt x="856" y="111"/>
                    <a:pt x="856" y="106"/>
                  </a:cubicBezTo>
                  <a:cubicBezTo>
                    <a:pt x="856" y="96"/>
                    <a:pt x="856" y="96"/>
                    <a:pt x="856" y="96"/>
                  </a:cubicBezTo>
                  <a:cubicBezTo>
                    <a:pt x="856" y="88"/>
                    <a:pt x="856" y="87"/>
                    <a:pt x="856" y="85"/>
                  </a:cubicBezTo>
                  <a:cubicBezTo>
                    <a:pt x="856" y="83"/>
                    <a:pt x="855" y="82"/>
                    <a:pt x="853" y="82"/>
                  </a:cubicBezTo>
                  <a:cubicBezTo>
                    <a:pt x="853" y="82"/>
                    <a:pt x="852" y="82"/>
                    <a:pt x="852" y="82"/>
                  </a:cubicBezTo>
                  <a:cubicBezTo>
                    <a:pt x="851" y="82"/>
                    <a:pt x="851" y="82"/>
                    <a:pt x="851" y="82"/>
                  </a:cubicBezTo>
                  <a:cubicBezTo>
                    <a:pt x="851" y="81"/>
                    <a:pt x="851" y="81"/>
                    <a:pt x="852" y="81"/>
                  </a:cubicBezTo>
                  <a:cubicBezTo>
                    <a:pt x="855" y="81"/>
                    <a:pt x="858" y="81"/>
                    <a:pt x="858" y="81"/>
                  </a:cubicBezTo>
                  <a:cubicBezTo>
                    <a:pt x="858" y="81"/>
                    <a:pt x="863" y="81"/>
                    <a:pt x="864" y="81"/>
                  </a:cubicBezTo>
                  <a:cubicBezTo>
                    <a:pt x="865" y="81"/>
                    <a:pt x="865" y="81"/>
                    <a:pt x="865" y="82"/>
                  </a:cubicBezTo>
                  <a:cubicBezTo>
                    <a:pt x="865" y="82"/>
                    <a:pt x="865" y="82"/>
                    <a:pt x="865" y="82"/>
                  </a:cubicBezTo>
                  <a:cubicBezTo>
                    <a:pt x="864" y="82"/>
                    <a:pt x="863" y="82"/>
                    <a:pt x="863" y="82"/>
                  </a:cubicBezTo>
                  <a:cubicBezTo>
                    <a:pt x="861" y="82"/>
                    <a:pt x="861" y="83"/>
                    <a:pt x="861" y="85"/>
                  </a:cubicBezTo>
                  <a:cubicBezTo>
                    <a:pt x="861" y="87"/>
                    <a:pt x="861" y="88"/>
                    <a:pt x="861" y="96"/>
                  </a:cubicBezTo>
                  <a:lnTo>
                    <a:pt x="861" y="106"/>
                  </a:lnTo>
                  <a:close/>
                  <a:moveTo>
                    <a:pt x="903" y="81"/>
                  </a:moveTo>
                  <a:cubicBezTo>
                    <a:pt x="915" y="81"/>
                    <a:pt x="925" y="88"/>
                    <a:pt x="925" y="100"/>
                  </a:cubicBezTo>
                  <a:cubicBezTo>
                    <a:pt x="925" y="112"/>
                    <a:pt x="916" y="122"/>
                    <a:pt x="903" y="122"/>
                  </a:cubicBezTo>
                  <a:cubicBezTo>
                    <a:pt x="888" y="122"/>
                    <a:pt x="882" y="110"/>
                    <a:pt x="882" y="101"/>
                  </a:cubicBezTo>
                  <a:cubicBezTo>
                    <a:pt x="882" y="93"/>
                    <a:pt x="888" y="81"/>
                    <a:pt x="903" y="81"/>
                  </a:cubicBezTo>
                  <a:close/>
                  <a:moveTo>
                    <a:pt x="904" y="119"/>
                  </a:moveTo>
                  <a:cubicBezTo>
                    <a:pt x="909" y="119"/>
                    <a:pt x="919" y="117"/>
                    <a:pt x="919" y="102"/>
                  </a:cubicBezTo>
                  <a:cubicBezTo>
                    <a:pt x="919" y="89"/>
                    <a:pt x="911" y="82"/>
                    <a:pt x="903" y="82"/>
                  </a:cubicBezTo>
                  <a:cubicBezTo>
                    <a:pt x="894" y="82"/>
                    <a:pt x="887" y="88"/>
                    <a:pt x="887" y="100"/>
                  </a:cubicBezTo>
                  <a:cubicBezTo>
                    <a:pt x="887" y="112"/>
                    <a:pt x="895" y="119"/>
                    <a:pt x="904" y="119"/>
                  </a:cubicBezTo>
                  <a:close/>
                  <a:moveTo>
                    <a:pt x="962" y="108"/>
                  </a:moveTo>
                  <a:cubicBezTo>
                    <a:pt x="962" y="103"/>
                    <a:pt x="962" y="103"/>
                    <a:pt x="960" y="102"/>
                  </a:cubicBezTo>
                  <a:cubicBezTo>
                    <a:pt x="959" y="102"/>
                    <a:pt x="958" y="102"/>
                    <a:pt x="958" y="102"/>
                  </a:cubicBezTo>
                  <a:cubicBezTo>
                    <a:pt x="958" y="102"/>
                    <a:pt x="957" y="102"/>
                    <a:pt x="957" y="102"/>
                  </a:cubicBezTo>
                  <a:cubicBezTo>
                    <a:pt x="957" y="101"/>
                    <a:pt x="958" y="101"/>
                    <a:pt x="958" y="101"/>
                  </a:cubicBezTo>
                  <a:cubicBezTo>
                    <a:pt x="961" y="101"/>
                    <a:pt x="964" y="101"/>
                    <a:pt x="965" y="101"/>
                  </a:cubicBezTo>
                  <a:cubicBezTo>
                    <a:pt x="965" y="101"/>
                    <a:pt x="968" y="101"/>
                    <a:pt x="970" y="101"/>
                  </a:cubicBezTo>
                  <a:cubicBezTo>
                    <a:pt x="971" y="101"/>
                    <a:pt x="971" y="101"/>
                    <a:pt x="971" y="102"/>
                  </a:cubicBezTo>
                  <a:cubicBezTo>
                    <a:pt x="971" y="102"/>
                    <a:pt x="971" y="102"/>
                    <a:pt x="970" y="102"/>
                  </a:cubicBezTo>
                  <a:cubicBezTo>
                    <a:pt x="970" y="102"/>
                    <a:pt x="970" y="102"/>
                    <a:pt x="969" y="102"/>
                  </a:cubicBezTo>
                  <a:cubicBezTo>
                    <a:pt x="968" y="102"/>
                    <a:pt x="967" y="103"/>
                    <a:pt x="967" y="105"/>
                  </a:cubicBezTo>
                  <a:cubicBezTo>
                    <a:pt x="967" y="107"/>
                    <a:pt x="967" y="108"/>
                    <a:pt x="967" y="111"/>
                  </a:cubicBezTo>
                  <a:cubicBezTo>
                    <a:pt x="967" y="116"/>
                    <a:pt x="967" y="116"/>
                    <a:pt x="967" y="116"/>
                  </a:cubicBezTo>
                  <a:cubicBezTo>
                    <a:pt x="967" y="119"/>
                    <a:pt x="967" y="119"/>
                    <a:pt x="966" y="119"/>
                  </a:cubicBezTo>
                  <a:cubicBezTo>
                    <a:pt x="963" y="121"/>
                    <a:pt x="958" y="122"/>
                    <a:pt x="955" y="122"/>
                  </a:cubicBezTo>
                  <a:cubicBezTo>
                    <a:pt x="951" y="122"/>
                    <a:pt x="943" y="121"/>
                    <a:pt x="937" y="116"/>
                  </a:cubicBezTo>
                  <a:cubicBezTo>
                    <a:pt x="933" y="113"/>
                    <a:pt x="930" y="108"/>
                    <a:pt x="930" y="101"/>
                  </a:cubicBezTo>
                  <a:cubicBezTo>
                    <a:pt x="930" y="93"/>
                    <a:pt x="935" y="87"/>
                    <a:pt x="939" y="84"/>
                  </a:cubicBezTo>
                  <a:cubicBezTo>
                    <a:pt x="944" y="81"/>
                    <a:pt x="950" y="81"/>
                    <a:pt x="954" y="81"/>
                  </a:cubicBezTo>
                  <a:cubicBezTo>
                    <a:pt x="957" y="81"/>
                    <a:pt x="961" y="81"/>
                    <a:pt x="962" y="81"/>
                  </a:cubicBezTo>
                  <a:cubicBezTo>
                    <a:pt x="963" y="82"/>
                    <a:pt x="965" y="82"/>
                    <a:pt x="967" y="82"/>
                  </a:cubicBezTo>
                  <a:cubicBezTo>
                    <a:pt x="967" y="82"/>
                    <a:pt x="967" y="82"/>
                    <a:pt x="967" y="82"/>
                  </a:cubicBezTo>
                  <a:cubicBezTo>
                    <a:pt x="967" y="83"/>
                    <a:pt x="967" y="85"/>
                    <a:pt x="967" y="90"/>
                  </a:cubicBezTo>
                  <a:cubicBezTo>
                    <a:pt x="967" y="91"/>
                    <a:pt x="967" y="91"/>
                    <a:pt x="966" y="91"/>
                  </a:cubicBezTo>
                  <a:cubicBezTo>
                    <a:pt x="966" y="91"/>
                    <a:pt x="966" y="91"/>
                    <a:pt x="966" y="90"/>
                  </a:cubicBezTo>
                  <a:cubicBezTo>
                    <a:pt x="966" y="89"/>
                    <a:pt x="966" y="88"/>
                    <a:pt x="965" y="87"/>
                  </a:cubicBezTo>
                  <a:cubicBezTo>
                    <a:pt x="963" y="85"/>
                    <a:pt x="959" y="83"/>
                    <a:pt x="952" y="83"/>
                  </a:cubicBezTo>
                  <a:cubicBezTo>
                    <a:pt x="949" y="83"/>
                    <a:pt x="945" y="83"/>
                    <a:pt x="941" y="86"/>
                  </a:cubicBezTo>
                  <a:cubicBezTo>
                    <a:pt x="938" y="88"/>
                    <a:pt x="935" y="93"/>
                    <a:pt x="935" y="99"/>
                  </a:cubicBezTo>
                  <a:cubicBezTo>
                    <a:pt x="935" y="107"/>
                    <a:pt x="939" y="112"/>
                    <a:pt x="941" y="114"/>
                  </a:cubicBezTo>
                  <a:cubicBezTo>
                    <a:pt x="945" y="118"/>
                    <a:pt x="950" y="119"/>
                    <a:pt x="955" y="119"/>
                  </a:cubicBezTo>
                  <a:cubicBezTo>
                    <a:pt x="957" y="119"/>
                    <a:pt x="959" y="119"/>
                    <a:pt x="961" y="118"/>
                  </a:cubicBezTo>
                  <a:cubicBezTo>
                    <a:pt x="962" y="118"/>
                    <a:pt x="962" y="118"/>
                    <a:pt x="962" y="117"/>
                  </a:cubicBezTo>
                  <a:lnTo>
                    <a:pt x="962" y="108"/>
                  </a:lnTo>
                  <a:close/>
                  <a:moveTo>
                    <a:pt x="988" y="107"/>
                  </a:moveTo>
                  <a:cubicBezTo>
                    <a:pt x="988" y="104"/>
                    <a:pt x="988" y="103"/>
                    <a:pt x="987" y="102"/>
                  </a:cubicBezTo>
                  <a:cubicBezTo>
                    <a:pt x="987" y="101"/>
                    <a:pt x="979" y="89"/>
                    <a:pt x="978" y="87"/>
                  </a:cubicBezTo>
                  <a:cubicBezTo>
                    <a:pt x="976" y="85"/>
                    <a:pt x="975" y="84"/>
                    <a:pt x="974" y="83"/>
                  </a:cubicBezTo>
                  <a:cubicBezTo>
                    <a:pt x="973" y="82"/>
                    <a:pt x="972" y="82"/>
                    <a:pt x="972" y="82"/>
                  </a:cubicBezTo>
                  <a:cubicBezTo>
                    <a:pt x="971" y="82"/>
                    <a:pt x="971" y="82"/>
                    <a:pt x="971" y="82"/>
                  </a:cubicBezTo>
                  <a:cubicBezTo>
                    <a:pt x="971" y="81"/>
                    <a:pt x="971" y="81"/>
                    <a:pt x="972" y="81"/>
                  </a:cubicBezTo>
                  <a:cubicBezTo>
                    <a:pt x="973" y="81"/>
                    <a:pt x="977" y="81"/>
                    <a:pt x="977" y="81"/>
                  </a:cubicBezTo>
                  <a:cubicBezTo>
                    <a:pt x="978" y="81"/>
                    <a:pt x="980" y="81"/>
                    <a:pt x="982" y="81"/>
                  </a:cubicBezTo>
                  <a:cubicBezTo>
                    <a:pt x="982" y="81"/>
                    <a:pt x="983" y="81"/>
                    <a:pt x="983" y="82"/>
                  </a:cubicBezTo>
                  <a:cubicBezTo>
                    <a:pt x="983" y="82"/>
                    <a:pt x="982" y="82"/>
                    <a:pt x="982" y="82"/>
                  </a:cubicBezTo>
                  <a:cubicBezTo>
                    <a:pt x="981" y="82"/>
                    <a:pt x="981" y="83"/>
                    <a:pt x="981" y="83"/>
                  </a:cubicBezTo>
                  <a:cubicBezTo>
                    <a:pt x="981" y="84"/>
                    <a:pt x="981" y="84"/>
                    <a:pt x="982" y="85"/>
                  </a:cubicBezTo>
                  <a:cubicBezTo>
                    <a:pt x="992" y="101"/>
                    <a:pt x="992" y="101"/>
                    <a:pt x="992" y="101"/>
                  </a:cubicBezTo>
                  <a:cubicBezTo>
                    <a:pt x="993" y="99"/>
                    <a:pt x="1000" y="88"/>
                    <a:pt x="1001" y="86"/>
                  </a:cubicBezTo>
                  <a:cubicBezTo>
                    <a:pt x="1001" y="85"/>
                    <a:pt x="1001" y="84"/>
                    <a:pt x="1001" y="84"/>
                  </a:cubicBezTo>
                  <a:cubicBezTo>
                    <a:pt x="1001" y="83"/>
                    <a:pt x="1001" y="82"/>
                    <a:pt x="1001" y="82"/>
                  </a:cubicBezTo>
                  <a:cubicBezTo>
                    <a:pt x="1000" y="82"/>
                    <a:pt x="1000" y="82"/>
                    <a:pt x="1000" y="82"/>
                  </a:cubicBezTo>
                  <a:cubicBezTo>
                    <a:pt x="1000" y="81"/>
                    <a:pt x="1000" y="81"/>
                    <a:pt x="1001" y="81"/>
                  </a:cubicBezTo>
                  <a:cubicBezTo>
                    <a:pt x="1002" y="81"/>
                    <a:pt x="1004" y="81"/>
                    <a:pt x="1004" y="81"/>
                  </a:cubicBezTo>
                  <a:cubicBezTo>
                    <a:pt x="1005" y="81"/>
                    <a:pt x="1009" y="81"/>
                    <a:pt x="1010" y="81"/>
                  </a:cubicBezTo>
                  <a:cubicBezTo>
                    <a:pt x="1010" y="81"/>
                    <a:pt x="1010" y="81"/>
                    <a:pt x="1010" y="82"/>
                  </a:cubicBezTo>
                  <a:cubicBezTo>
                    <a:pt x="1010" y="82"/>
                    <a:pt x="1010" y="82"/>
                    <a:pt x="1010" y="82"/>
                  </a:cubicBezTo>
                  <a:cubicBezTo>
                    <a:pt x="1009" y="82"/>
                    <a:pt x="1008" y="82"/>
                    <a:pt x="1007" y="83"/>
                  </a:cubicBezTo>
                  <a:cubicBezTo>
                    <a:pt x="1006" y="83"/>
                    <a:pt x="1006" y="84"/>
                    <a:pt x="1005" y="85"/>
                  </a:cubicBezTo>
                  <a:cubicBezTo>
                    <a:pt x="1003" y="87"/>
                    <a:pt x="995" y="100"/>
                    <a:pt x="994" y="102"/>
                  </a:cubicBezTo>
                  <a:cubicBezTo>
                    <a:pt x="993" y="104"/>
                    <a:pt x="993" y="106"/>
                    <a:pt x="993" y="107"/>
                  </a:cubicBezTo>
                  <a:cubicBezTo>
                    <a:pt x="993" y="112"/>
                    <a:pt x="993" y="112"/>
                    <a:pt x="993" y="112"/>
                  </a:cubicBezTo>
                  <a:cubicBezTo>
                    <a:pt x="993" y="113"/>
                    <a:pt x="993" y="115"/>
                    <a:pt x="993" y="117"/>
                  </a:cubicBezTo>
                  <a:cubicBezTo>
                    <a:pt x="994" y="119"/>
                    <a:pt x="994" y="120"/>
                    <a:pt x="996" y="120"/>
                  </a:cubicBezTo>
                  <a:cubicBezTo>
                    <a:pt x="996" y="120"/>
                    <a:pt x="998" y="120"/>
                    <a:pt x="998" y="120"/>
                  </a:cubicBezTo>
                  <a:cubicBezTo>
                    <a:pt x="998" y="120"/>
                    <a:pt x="998" y="120"/>
                    <a:pt x="998" y="121"/>
                  </a:cubicBezTo>
                  <a:cubicBezTo>
                    <a:pt x="998" y="121"/>
                    <a:pt x="998" y="121"/>
                    <a:pt x="998" y="121"/>
                  </a:cubicBezTo>
                  <a:cubicBezTo>
                    <a:pt x="995" y="121"/>
                    <a:pt x="991" y="121"/>
                    <a:pt x="991" y="121"/>
                  </a:cubicBezTo>
                  <a:cubicBezTo>
                    <a:pt x="990" y="121"/>
                    <a:pt x="987" y="121"/>
                    <a:pt x="985" y="121"/>
                  </a:cubicBezTo>
                  <a:cubicBezTo>
                    <a:pt x="985" y="121"/>
                    <a:pt x="985" y="121"/>
                    <a:pt x="985" y="121"/>
                  </a:cubicBezTo>
                  <a:cubicBezTo>
                    <a:pt x="985" y="120"/>
                    <a:pt x="985" y="120"/>
                    <a:pt x="985" y="120"/>
                  </a:cubicBezTo>
                  <a:cubicBezTo>
                    <a:pt x="985" y="120"/>
                    <a:pt x="986" y="120"/>
                    <a:pt x="987" y="120"/>
                  </a:cubicBezTo>
                  <a:cubicBezTo>
                    <a:pt x="988" y="120"/>
                    <a:pt x="988" y="119"/>
                    <a:pt x="988" y="117"/>
                  </a:cubicBezTo>
                  <a:cubicBezTo>
                    <a:pt x="988" y="115"/>
                    <a:pt x="988" y="113"/>
                    <a:pt x="988" y="112"/>
                  </a:cubicBezTo>
                  <a:lnTo>
                    <a:pt x="98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765" y="1267216"/>
            <a:ext cx="3041649" cy="2762251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1"/>
            <a:ext cx="3044952" cy="304495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1" y="0"/>
            <a:ext cx="12188824" cy="3657524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1" name="Picture 3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88" y="3660420"/>
            <a:ext cx="77724" cy="1216152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2020. 12. 05.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63" r:id="rId4"/>
    <p:sldLayoutId id="2147483650" r:id="rId5"/>
    <p:sldLayoutId id="2147483666" r:id="rId6"/>
    <p:sldLayoutId id="2147483651" r:id="rId7"/>
    <p:sldLayoutId id="2147483652" r:id="rId8"/>
    <p:sldLayoutId id="2147483654" r:id="rId9"/>
    <p:sldLayoutId id="2147483661" r:id="rId10"/>
    <p:sldLayoutId id="2147483664" r:id="rId11"/>
    <p:sldLayoutId id="2147483659" r:id="rId12"/>
    <p:sldLayoutId id="2147483667" r:id="rId13"/>
    <p:sldLayoutId id="2147483660" r:id="rId14"/>
    <p:sldLayoutId id="2147483665" r:id="rId15"/>
    <p:sldLayoutId id="2147483655" r:id="rId16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tibor.kozma@itm.gov.hu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Freeform 2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7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Vonatkozó hazai jogszabályok általános előírásai – </a:t>
            </a:r>
            <a:r>
              <a:rPr lang="hu-HU" dirty="0" smtClean="0"/>
              <a:t>4.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dirty="0"/>
              <a:t>A közlekedési hatóság feladat- és hatásköre – </a:t>
            </a:r>
            <a:r>
              <a:rPr lang="hu-HU" altLang="hu-HU" dirty="0"/>
              <a:t>3</a:t>
            </a:r>
            <a:r>
              <a:rPr lang="hu-HU" alt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hu-HU" sz="2800" dirty="0" smtClean="0"/>
              <a:t>A Vtv. 80/A. § (2) bekezdése szerint</a:t>
            </a:r>
            <a:endParaRPr lang="hu-HU" sz="2800" dirty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közlekedési hatóság a </a:t>
            </a:r>
            <a:r>
              <a:rPr lang="hu-HU" sz="2800" dirty="0" smtClean="0"/>
              <a:t>műszaki engedély kiadására irányuló </a:t>
            </a:r>
            <a:r>
              <a:rPr lang="hu-HU" sz="2800" dirty="0"/>
              <a:t>engedélyezési eljárásokban a hiányosan benyújtott </a:t>
            </a:r>
            <a:r>
              <a:rPr lang="hu-HU" sz="2800" dirty="0" smtClean="0"/>
              <a:t>kérelemmel kapcsolatos </a:t>
            </a:r>
            <a:r>
              <a:rPr lang="hu-HU" sz="2800" dirty="0"/>
              <a:t>- a tartalmi és formai követelményekre vonatkozó </a:t>
            </a:r>
            <a:r>
              <a:rPr lang="hu-HU" sz="2800" dirty="0" smtClean="0"/>
              <a:t>– részletes </a:t>
            </a:r>
            <a:r>
              <a:rPr lang="hu-HU" sz="2800" b="1" dirty="0" smtClean="0"/>
              <a:t>hiánypótlási </a:t>
            </a:r>
            <a:r>
              <a:rPr lang="hu-HU" sz="2800" b="1" dirty="0"/>
              <a:t>felhívást </a:t>
            </a:r>
            <a:r>
              <a:rPr lang="hu-HU" sz="2800" dirty="0"/>
              <a:t>a kérelem beérkezésétől számított </a:t>
            </a:r>
            <a:r>
              <a:rPr lang="hu-HU" sz="2800" b="1" dirty="0"/>
              <a:t>harminc napon </a:t>
            </a:r>
            <a:r>
              <a:rPr lang="hu-HU" sz="2800" b="1" dirty="0" smtClean="0"/>
              <a:t>belül adja </a:t>
            </a:r>
            <a:r>
              <a:rPr lang="hu-HU" sz="2800" b="1" dirty="0"/>
              <a:t>ki</a:t>
            </a:r>
            <a:r>
              <a:rPr lang="hu-HU" sz="2800" dirty="0"/>
              <a:t>.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közlekedési hatóság eljárásaiban </a:t>
            </a:r>
            <a:r>
              <a:rPr lang="hu-HU" sz="2800" b="1" dirty="0"/>
              <a:t>két ízben </a:t>
            </a:r>
            <a:r>
              <a:rPr lang="hu-HU" sz="2800" dirty="0"/>
              <a:t>hiánypótlásra hívhatja </a:t>
            </a:r>
            <a:r>
              <a:rPr lang="hu-HU" sz="2800" dirty="0" smtClean="0"/>
              <a:t>fel a </a:t>
            </a:r>
            <a:r>
              <a:rPr lang="hu-HU" sz="2800" dirty="0"/>
              <a:t>kérelmezőt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Vonatkozó hazai jogszabályok általános előírásai – </a:t>
            </a:r>
            <a:r>
              <a:rPr lang="hu-HU" dirty="0" smtClean="0"/>
              <a:t>5.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dirty="0"/>
              <a:t>A közlekedési hatóság feladat- és hatásköre – </a:t>
            </a:r>
            <a:r>
              <a:rPr lang="hu-HU" altLang="hu-HU" dirty="0" smtClean="0"/>
              <a:t>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hu-HU" sz="2800" dirty="0" smtClean="0"/>
              <a:t>A Vtv. 80/A. § (3) bekezdése szerint</a:t>
            </a:r>
            <a:endParaRPr lang="hu-HU" sz="2800" dirty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közlekedési hatóság ügyintézési határideje a kérelemre indult, a </a:t>
            </a:r>
            <a:r>
              <a:rPr lang="hu-HU" sz="2800" b="1" dirty="0" smtClean="0"/>
              <a:t>műszaki engedély kiadására irányuló </a:t>
            </a:r>
            <a:r>
              <a:rPr lang="hu-HU" sz="2800" b="1" dirty="0"/>
              <a:t>engedélyezési eljárásokban</a:t>
            </a:r>
            <a:r>
              <a:rPr lang="hu-HU" sz="2800" dirty="0"/>
              <a:t>, </a:t>
            </a:r>
            <a:r>
              <a:rPr lang="hu-HU" sz="2800" dirty="0" smtClean="0"/>
              <a:t>és az </a:t>
            </a:r>
            <a:r>
              <a:rPr lang="hu-HU" sz="2800" dirty="0"/>
              <a:t>ellenőrzési eljárásokban </a:t>
            </a:r>
            <a:r>
              <a:rPr lang="hu-HU" sz="2800" b="1" dirty="0"/>
              <a:t>két hónap</a:t>
            </a:r>
            <a:r>
              <a:rPr lang="hu-HU" sz="2800" dirty="0"/>
              <a:t>. </a:t>
            </a:r>
            <a:endParaRPr lang="hu-HU" sz="2800" dirty="0" smtClean="0"/>
          </a:p>
          <a:p>
            <a:pPr algn="just"/>
            <a:r>
              <a:rPr lang="hu-HU" sz="2800" b="1" dirty="0" smtClean="0"/>
              <a:t>A vasúti járművek forgalomba </a:t>
            </a:r>
            <a:r>
              <a:rPr lang="hu-HU" sz="2800" b="1" dirty="0"/>
              <a:t>hozatalának engedélyezésével, típusengedélyezésével </a:t>
            </a:r>
            <a:r>
              <a:rPr lang="hu-HU" sz="2800" b="1" dirty="0" smtClean="0"/>
              <a:t>összefüggő hatósági </a:t>
            </a:r>
            <a:r>
              <a:rPr lang="hu-HU" sz="2800" b="1" dirty="0"/>
              <a:t>eljárások ügyintézési határideje négy hónap.</a:t>
            </a:r>
            <a:r>
              <a:rPr lang="hu-HU" sz="2800" dirty="0"/>
              <a:t> </a:t>
            </a:r>
            <a:endParaRPr lang="hu-HU" sz="2800" dirty="0" smtClean="0"/>
          </a:p>
          <a:p>
            <a:pPr algn="just"/>
            <a:endParaRPr lang="hu-HU" sz="2800" dirty="0" smtClean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4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Vonatkozó hazai jogszabályok általános előírásai – </a:t>
            </a:r>
            <a:r>
              <a:rPr lang="hu-HU" dirty="0" smtClean="0"/>
              <a:t>6.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dirty="0"/>
              <a:t>A közlekedési hatóság feladat- és hatásköre – </a:t>
            </a:r>
            <a:r>
              <a:rPr lang="hu-HU" altLang="hu-HU" dirty="0" smtClean="0"/>
              <a:t>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</a:pPr>
            <a:r>
              <a:rPr lang="hu-HU" sz="2800" dirty="0" smtClean="0"/>
              <a:t>A Vtv. 80/A. § (3b) bekezdése szerint</a:t>
            </a:r>
            <a:endParaRPr lang="hu-HU" sz="2800" dirty="0"/>
          </a:p>
          <a:p>
            <a:pPr algn="just"/>
            <a:r>
              <a:rPr lang="hu-HU" sz="2800" dirty="0" smtClean="0"/>
              <a:t>A vasúti </a:t>
            </a:r>
            <a:r>
              <a:rPr lang="hu-HU" sz="2800" dirty="0"/>
              <a:t>járművek forgalomba </a:t>
            </a:r>
            <a:r>
              <a:rPr lang="hu-HU" sz="2800" dirty="0" smtClean="0"/>
              <a:t>hozatalának engedélyezésével</a:t>
            </a:r>
            <a:r>
              <a:rPr lang="hu-HU" sz="2800" dirty="0"/>
              <a:t>, típusengedélyezésével összefüggő hatósági </a:t>
            </a:r>
            <a:r>
              <a:rPr lang="hu-HU" sz="2800" dirty="0" smtClean="0"/>
              <a:t>eljárások tekintetében </a:t>
            </a:r>
            <a:r>
              <a:rPr lang="hu-HU" sz="2800" dirty="0"/>
              <a:t>a közlekedési hatóság </a:t>
            </a:r>
            <a:r>
              <a:rPr lang="hu-HU" sz="2800" b="1" dirty="0"/>
              <a:t>a kérelem beérkezését követő egy </a:t>
            </a:r>
            <a:r>
              <a:rPr lang="hu-HU" sz="2800" b="1" dirty="0" smtClean="0"/>
              <a:t>hónapon belül </a:t>
            </a:r>
            <a:r>
              <a:rPr lang="hu-HU" sz="2800" dirty="0"/>
              <a:t>tájékoztatja a kérelmezőt arról, hogy a dokumentáció </a:t>
            </a:r>
            <a:r>
              <a:rPr lang="hu-HU" sz="2800" b="1" dirty="0"/>
              <a:t>hiánytalan </a:t>
            </a:r>
            <a:r>
              <a:rPr lang="hu-HU" sz="2800" b="1" dirty="0" smtClean="0"/>
              <a:t>vagy hiánypótlás</a:t>
            </a:r>
            <a:r>
              <a:rPr lang="hu-HU" sz="2800" dirty="0" smtClean="0"/>
              <a:t> </a:t>
            </a:r>
            <a:r>
              <a:rPr lang="hu-HU" sz="2800" dirty="0"/>
              <a:t>keretében - határidő tűzésével - felhívja a kérelmezőt a </a:t>
            </a:r>
            <a:r>
              <a:rPr lang="hu-HU" sz="2800" dirty="0" smtClean="0"/>
              <a:t>megfelelő kiegészítő </a:t>
            </a:r>
            <a:r>
              <a:rPr lang="hu-HU" sz="2800" dirty="0"/>
              <a:t>információk </a:t>
            </a:r>
            <a:r>
              <a:rPr lang="hu-HU" sz="2800" dirty="0" smtClean="0"/>
              <a:t>benyújtására. </a:t>
            </a:r>
          </a:p>
          <a:p>
            <a:pPr marL="0" indent="0" algn="just">
              <a:buNone/>
            </a:pPr>
            <a:r>
              <a:rPr lang="hu-HU" sz="2800" dirty="0"/>
              <a:t>A Vtv. 80/A. § (</a:t>
            </a:r>
            <a:r>
              <a:rPr lang="hu-HU" sz="2800" dirty="0" smtClean="0"/>
              <a:t>3c) </a:t>
            </a:r>
            <a:r>
              <a:rPr lang="hu-HU" sz="2800" dirty="0"/>
              <a:t>bekezdése szerint</a:t>
            </a:r>
          </a:p>
          <a:p>
            <a:pPr algn="just"/>
            <a:r>
              <a:rPr lang="hu-HU" sz="2800" dirty="0" smtClean="0"/>
              <a:t> Az </a:t>
            </a:r>
            <a:r>
              <a:rPr lang="hu-HU" sz="2800" dirty="0"/>
              <a:t>ügyintézési határidő </a:t>
            </a:r>
            <a:r>
              <a:rPr lang="hu-HU" sz="2800" b="1" dirty="0"/>
              <a:t>azt a napot követő napon kezdődik</a:t>
            </a:r>
            <a:r>
              <a:rPr lang="hu-HU" sz="2800" dirty="0"/>
              <a:t>, amikor </a:t>
            </a:r>
            <a:r>
              <a:rPr lang="hu-HU" sz="2800" dirty="0" smtClean="0"/>
              <a:t>a kérelmező </a:t>
            </a:r>
            <a:r>
              <a:rPr lang="hu-HU" sz="2800" dirty="0"/>
              <a:t>a döntés meghozatalához szükséges </a:t>
            </a:r>
            <a:r>
              <a:rPr lang="hu-HU" sz="2800" b="1" dirty="0"/>
              <a:t>valamennyi </a:t>
            </a:r>
            <a:r>
              <a:rPr lang="hu-HU" sz="2800" b="1" dirty="0" smtClean="0"/>
              <a:t>lényeges információt</a:t>
            </a:r>
            <a:r>
              <a:rPr lang="hu-HU" sz="2800" dirty="0" smtClean="0"/>
              <a:t> </a:t>
            </a:r>
            <a:r>
              <a:rPr lang="hu-HU" sz="2800" dirty="0"/>
              <a:t>a közlekedési hatóság rendelkezésre bocsátja. </a:t>
            </a:r>
            <a:endParaRPr lang="hu-HU" sz="2800" dirty="0" smtClean="0"/>
          </a:p>
          <a:p>
            <a:pPr algn="just"/>
            <a:r>
              <a:rPr lang="hu-HU" sz="2800" dirty="0" smtClean="0"/>
              <a:t>A közlekedési hatóság </a:t>
            </a:r>
            <a:r>
              <a:rPr lang="hu-HU" sz="2800" dirty="0"/>
              <a:t>a kérelem beérkezésétől számított tizenöt napon belül értesíti </a:t>
            </a:r>
            <a:r>
              <a:rPr lang="hu-HU" sz="2800" dirty="0" smtClean="0"/>
              <a:t>az ügyfeleket </a:t>
            </a:r>
            <a:r>
              <a:rPr lang="hu-HU" sz="2800" dirty="0"/>
              <a:t>és az érdekelteket az eljárás megindításáról</a:t>
            </a:r>
            <a:r>
              <a:rPr lang="hu-HU" sz="2800" dirty="0" smtClean="0"/>
              <a:t>. 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9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forgalombahozatali-járműengedélyre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és </a:t>
            </a:r>
            <a:r>
              <a:rPr lang="hu-HU" dirty="0" smtClean="0">
                <a:solidFill>
                  <a:schemeClr val="bg1"/>
                </a:solidFill>
              </a:rPr>
              <a:t>a járművek </a:t>
            </a:r>
            <a:r>
              <a:rPr lang="hu-HU" dirty="0" smtClean="0">
                <a:solidFill>
                  <a:schemeClr val="bg1"/>
                </a:solidFill>
              </a:rPr>
              <a:t>típusengedélyére vonatkozó közös előírások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96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forgalombahozatali</a:t>
            </a:r>
            <a:r>
              <a:rPr lang="hu-HU" dirty="0" smtClean="0"/>
              <a:t> </a:t>
            </a:r>
            <a:r>
              <a:rPr lang="hu-HU" dirty="0"/>
              <a:t>járműengedély 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2812" y="1447800"/>
            <a:ext cx="10969777" cy="48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smtClean="0"/>
              <a:t>A </a:t>
            </a:r>
            <a:r>
              <a:rPr lang="hu-HU" sz="2800" dirty="0" err="1" smtClean="0"/>
              <a:t>forgalombahozatali</a:t>
            </a:r>
            <a:r>
              <a:rPr lang="hu-HU" sz="2800" dirty="0" smtClean="0"/>
              <a:t> </a:t>
            </a:r>
            <a:r>
              <a:rPr lang="hu-HU" sz="2800" dirty="0"/>
              <a:t>járműengedély fogalma </a:t>
            </a:r>
            <a:r>
              <a:rPr lang="hu-HU" sz="2800" dirty="0" smtClean="0"/>
              <a:t>(a </a:t>
            </a:r>
            <a:r>
              <a:rPr lang="hu-HU" sz="2800" dirty="0"/>
              <a:t>2018/545 </a:t>
            </a:r>
            <a:r>
              <a:rPr lang="hu-HU" sz="2800" dirty="0" smtClean="0"/>
              <a:t>végrehajtási rendelet szerint): </a:t>
            </a:r>
          </a:p>
          <a:p>
            <a:pPr marL="0" indent="0" algn="just">
              <a:buNone/>
            </a:pPr>
            <a:r>
              <a:rPr lang="hu-HU" sz="2800" i="1" dirty="0" smtClean="0"/>
              <a:t>az </a:t>
            </a:r>
            <a:r>
              <a:rPr lang="hu-HU" sz="2800" i="1" dirty="0"/>
              <a:t>engedélyező szerv által azt követően kiadott határozat, hogy </a:t>
            </a:r>
            <a:r>
              <a:rPr lang="hu-HU" sz="2800" b="1" i="1" dirty="0"/>
              <a:t>megalapozott bizonyosságot szerzett</a:t>
            </a:r>
            <a:r>
              <a:rPr lang="hu-HU" sz="2800" i="1" dirty="0"/>
              <a:t> arról, hogy a kérelmező és a </a:t>
            </a:r>
            <a:r>
              <a:rPr lang="hu-HU" sz="2800" b="1" i="1" dirty="0"/>
              <a:t>jármű tervezésében, gyártásában, ellenőrzésében és jóváhagyásában részt vevő jogalanyok teljesítették kötelezettségeiket és feladataikat </a:t>
            </a:r>
            <a:r>
              <a:rPr lang="hu-HU" sz="2800" i="1" dirty="0"/>
              <a:t>annak érdekében, hogy </a:t>
            </a:r>
            <a:r>
              <a:rPr lang="hu-HU" sz="2800" b="1" i="1" dirty="0"/>
              <a:t>biztosítsák a vonatkozó jogszabályokban foglalt alapvető követelményeknek való megfelelést</a:t>
            </a:r>
            <a:r>
              <a:rPr lang="hu-HU" sz="2800" i="1" dirty="0"/>
              <a:t>, vagy biztosítsák az engedélyezett típusnak való megfelelést, </a:t>
            </a:r>
            <a:r>
              <a:rPr lang="hu-HU" sz="2800" b="1" i="1" dirty="0"/>
              <a:t>amely lehetővé teszi</a:t>
            </a:r>
            <a:r>
              <a:rPr lang="hu-HU" sz="2800" i="1" dirty="0"/>
              <a:t>, hogy a járművet a járműengedélyben és a járműtípus-engedélyben meghatározott használati feltételeknek és adott esetben egyéb korlátozásoknak megfelelően </a:t>
            </a:r>
            <a:r>
              <a:rPr lang="hu-HU" sz="2800" b="1" i="1" dirty="0"/>
              <a:t>forgalomba hozzák és biztonságosan használják</a:t>
            </a:r>
            <a:r>
              <a:rPr lang="hu-HU" sz="2800" i="1" dirty="0"/>
              <a:t> az alkalmazási területen</a:t>
            </a:r>
            <a:r>
              <a:rPr lang="hu-HU" sz="2800" i="1" dirty="0" smtClean="0"/>
              <a:t>.</a:t>
            </a:r>
            <a:endParaRPr lang="hu-HU" sz="2800" i="1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67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járműtípus-engedély</a:t>
            </a:r>
            <a:r>
              <a:rPr lang="hu-HU" dirty="0" smtClean="0"/>
              <a:t> </a:t>
            </a:r>
            <a:r>
              <a:rPr lang="hu-HU" dirty="0"/>
              <a:t>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2812" y="1447800"/>
            <a:ext cx="10969777" cy="48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smtClean="0"/>
              <a:t>A </a:t>
            </a:r>
            <a:r>
              <a:rPr lang="hu-HU" sz="2800" dirty="0"/>
              <a:t>járműtípus-engedély</a:t>
            </a:r>
            <a:r>
              <a:rPr lang="hu-HU" sz="2800" dirty="0" smtClean="0"/>
              <a:t> </a:t>
            </a:r>
            <a:r>
              <a:rPr lang="hu-HU" sz="2800" dirty="0"/>
              <a:t>fogalma </a:t>
            </a:r>
            <a:r>
              <a:rPr lang="hu-HU" sz="2800" dirty="0" smtClean="0"/>
              <a:t>(a </a:t>
            </a:r>
            <a:r>
              <a:rPr lang="hu-HU" sz="2800" dirty="0"/>
              <a:t>2018/545 </a:t>
            </a:r>
            <a:r>
              <a:rPr lang="hu-HU" sz="2800" dirty="0" smtClean="0"/>
              <a:t>végrehajtási rendelet szerint): </a:t>
            </a:r>
          </a:p>
          <a:p>
            <a:pPr marL="0" indent="0" algn="just">
              <a:buNone/>
            </a:pPr>
            <a:r>
              <a:rPr lang="hu-HU" sz="2800" dirty="0"/>
              <a:t>az engedélyező szerv által azt követően kiadott határozat, hogy </a:t>
            </a:r>
            <a:r>
              <a:rPr lang="hu-HU" sz="2800" b="1" dirty="0"/>
              <a:t>megalapozott bizonyosságot szerzett arról</a:t>
            </a:r>
            <a:r>
              <a:rPr lang="hu-HU" sz="2800" dirty="0"/>
              <a:t>, hogy a kérelmező és a </a:t>
            </a:r>
            <a:r>
              <a:rPr lang="hu-HU" sz="2800" b="1" dirty="0"/>
              <a:t>járműtípus tervezésében, gyártásában, ellenőrzésében és jóváhagyásában részt vevő jogalanyok teljesítették kötelezettségeiket és feladataikat</a:t>
            </a:r>
            <a:r>
              <a:rPr lang="hu-HU" sz="2800" dirty="0"/>
              <a:t> annak érdekében, hogy biztosítsák a vonatkozó jogszabályokban foglalt alapvető követelményeknek való megfelelést, amely lehetővé teszi, hogy egy e tervnek megfelelően gyártott járművet a járműtípus-engedélyben meghatározott és a szóban forgó típusnak megfelelően engedélyezett valamennyi járműre alkalmazandó, a járműre vonatkozó használati feltételeknek és adott esetben egyéb korlátozásoknak megfelelően forgalomba hozzanak és biztonságosan használjanak a járműtípus alkalmazási területén</a:t>
            </a:r>
            <a:r>
              <a:rPr lang="hu-HU" sz="2800" i="1" dirty="0" smtClean="0"/>
              <a:t>.</a:t>
            </a:r>
            <a:endParaRPr lang="hu-HU" sz="2800" i="1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50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konfigurációmenedzsment fogalma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konfigurációmenedzsment </a:t>
            </a:r>
            <a:r>
              <a:rPr lang="hu-HU" dirty="0"/>
              <a:t>fogalma (a 2018/545 végrehajtási rendelet szerint):</a:t>
            </a:r>
            <a:r>
              <a:rPr lang="hu-HU" dirty="0" smtClean="0"/>
              <a:t> </a:t>
            </a:r>
          </a:p>
          <a:p>
            <a:pPr marL="0" indent="0" algn="just">
              <a:buNone/>
            </a:pPr>
            <a:r>
              <a:rPr lang="hu-HU" dirty="0" smtClean="0"/>
              <a:t>olyan </a:t>
            </a:r>
            <a:r>
              <a:rPr lang="hu-HU" dirty="0"/>
              <a:t>módszeres szervezési, műszaki és </a:t>
            </a:r>
            <a:r>
              <a:rPr lang="hu-HU" b="1" dirty="0"/>
              <a:t>adminisztratív eljárás</a:t>
            </a:r>
            <a:r>
              <a:rPr lang="hu-HU" dirty="0"/>
              <a:t>, amelyet a j</a:t>
            </a:r>
            <a:r>
              <a:rPr lang="hu-HU" b="1" dirty="0"/>
              <a:t>ármű és/vagy a járműtípus teljes életciklusa során hajtanak végre annak biztosítása érdekében, hogy a dokumentáció egységessége és a változások </a:t>
            </a:r>
            <a:r>
              <a:rPr lang="hu-HU" b="1" dirty="0" err="1"/>
              <a:t>nyomonkövethetősége</a:t>
            </a:r>
            <a:r>
              <a:rPr lang="hu-HU" b="1" dirty="0"/>
              <a:t> megvalósuljon</a:t>
            </a:r>
            <a:r>
              <a:rPr lang="hu-HU" dirty="0"/>
              <a:t> és folyamatosan fennálljon azzal a céllal, hogy: </a:t>
            </a:r>
            <a:endParaRPr lang="hu-HU" dirty="0" smtClean="0"/>
          </a:p>
          <a:p>
            <a:pPr marL="457200" indent="-457200" algn="just">
              <a:buAutoNum type="alphaLcParenR"/>
            </a:pPr>
            <a:r>
              <a:rPr lang="hu-HU" dirty="0" smtClean="0"/>
              <a:t>a </a:t>
            </a:r>
            <a:r>
              <a:rPr lang="hu-HU" dirty="0"/>
              <a:t>vonatkozó uniós jogból és a nemzeti szabályokból eredő </a:t>
            </a:r>
            <a:r>
              <a:rPr lang="hu-HU" b="1" dirty="0"/>
              <a:t>követelmények teljesüljenek; </a:t>
            </a:r>
            <a:endParaRPr lang="hu-HU" b="1" dirty="0" smtClean="0"/>
          </a:p>
          <a:p>
            <a:pPr marL="457200" indent="-457200" algn="just">
              <a:buAutoNum type="alphaLcParenR"/>
            </a:pPr>
            <a:r>
              <a:rPr lang="hu-HU" b="1" dirty="0" smtClean="0"/>
              <a:t>a </a:t>
            </a:r>
            <a:r>
              <a:rPr lang="hu-HU" b="1" dirty="0"/>
              <a:t>módosításokat </a:t>
            </a:r>
            <a:r>
              <a:rPr lang="hu-HU" dirty="0"/>
              <a:t>vagy a műszaki dokumentációban, vagy a kiadott engedélyt kísérő dokumentációban </a:t>
            </a:r>
            <a:r>
              <a:rPr lang="hu-HU" b="1" dirty="0"/>
              <a:t>ellenőrizzék és dokumentálják</a:t>
            </a:r>
            <a:r>
              <a:rPr lang="hu-HU" dirty="0"/>
              <a:t>; </a:t>
            </a:r>
            <a:endParaRPr lang="hu-HU" dirty="0" smtClean="0"/>
          </a:p>
          <a:p>
            <a:pPr marL="457200" indent="-457200" algn="just">
              <a:buAutoNum type="alphaLcParenR"/>
            </a:pPr>
            <a:r>
              <a:rPr lang="hu-HU" dirty="0" smtClean="0"/>
              <a:t>az </a:t>
            </a:r>
            <a:r>
              <a:rPr lang="hu-HU" dirty="0"/>
              <a:t>információk és az adatok </a:t>
            </a:r>
            <a:r>
              <a:rPr lang="hu-HU" b="1" dirty="0"/>
              <a:t>naprakészek és pontosak </a:t>
            </a:r>
            <a:r>
              <a:rPr lang="hu-HU" dirty="0"/>
              <a:t>legyenek; </a:t>
            </a:r>
            <a:endParaRPr lang="hu-HU" dirty="0" smtClean="0"/>
          </a:p>
          <a:p>
            <a:pPr marL="457200" indent="-457200" algn="just">
              <a:buAutoNum type="alphaLcParenR"/>
            </a:pPr>
            <a:r>
              <a:rPr lang="hu-HU" dirty="0" smtClean="0"/>
              <a:t>az </a:t>
            </a:r>
            <a:r>
              <a:rPr lang="hu-HU" dirty="0"/>
              <a:t>érintett felek szükség szerint </a:t>
            </a:r>
            <a:r>
              <a:rPr lang="hu-HU" b="1" dirty="0"/>
              <a:t>tájékoztatást kapjanak </a:t>
            </a:r>
            <a:r>
              <a:rPr lang="hu-HU" dirty="0"/>
              <a:t>a módosításokról</a:t>
            </a:r>
          </a:p>
        </p:txBody>
      </p:sp>
    </p:spTree>
    <p:extLst>
      <p:ext uri="{BB962C8B-B14F-4D97-AF65-F5344CB8AC3E}">
        <p14:creationId xmlns:p14="http://schemas.microsoft.com/office/powerpoint/2010/main" val="429172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Általános előírások </a:t>
            </a:r>
            <a:r>
              <a:rPr lang="hu-HU" dirty="0"/>
              <a:t>– </a:t>
            </a:r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800" dirty="0" err="1" smtClean="0"/>
              <a:t>Forgalombahozatali-járműengedély</a:t>
            </a:r>
            <a:r>
              <a:rPr lang="hu-HU" sz="2800" dirty="0" smtClean="0"/>
              <a:t>, illetve típusengedély szükséges a vasúti pályahálózaton közlekedő</a:t>
            </a:r>
          </a:p>
          <a:p>
            <a:pPr algn="just"/>
            <a:r>
              <a:rPr lang="hu-HU" sz="2800" dirty="0" smtClean="0"/>
              <a:t>a</a:t>
            </a:r>
            <a:r>
              <a:rPr lang="hu-HU" sz="2800" dirty="0"/>
              <a:t>) motorvonatokra, motorkocsikra,</a:t>
            </a:r>
          </a:p>
          <a:p>
            <a:pPr algn="just"/>
            <a:r>
              <a:rPr lang="hu-HU" sz="2800" dirty="0"/>
              <a:t>b) vontatójárművekre,</a:t>
            </a:r>
          </a:p>
          <a:p>
            <a:pPr algn="just"/>
            <a:r>
              <a:rPr lang="hu-HU" sz="2800" dirty="0"/>
              <a:t>c) személykocsikra,</a:t>
            </a:r>
          </a:p>
          <a:p>
            <a:pPr algn="just"/>
            <a:r>
              <a:rPr lang="hu-HU" sz="2800" dirty="0"/>
              <a:t>d) teherkocsikra, ideértve a tehergépkocsik szállítására tervezett járműveket,</a:t>
            </a:r>
          </a:p>
          <a:p>
            <a:pPr algn="just"/>
            <a:r>
              <a:rPr lang="hu-HU" sz="2800" dirty="0"/>
              <a:t>e) a vasúti pálya, pályahálózat és tartozékai építését és karbantartását szolgáló mobil berendezésekre és</a:t>
            </a:r>
          </a:p>
          <a:p>
            <a:pPr algn="just"/>
            <a:r>
              <a:rPr lang="hu-HU" sz="2800" dirty="0"/>
              <a:t>f ) segély- és mentőszerelvényekbe sorozott </a:t>
            </a:r>
            <a:r>
              <a:rPr lang="hu-HU" sz="2800" dirty="0" smtClean="0"/>
              <a:t>járművekre.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5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Általános előírások </a:t>
            </a:r>
            <a:r>
              <a:rPr lang="hu-HU" dirty="0"/>
              <a:t>–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800" dirty="0"/>
              <a:t>A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 és járművek típusengedélye iránti kérelmet, valamint az összes, a kérelemre, a vonatkozó eljárások állására és kimenetelére, a fellebbezési tanács kéréseire és határozataira vonatkozó információt az (EU) 2016/796 európai parlamenti és tanácsi rendelet 12. cikkében említett </a:t>
            </a:r>
            <a:r>
              <a:rPr lang="hu-HU" sz="2800" b="1" dirty="0"/>
              <a:t>egyablakos információs és kommunikációs rendszeren (OSS) keresztül</a:t>
            </a:r>
            <a:r>
              <a:rPr lang="hu-HU" sz="2800" dirty="0"/>
              <a:t> kell benyújtani. </a:t>
            </a:r>
          </a:p>
          <a:p>
            <a:pPr algn="just"/>
            <a:r>
              <a:rPr lang="hu-HU" sz="2800" b="1" dirty="0"/>
              <a:t>Ha a vasúti jármű</a:t>
            </a:r>
            <a:r>
              <a:rPr lang="hu-HU" sz="2800" dirty="0"/>
              <a:t>, illetve vasúti járműtípus </a:t>
            </a:r>
            <a:r>
              <a:rPr lang="hu-HU" sz="2800" b="1" dirty="0"/>
              <a:t>alkalmazási területe Magyarország területére korlátozódik</a:t>
            </a:r>
            <a:r>
              <a:rPr lang="hu-HU" sz="2800" dirty="0"/>
              <a:t>, a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 illetve a típusengedély megadása iránti eljárást a kérelmező kérelmére </a:t>
            </a:r>
            <a:r>
              <a:rPr lang="hu-HU" sz="2800" b="1" dirty="0" smtClean="0"/>
              <a:t>a közlekedési hatóság folytatja le</a:t>
            </a:r>
            <a:r>
              <a:rPr lang="hu-HU" sz="2800" dirty="0"/>
              <a:t>.</a:t>
            </a:r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36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vonatkozó engedély </a:t>
            </a:r>
            <a:r>
              <a:rPr lang="hu-HU" dirty="0" smtClean="0"/>
              <a:t>meghatározása - 1.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23" y="1368532"/>
            <a:ext cx="10969777" cy="5032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kérelmező </a:t>
            </a:r>
            <a:r>
              <a:rPr lang="hu-HU" dirty="0" smtClean="0"/>
              <a:t>azonosítja </a:t>
            </a:r>
            <a:r>
              <a:rPr lang="hu-HU" dirty="0"/>
              <a:t>és választja ki a vonatkozó engedélyt: </a:t>
            </a:r>
            <a:endParaRPr lang="hu-HU" dirty="0" smtClean="0"/>
          </a:p>
          <a:p>
            <a:pPr marL="355600" indent="-355600" algn="just">
              <a:buNone/>
            </a:pPr>
            <a:r>
              <a:rPr lang="hu-HU" dirty="0" smtClean="0"/>
              <a:t>a)	első </a:t>
            </a:r>
            <a:r>
              <a:rPr lang="hu-HU" dirty="0"/>
              <a:t>engedély: </a:t>
            </a:r>
            <a:r>
              <a:rPr lang="hu-HU" b="1" dirty="0" smtClean="0"/>
              <a:t>egy </a:t>
            </a:r>
            <a:r>
              <a:rPr lang="hu-HU" b="1" dirty="0"/>
              <a:t>új járműtípusra</a:t>
            </a:r>
            <a:r>
              <a:rPr lang="hu-HU" dirty="0"/>
              <a:t> – ideértve adott esetben annak </a:t>
            </a:r>
            <a:r>
              <a:rPr lang="hu-HU" dirty="0" smtClean="0"/>
              <a:t>változatait </a:t>
            </a:r>
            <a:r>
              <a:rPr lang="hu-HU" dirty="0"/>
              <a:t>és/vagy kiviteleit is, valamint adott esetben az adott típus első járművét – </a:t>
            </a:r>
            <a:r>
              <a:rPr lang="hu-HU" b="1" dirty="0"/>
              <a:t>kiadott járműtípus-engedély és/vagy </a:t>
            </a:r>
            <a:r>
              <a:rPr lang="hu-HU" b="1" dirty="0" err="1"/>
              <a:t>forgalombahozatali</a:t>
            </a:r>
            <a:r>
              <a:rPr lang="hu-HU" b="1" dirty="0"/>
              <a:t> járműengedély; </a:t>
            </a:r>
            <a:endParaRPr lang="hu-HU" b="1" dirty="0" smtClean="0"/>
          </a:p>
          <a:p>
            <a:pPr marL="355600" indent="-355600" algn="just">
              <a:buNone/>
            </a:pPr>
            <a:r>
              <a:rPr lang="hu-HU" dirty="0" smtClean="0"/>
              <a:t>b)	megújított </a:t>
            </a:r>
            <a:r>
              <a:rPr lang="hu-HU" dirty="0"/>
              <a:t>járműtípus-engedély: </a:t>
            </a:r>
            <a:r>
              <a:rPr lang="hu-HU" dirty="0" smtClean="0"/>
              <a:t>amennyiben </a:t>
            </a:r>
            <a:r>
              <a:rPr lang="hu-HU" b="1" dirty="0"/>
              <a:t>változás következik be az </a:t>
            </a:r>
            <a:r>
              <a:rPr lang="hu-HU" b="1" dirty="0" err="1"/>
              <a:t>ÁME-k</a:t>
            </a:r>
            <a:r>
              <a:rPr lang="hu-HU" b="1" dirty="0"/>
              <a:t>, illetve a nemzeti szabályok </a:t>
            </a:r>
            <a:r>
              <a:rPr lang="hu-HU" dirty="0"/>
              <a:t>azon vonatkozó rendelkezéseiben, amelyek alapján a járműtípus-engedélyt </a:t>
            </a:r>
            <a:r>
              <a:rPr lang="hu-HU" dirty="0" smtClean="0"/>
              <a:t>kiállították, </a:t>
            </a:r>
            <a:r>
              <a:rPr lang="hu-HU" dirty="0"/>
              <a:t>az adott ÁME vagy nemzeti szabály határozza meg, hogy a már kiállított járműtípus-engedély érvényben marad, vagy azt meg kell </a:t>
            </a:r>
            <a:r>
              <a:rPr lang="hu-HU" dirty="0" smtClean="0"/>
              <a:t>újítani. A járműtípus-engedélynek a megújítása nem </a:t>
            </a:r>
            <a:r>
              <a:rPr lang="hu-HU" dirty="0"/>
              <a:t>teszi </a:t>
            </a:r>
            <a:r>
              <a:rPr lang="hu-HU" dirty="0" smtClean="0"/>
              <a:t>szükségessé </a:t>
            </a:r>
            <a:r>
              <a:rPr lang="hu-HU" dirty="0"/>
              <a:t>a járműtípus tervezésének megváltoztatását; </a:t>
            </a:r>
            <a:endParaRPr lang="hu-HU" dirty="0" smtClean="0"/>
          </a:p>
          <a:p>
            <a:pPr marL="355600" indent="-355600" algn="just">
              <a:buNone/>
            </a:pPr>
            <a:r>
              <a:rPr lang="hu-HU" dirty="0" smtClean="0"/>
              <a:t>c)	kiterjesztett </a:t>
            </a:r>
            <a:r>
              <a:rPr lang="hu-HU" dirty="0"/>
              <a:t>alkalmazási terület: </a:t>
            </a:r>
            <a:r>
              <a:rPr lang="hu-HU" b="1" dirty="0" smtClean="0"/>
              <a:t>egy </a:t>
            </a:r>
            <a:r>
              <a:rPr lang="hu-HU" b="1" dirty="0"/>
              <a:t>már engedélyezett </a:t>
            </a:r>
            <a:r>
              <a:rPr lang="hu-HU" b="1" dirty="0" smtClean="0"/>
              <a:t>járműtípus </a:t>
            </a:r>
            <a:r>
              <a:rPr lang="hu-HU" b="1" dirty="0"/>
              <a:t>és/vagy </a:t>
            </a:r>
            <a:r>
              <a:rPr lang="hu-HU" b="1" dirty="0" smtClean="0"/>
              <a:t>jármű </a:t>
            </a:r>
            <a:r>
              <a:rPr lang="hu-HU" dirty="0" smtClean="0"/>
              <a:t>járműtípus-engedélye </a:t>
            </a:r>
            <a:r>
              <a:rPr lang="hu-HU" dirty="0"/>
              <a:t>és/vagy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járműengedélye, melynél a terv </a:t>
            </a:r>
            <a:r>
              <a:rPr lang="hu-HU" dirty="0"/>
              <a:t>módosítása </a:t>
            </a:r>
            <a:r>
              <a:rPr lang="hu-HU" dirty="0" smtClean="0"/>
              <a:t>nélkül, a benyújtott dokumentumok alapján </a:t>
            </a:r>
            <a:r>
              <a:rPr lang="hu-HU" b="1" dirty="0" smtClean="0"/>
              <a:t>kiterjesztésre kerül a jármű </a:t>
            </a:r>
            <a:r>
              <a:rPr lang="hu-HU" b="1" dirty="0"/>
              <a:t>alkalmazási </a:t>
            </a:r>
            <a:r>
              <a:rPr lang="hu-HU" b="1" dirty="0" smtClean="0"/>
              <a:t>területe</a:t>
            </a:r>
            <a:r>
              <a:rPr lang="hu-HU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84469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012" y="3200400"/>
            <a:ext cx="5867400" cy="1210067"/>
          </a:xfrm>
        </p:spPr>
        <p:txBody>
          <a:bodyPr bIns="182880">
            <a:noAutofit/>
          </a:bodyPr>
          <a:lstStyle/>
          <a:p>
            <a:r>
              <a:rPr lang="en-US" sz="2800" i="1" dirty="0"/>
              <a:t>A vasúti járművek engedélyezésnek új szabályai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812" y="4724400"/>
            <a:ext cx="7069326" cy="1444422"/>
          </a:xfrm>
        </p:spPr>
        <p:txBody>
          <a:bodyPr lIns="365760" tIns="0" rIns="0" bIns="0">
            <a:normAutofit fontScale="92500" lnSpcReduction="10000"/>
          </a:bodyPr>
          <a:lstStyle/>
          <a:p>
            <a:r>
              <a:rPr lang="hu-HU" sz="1800" b="1" dirty="0">
                <a:solidFill>
                  <a:srgbClr val="FFFFFF"/>
                </a:solidFill>
              </a:rPr>
              <a:t>Kozma </a:t>
            </a:r>
            <a:r>
              <a:rPr lang="hu-HU" sz="1800" b="1" dirty="0" smtClean="0">
                <a:solidFill>
                  <a:srgbClr val="FFFFFF"/>
                </a:solidFill>
              </a:rPr>
              <a:t>Tibor</a:t>
            </a:r>
          </a:p>
          <a:p>
            <a:r>
              <a:rPr lang="hu-HU" sz="1800" b="1" dirty="0" smtClean="0">
                <a:solidFill>
                  <a:srgbClr val="FFFFFF"/>
                </a:solidFill>
              </a:rPr>
              <a:t>osztályvezető</a:t>
            </a:r>
            <a:endParaRPr lang="hu-HU" sz="1800" b="1" dirty="0">
              <a:solidFill>
                <a:srgbClr val="FFFFFF"/>
              </a:solidFill>
            </a:endParaRPr>
          </a:p>
          <a:p>
            <a:r>
              <a:rPr lang="hu-HU" sz="1800" dirty="0" smtClean="0">
                <a:solidFill>
                  <a:srgbClr val="FFFFFF"/>
                </a:solidFill>
              </a:rPr>
              <a:t>Közigazgatási </a:t>
            </a:r>
            <a:r>
              <a:rPr lang="hu-HU" sz="1800" dirty="0">
                <a:solidFill>
                  <a:srgbClr val="FFFFFF"/>
                </a:solidFill>
              </a:rPr>
              <a:t>Hatósági Ügyekért Felelős Helyettes Államtitkárság</a:t>
            </a:r>
          </a:p>
          <a:p>
            <a:r>
              <a:rPr lang="hu-HU" sz="1800" dirty="0">
                <a:solidFill>
                  <a:srgbClr val="FFFFFF"/>
                </a:solidFill>
              </a:rPr>
              <a:t>Vasúti Hatósági </a:t>
            </a:r>
            <a:r>
              <a:rPr lang="hu-HU" sz="1800" dirty="0" smtClean="0">
                <a:solidFill>
                  <a:srgbClr val="FFFFFF"/>
                </a:solidFill>
              </a:rPr>
              <a:t>Főosztály</a:t>
            </a:r>
          </a:p>
          <a:p>
            <a:r>
              <a:rPr lang="hu-HU" sz="1800" dirty="0" smtClean="0">
                <a:solidFill>
                  <a:srgbClr val="FFFFFF"/>
                </a:solidFill>
              </a:rPr>
              <a:t>Vasútgépészeti Osztály </a:t>
            </a:r>
            <a:endParaRPr lang="hu-HU" sz="18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 dirty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Budapest, 20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20. december 8.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904412" y="5562600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vonatkozó engedély </a:t>
            </a:r>
            <a:r>
              <a:rPr lang="hu-HU" dirty="0" smtClean="0"/>
              <a:t>meghatározása - 2.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spcBef>
                <a:spcPts val="0"/>
              </a:spcBef>
              <a:buAutoNum type="alphaLcParenR" startAt="4"/>
            </a:pPr>
            <a:r>
              <a:rPr lang="hu-HU" dirty="0" smtClean="0"/>
              <a:t>új </a:t>
            </a:r>
            <a:r>
              <a:rPr lang="hu-HU" dirty="0"/>
              <a:t>engedély: egy már engedélyezett járműtípusra és/vagy járműre annak </a:t>
            </a:r>
            <a:r>
              <a:rPr lang="hu-HU" b="1" dirty="0"/>
              <a:t>felújítását vagy korszerűsítését</a:t>
            </a:r>
            <a:r>
              <a:rPr lang="hu-HU" dirty="0"/>
              <a:t>  követően kiadott  új 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</a:t>
            </a:r>
            <a:endParaRPr lang="hu-HU" dirty="0" smtClean="0"/>
          </a:p>
          <a:p>
            <a:pPr marL="723900" indent="-368300" algn="just">
              <a:spcBef>
                <a:spcPts val="0"/>
              </a:spcBef>
              <a:buFontTx/>
              <a:buChar char="-"/>
            </a:pPr>
            <a:r>
              <a:rPr lang="hu-HU" dirty="0" smtClean="0"/>
              <a:t>olyan </a:t>
            </a:r>
            <a:r>
              <a:rPr lang="hu-HU" dirty="0"/>
              <a:t>mértékű </a:t>
            </a:r>
            <a:r>
              <a:rPr lang="hu-HU" dirty="0" smtClean="0"/>
              <a:t>változás </a:t>
            </a:r>
            <a:r>
              <a:rPr lang="hu-HU" b="1" dirty="0"/>
              <a:t>jármű és az alkalmazási terület közötti műszaki </a:t>
            </a:r>
            <a:r>
              <a:rPr lang="hu-HU" dirty="0"/>
              <a:t>összeegyeztethetőség ellenőrzésére meghatározott </a:t>
            </a:r>
            <a:r>
              <a:rPr lang="hu-HU" b="1" dirty="0"/>
              <a:t>paraméterek </a:t>
            </a:r>
            <a:r>
              <a:rPr lang="hu-HU" b="1" dirty="0" smtClean="0"/>
              <a:t>értékeiben</a:t>
            </a:r>
            <a:r>
              <a:rPr lang="hu-HU" dirty="0"/>
              <a:t>, </a:t>
            </a:r>
            <a:r>
              <a:rPr lang="hu-HU" dirty="0" smtClean="0"/>
              <a:t>hogy azok </a:t>
            </a:r>
            <a:r>
              <a:rPr lang="hu-HU" b="1" dirty="0"/>
              <a:t>kívül esnek </a:t>
            </a:r>
            <a:r>
              <a:rPr lang="hu-HU" dirty="0"/>
              <a:t>az </a:t>
            </a:r>
            <a:r>
              <a:rPr lang="hu-HU" dirty="0" err="1"/>
              <a:t>ÁME-kben</a:t>
            </a:r>
            <a:r>
              <a:rPr lang="hu-HU" dirty="0"/>
              <a:t> meghatározott elfogadható tartományon; </a:t>
            </a:r>
            <a:endParaRPr lang="hu-HU" dirty="0" smtClean="0"/>
          </a:p>
          <a:p>
            <a:pPr marL="723900" indent="-368300" algn="just">
              <a:spcBef>
                <a:spcPts val="0"/>
              </a:spcBef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tervezett munkálatok </a:t>
            </a:r>
            <a:r>
              <a:rPr lang="hu-HU" b="1" dirty="0"/>
              <a:t>negatív hatással lehetnek </a:t>
            </a:r>
            <a:r>
              <a:rPr lang="hu-HU" dirty="0"/>
              <a:t>az érintett jármű általános biztonsági szintjére; </a:t>
            </a:r>
            <a:endParaRPr lang="hu-HU" dirty="0" smtClean="0"/>
          </a:p>
          <a:p>
            <a:pPr marL="723900" indent="-368300" algn="just">
              <a:spcBef>
                <a:spcPts val="0"/>
              </a:spcBef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vonatkozó </a:t>
            </a:r>
            <a:r>
              <a:rPr lang="hu-HU" b="1" dirty="0" err="1"/>
              <a:t>ÁME-k</a:t>
            </a:r>
            <a:r>
              <a:rPr lang="hu-HU" b="1" dirty="0"/>
              <a:t> megkövetelik </a:t>
            </a:r>
            <a:r>
              <a:rPr lang="hu-HU" dirty="0" smtClean="0"/>
              <a:t>azt (a továbbiakban: </a:t>
            </a:r>
            <a:r>
              <a:rPr lang="hu-HU" b="1" dirty="0" smtClean="0"/>
              <a:t>kritériumok</a:t>
            </a:r>
            <a:r>
              <a:rPr lang="hu-HU" dirty="0" smtClean="0"/>
              <a:t>)</a:t>
            </a:r>
          </a:p>
          <a:p>
            <a:pPr marL="355600" indent="-355600" algn="just">
              <a:buNone/>
            </a:pPr>
            <a:r>
              <a:rPr lang="hu-HU" dirty="0" smtClean="0"/>
              <a:t>e)	</a:t>
            </a:r>
            <a:r>
              <a:rPr lang="hu-HU" dirty="0" err="1" smtClean="0"/>
              <a:t>típusmegfelelőségi</a:t>
            </a:r>
            <a:r>
              <a:rPr lang="hu-HU" dirty="0" smtClean="0"/>
              <a:t> </a:t>
            </a:r>
            <a:r>
              <a:rPr lang="hu-HU" dirty="0"/>
              <a:t>engedély: </a:t>
            </a:r>
            <a:r>
              <a:rPr lang="hu-HU" b="1" dirty="0"/>
              <a:t>egy már engedélyezett és érvényes járműtípusnak </a:t>
            </a:r>
            <a:r>
              <a:rPr lang="hu-HU" dirty="0"/>
              <a:t>megfelelő </a:t>
            </a:r>
            <a:r>
              <a:rPr lang="hu-HU" b="1" dirty="0"/>
              <a:t>járműre vagy járműsorozatra</a:t>
            </a:r>
            <a:r>
              <a:rPr lang="hu-HU" dirty="0"/>
              <a:t> az adott típusnak való </a:t>
            </a:r>
            <a:r>
              <a:rPr lang="hu-HU" b="1" dirty="0"/>
              <a:t>megfelelőségi</a:t>
            </a:r>
            <a:r>
              <a:rPr lang="hu-HU" dirty="0"/>
              <a:t> </a:t>
            </a:r>
            <a:r>
              <a:rPr lang="hu-HU" b="1" dirty="0"/>
              <a:t>nyilatkozat</a:t>
            </a:r>
            <a:r>
              <a:rPr lang="hu-HU" dirty="0"/>
              <a:t> alapján kiadott </a:t>
            </a:r>
            <a:r>
              <a:rPr lang="hu-HU" dirty="0" err="1"/>
              <a:t>forgalombahozatali</a:t>
            </a:r>
            <a:r>
              <a:rPr lang="hu-HU" dirty="0"/>
              <a:t> járműengedély. </a:t>
            </a:r>
            <a:r>
              <a:rPr lang="hu-HU" dirty="0" smtClean="0"/>
              <a:t>Adott </a:t>
            </a:r>
            <a:r>
              <a:rPr lang="hu-HU" dirty="0"/>
              <a:t>esetben egyértelműen meg kell határozni a járműtípus azon kivitelét és/vagy a járműtípus azon változatát, amelynek a jármű vagy járműsorozat megfelel.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5703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Már engedélyezett járműtípus módosításai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Egy </a:t>
            </a:r>
            <a:r>
              <a:rPr lang="hu-HU" dirty="0"/>
              <a:t>engedélyezett járműtípus minden módosítását elemezni kell és be kell sorolni a következő módosítások egyikébe, valamint engedélyeztetni kell az alábbiak szerint: </a:t>
            </a:r>
            <a:endParaRPr lang="hu-HU" dirty="0" smtClean="0"/>
          </a:p>
          <a:p>
            <a:pPr marL="355600" indent="-355600" algn="just">
              <a:buAutoNum type="alphaLcParenR"/>
            </a:pPr>
            <a:r>
              <a:rPr lang="hu-HU" dirty="0" smtClean="0"/>
              <a:t>olyan </a:t>
            </a:r>
            <a:r>
              <a:rPr lang="hu-HU" dirty="0"/>
              <a:t>módosítás, amely az alrendszerek tekintetében az EK-hitelesítési nyilatkozatokat kísérő műszaki dokumentációkhoz képest nem eredményez eltérést. Ebben az esetben nincs szükség </a:t>
            </a:r>
            <a:r>
              <a:rPr lang="hu-HU" dirty="0" err="1"/>
              <a:t>megfelelőségértékelő</a:t>
            </a:r>
            <a:r>
              <a:rPr lang="hu-HU" dirty="0"/>
              <a:t> szervezet általi ellenőrzésre, és az alrendszerekre vonatkozó eredeti EK-hitelesítési nyilatkozatok és a járműtípus-engedély továbbra is érvényesek és változatlanok maradnak; </a:t>
            </a:r>
            <a:endParaRPr lang="hu-HU" dirty="0" smtClean="0"/>
          </a:p>
          <a:p>
            <a:pPr marL="355600" indent="-355600" algn="just">
              <a:buAutoNum type="alphaLcParenR"/>
            </a:pPr>
            <a:r>
              <a:rPr lang="hu-HU" dirty="0" smtClean="0"/>
              <a:t>olyan </a:t>
            </a:r>
            <a:r>
              <a:rPr lang="hu-HU" dirty="0"/>
              <a:t>módosítás, amely az alrendszerek tekintetében az EK-hitelesítési nyilatkozatokat kísérő műszaki dokumentációkhoz képest olyan eltérést eredményez, amely új ellenőrzéseket igényelhet, és ezért a vonatkozó </a:t>
            </a:r>
            <a:r>
              <a:rPr lang="hu-HU" dirty="0" err="1"/>
              <a:t>megfelelőségértékelési</a:t>
            </a:r>
            <a:r>
              <a:rPr lang="hu-HU" dirty="0"/>
              <a:t> modulok szerint ellenőrzést igényel, de nem befolyásolja a járműtípus alapvető konstrukciós jellemzőit, és nem igényel új engedélyt </a:t>
            </a:r>
            <a:r>
              <a:rPr lang="hu-HU" dirty="0" smtClean="0"/>
              <a:t>a </a:t>
            </a:r>
            <a:r>
              <a:rPr lang="hu-HU" b="1" dirty="0"/>
              <a:t>kritériumok</a:t>
            </a:r>
            <a:r>
              <a:rPr lang="hu-HU" dirty="0"/>
              <a:t> szerint; </a:t>
            </a:r>
            <a:endParaRPr lang="hu-HU" dirty="0" smtClean="0"/>
          </a:p>
          <a:p>
            <a:pPr marL="355600" indent="-355600" algn="just">
              <a:buNone/>
            </a:pPr>
            <a:r>
              <a:rPr lang="hu-HU" dirty="0" smtClean="0"/>
              <a:t>c)	a </a:t>
            </a:r>
            <a:r>
              <a:rPr lang="hu-HU" dirty="0"/>
              <a:t>járműtípus alapvető konstrukciós jellemzőinek olyan megváltoztatása, amely kritériumok szerint nem igényel új engedélyt; </a:t>
            </a:r>
          </a:p>
          <a:p>
            <a:pPr marL="457200" indent="-457200" algn="just">
              <a:buAutoNum type="alphaLcParenR" startAt="4"/>
            </a:pPr>
            <a:r>
              <a:rPr lang="hu-HU" dirty="0" smtClean="0"/>
              <a:t>olyan </a:t>
            </a:r>
            <a:r>
              <a:rPr lang="hu-HU" dirty="0"/>
              <a:t>módosítás, amely a kritériumok szerint új engedélyt </a:t>
            </a:r>
            <a:r>
              <a:rPr lang="hu-HU" dirty="0" smtClean="0"/>
              <a:t>igényel</a:t>
            </a:r>
          </a:p>
          <a:p>
            <a:pPr marL="0" indent="0" algn="just">
              <a:buNone/>
            </a:pPr>
            <a:r>
              <a:rPr lang="hu-HU" dirty="0"/>
              <a:t>Az engedélyező szerv </a:t>
            </a:r>
            <a:r>
              <a:rPr lang="hu-HU" dirty="0" smtClean="0"/>
              <a:t>nyilvántartásba </a:t>
            </a:r>
            <a:r>
              <a:rPr lang="hu-HU" dirty="0"/>
              <a:t>veszi a járműtípus új kivitelét vagy a járműtípus-változat új kivitelét 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06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Már engedélyezett jármű </a:t>
            </a:r>
            <a:r>
              <a:rPr lang="hu-HU" dirty="0" smtClean="0"/>
              <a:t>módosításai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Egy </a:t>
            </a:r>
            <a:r>
              <a:rPr lang="hu-HU" dirty="0"/>
              <a:t>már engedélyezett jármű olyan módosításai, amelyek </a:t>
            </a:r>
            <a:r>
              <a:rPr lang="hu-HU" b="1" dirty="0"/>
              <a:t>karbantartás keretében történő helyettesítéshez</a:t>
            </a:r>
            <a:r>
              <a:rPr lang="hu-HU" dirty="0"/>
              <a:t> kapcsolódnak, és amelyek </a:t>
            </a:r>
            <a:r>
              <a:rPr lang="hu-HU" b="1" dirty="0"/>
              <a:t>alkatrészeknek a jármű megelőző vagy javító karbantartása keretében azonos funkciójú és teljesítményű alkatrészekre való cseréjére korlátozódnak</a:t>
            </a:r>
            <a:r>
              <a:rPr lang="hu-HU" dirty="0"/>
              <a:t>, </a:t>
            </a:r>
            <a:r>
              <a:rPr lang="hu-HU" b="1" dirty="0"/>
              <a:t>nem igényelnek </a:t>
            </a:r>
            <a:r>
              <a:rPr lang="hu-HU" b="1" dirty="0" err="1"/>
              <a:t>forgalombahozatali</a:t>
            </a:r>
            <a:r>
              <a:rPr lang="hu-HU" b="1" dirty="0"/>
              <a:t> engedélyt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jármű bármely más módosítását a </a:t>
            </a:r>
            <a:r>
              <a:rPr lang="hu-HU" dirty="0" smtClean="0"/>
              <a:t>„</a:t>
            </a:r>
            <a:r>
              <a:rPr lang="hu-HU" i="1" dirty="0" smtClean="0"/>
              <a:t>Már </a:t>
            </a:r>
            <a:r>
              <a:rPr lang="hu-HU" i="1" dirty="0"/>
              <a:t>engedélyezett járműtípus </a:t>
            </a:r>
            <a:r>
              <a:rPr lang="hu-HU" i="1" dirty="0" smtClean="0"/>
              <a:t>módosításai</a:t>
            </a:r>
            <a:r>
              <a:rPr lang="hu-HU" dirty="0" smtClean="0"/>
              <a:t>” pontban foglaltak szerint </a:t>
            </a:r>
            <a:r>
              <a:rPr lang="hu-HU" b="1" dirty="0" smtClean="0"/>
              <a:t>elemezni </a:t>
            </a:r>
            <a:r>
              <a:rPr lang="hu-HU" b="1" dirty="0"/>
              <a:t>és osztályozni </a:t>
            </a:r>
            <a:r>
              <a:rPr lang="hu-HU" dirty="0"/>
              <a:t>kell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változást kezelő </a:t>
            </a:r>
            <a:r>
              <a:rPr lang="hu-HU" dirty="0" smtClean="0"/>
              <a:t>szervnek új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engedélyt kell kérnie, </a:t>
            </a:r>
            <a:r>
              <a:rPr lang="hu-HU" dirty="0"/>
              <a:t>ha a </a:t>
            </a:r>
            <a:r>
              <a:rPr lang="hu-HU" dirty="0" smtClean="0"/>
              <a:t>kritériumok változása miatt új járműtípus-engedély kiadása szükséges. </a:t>
            </a:r>
          </a:p>
          <a:p>
            <a:pPr marL="0" indent="0" algn="just">
              <a:buNone/>
            </a:pPr>
            <a:r>
              <a:rPr lang="hu-HU" dirty="0"/>
              <a:t>A jármű minden módosítása az üzembentartó vagy a megbízott szerv felelősségi körébe tartozó konfigurációmenedzsment hatálya alá </a:t>
            </a:r>
            <a:r>
              <a:rPr lang="hu-HU" dirty="0" smtClean="0"/>
              <a:t>tartozik.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65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végleges </a:t>
            </a:r>
            <a:r>
              <a:rPr lang="hu-HU" dirty="0" smtClean="0"/>
              <a:t>dokumentációja - 1.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járműtípus-engedély és/vagy </a:t>
            </a:r>
            <a:r>
              <a:rPr lang="hu-HU" dirty="0" err="1" smtClean="0"/>
              <a:t>forgalombahozatali</a:t>
            </a:r>
            <a:r>
              <a:rPr lang="hu-HU" dirty="0" smtClean="0"/>
              <a:t> járműengedély tartalmát a végrehajtási rendelet és az Ákr. határozza meg. </a:t>
            </a:r>
          </a:p>
          <a:p>
            <a:pPr marL="0" indent="0" algn="just">
              <a:buNone/>
            </a:pPr>
            <a:r>
              <a:rPr lang="hu-HU" dirty="0" smtClean="0"/>
              <a:t>Tartalmazza többek között a </a:t>
            </a:r>
            <a:r>
              <a:rPr lang="hu-HU" dirty="0"/>
              <a:t>járműtípus alapvető konstrukciós </a:t>
            </a:r>
            <a:r>
              <a:rPr lang="hu-HU" dirty="0" smtClean="0"/>
              <a:t>jellemzői, </a:t>
            </a:r>
            <a:r>
              <a:rPr lang="hu-HU" dirty="0"/>
              <a:t>a jármű alkalmazási területe; </a:t>
            </a:r>
            <a:r>
              <a:rPr lang="hu-HU" dirty="0" smtClean="0"/>
              <a:t>a </a:t>
            </a:r>
            <a:r>
              <a:rPr lang="hu-HU" dirty="0"/>
              <a:t>jármű használati </a:t>
            </a:r>
            <a:r>
              <a:rPr lang="hu-HU" dirty="0" smtClean="0"/>
              <a:t>feltételeit </a:t>
            </a:r>
            <a:r>
              <a:rPr lang="hu-HU" dirty="0"/>
              <a:t>és az egyéb </a:t>
            </a:r>
            <a:r>
              <a:rPr lang="hu-HU" dirty="0" smtClean="0"/>
              <a:t>korlátozásait,   </a:t>
            </a:r>
          </a:p>
          <a:p>
            <a:pPr marL="0" indent="0" algn="just">
              <a:buNone/>
            </a:pPr>
            <a:r>
              <a:rPr lang="hu-HU" dirty="0" smtClean="0"/>
              <a:t>Az engedélyező szerv a kibocsátott </a:t>
            </a:r>
            <a:r>
              <a:rPr lang="hu-HU" dirty="0"/>
              <a:t>járműtípus-engedélyhez és/vagy </a:t>
            </a:r>
            <a:r>
              <a:rPr lang="hu-HU" dirty="0" err="1"/>
              <a:t>forgalombahozatali</a:t>
            </a:r>
            <a:r>
              <a:rPr lang="hu-HU" dirty="0"/>
              <a:t> járműengedélyhez egyedi európai azonosító számot (</a:t>
            </a:r>
            <a:r>
              <a:rPr lang="hu-HU" dirty="0" smtClean="0"/>
              <a:t>EIN vagy </a:t>
            </a:r>
            <a:r>
              <a:rPr lang="hu-HU" dirty="0" err="1" smtClean="0"/>
              <a:t>EASz</a:t>
            </a:r>
            <a:r>
              <a:rPr lang="hu-HU" dirty="0" smtClean="0"/>
              <a:t>) rendel hozzá.</a:t>
            </a:r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tartalmazhat a kérelmező által a kérelemben meghatározottaktól eltérő járműhasználati feltételeket és egyéb korlátozásokat.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>
                <a:solidFill>
                  <a:srgbClr val="000000"/>
                </a:solidFill>
                <a:latin typeface="EU Albertina"/>
              </a:rPr>
              <a:t>A jármű használati feltételeit és az egyéb korlátozásokat a járműtípus alapvető konstrukciós jellemzőinek megfelelően kell meghatározni. </a:t>
            </a:r>
          </a:p>
        </p:txBody>
      </p:sp>
    </p:spTree>
    <p:extLst>
      <p:ext uri="{BB962C8B-B14F-4D97-AF65-F5344CB8AC3E}">
        <p14:creationId xmlns:p14="http://schemas.microsoft.com/office/powerpoint/2010/main" val="395598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1812" y="152400"/>
            <a:ext cx="10969943" cy="911389"/>
          </a:xfrm>
        </p:spPr>
        <p:txBody>
          <a:bodyPr/>
          <a:lstStyle/>
          <a:p>
            <a:r>
              <a:rPr lang="hu-HU" dirty="0"/>
              <a:t>A 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végleges </a:t>
            </a:r>
            <a:r>
              <a:rPr lang="hu-HU" dirty="0" smtClean="0"/>
              <a:t>dokumentációja -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000000"/>
                </a:solidFill>
                <a:latin typeface="EU Albertina"/>
              </a:rPr>
              <a:t>A járműtípus-engedély és/vagy a </a:t>
            </a:r>
            <a:r>
              <a:rPr lang="hu-HU" dirty="0" err="1">
                <a:solidFill>
                  <a:srgbClr val="000000"/>
                </a:solidFill>
                <a:latin typeface="EU Albertina"/>
              </a:rPr>
              <a:t>forgalombahozatali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 járműengedély kiadásáról, illetve a kérelem elutasításáról hozott jogerős </a:t>
            </a:r>
            <a:r>
              <a:rPr lang="hu-HU" b="1" dirty="0">
                <a:solidFill>
                  <a:srgbClr val="000000"/>
                </a:solidFill>
                <a:latin typeface="EU Albertina"/>
              </a:rPr>
              <a:t>határozatot rögzíteni 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kell az egyablakos ügyintézési rendszerben, és az </a:t>
            </a:r>
            <a:r>
              <a:rPr lang="hu-HU" dirty="0" smtClean="0">
                <a:solidFill>
                  <a:srgbClr val="000000"/>
                </a:solidFill>
                <a:latin typeface="EU Albertina"/>
              </a:rPr>
              <a:t>értékelési 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dokumentációjával együtt az egyablakos ügyintézési rendszeren keresztül </a:t>
            </a:r>
            <a:r>
              <a:rPr lang="hu-HU" b="1" dirty="0">
                <a:solidFill>
                  <a:srgbClr val="000000"/>
                </a:solidFill>
                <a:latin typeface="EU Albertina"/>
              </a:rPr>
              <a:t>továbbítani kell a kérelmezőnek 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és az alkalmazási terület szerinti érintett nemzeti biztonsági hatóságoknak.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 Albertina"/>
              </a:rPr>
              <a:t>Amennyiben </a:t>
            </a:r>
            <a:r>
              <a:rPr lang="hu-HU" dirty="0" smtClean="0">
                <a:solidFill>
                  <a:srgbClr val="000000"/>
                </a:solidFill>
                <a:latin typeface="EU Albertina"/>
              </a:rPr>
              <a:t>az engedélyező szerv 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elutasítja a kérelmet, vagy a kérelmező által a kérelemben meghatározottaktól eltérő járműhasználati feltételekkel és egyéb korlátozásokkal adja meg a járműtípus-engedélyt és/vagy a </a:t>
            </a:r>
            <a:r>
              <a:rPr lang="hu-HU" dirty="0" err="1">
                <a:solidFill>
                  <a:srgbClr val="000000"/>
                </a:solidFill>
                <a:latin typeface="EU Albertina"/>
              </a:rPr>
              <a:t>forgalombahozatali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 járműengedélyt, a kérelmező kérheti, hogy az engedélyező szerv vizsgálja felül határozatát. </a:t>
            </a:r>
            <a:endParaRPr lang="hu-HU" dirty="0" smtClean="0">
              <a:solidFill>
                <a:srgbClr val="000000"/>
              </a:solidFill>
              <a:latin typeface="EU Albertina"/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 Albertina"/>
              </a:rPr>
              <a:t>Amennyiben </a:t>
            </a:r>
            <a:r>
              <a:rPr lang="hu-HU" dirty="0">
                <a:solidFill>
                  <a:srgbClr val="000000"/>
                </a:solidFill>
                <a:latin typeface="EU Albertina"/>
              </a:rPr>
              <a:t>a kérelmező nem elégedett az engedélyező szerv válaszával fellebbezést nyújthat be az illetékes hatósághoz.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36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Előzetes </a:t>
            </a:r>
            <a:r>
              <a:rPr lang="hu-HU" dirty="0"/>
              <a:t>kötelezettségvállalási </a:t>
            </a:r>
            <a:r>
              <a:rPr lang="hu-HU" dirty="0" smtClean="0"/>
              <a:t>eljárás - 1.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kérelmező </a:t>
            </a:r>
            <a:r>
              <a:rPr lang="hu-HU" dirty="0" smtClean="0"/>
              <a:t>kérelmére </a:t>
            </a:r>
            <a:r>
              <a:rPr lang="hu-HU" dirty="0"/>
              <a:t>az engedélyező szerv és az alkalmazási terület szerinti érintett nemzeti biztonsági hatóságok </a:t>
            </a:r>
            <a:r>
              <a:rPr lang="hu-HU" dirty="0" smtClean="0"/>
              <a:t>az előzetes kötelezettségvállalási eljárás keretében, ún. vélemény formájában a </a:t>
            </a:r>
            <a:r>
              <a:rPr lang="hu-HU" dirty="0"/>
              <a:t>járműtípus-engedély és/vagy a </a:t>
            </a:r>
            <a:r>
              <a:rPr lang="hu-HU" dirty="0" err="1"/>
              <a:t>forgalombahozatali</a:t>
            </a:r>
            <a:r>
              <a:rPr lang="hu-HU" dirty="0"/>
              <a:t> járműengedély iránti kérelem benyújtása előtt </a:t>
            </a:r>
            <a:r>
              <a:rPr lang="hu-HU" dirty="0" smtClean="0"/>
              <a:t>meghatározzák azok kiadásának </a:t>
            </a:r>
            <a:r>
              <a:rPr lang="hu-HU" dirty="0" err="1" smtClean="0"/>
              <a:t>referenciafeltételeit</a:t>
            </a:r>
            <a:r>
              <a:rPr lang="hu-HU" dirty="0" smtClean="0"/>
              <a:t>. </a:t>
            </a:r>
          </a:p>
          <a:p>
            <a:pPr marL="0" indent="0" algn="just">
              <a:buNone/>
            </a:pPr>
            <a:r>
              <a:rPr lang="hu-HU" dirty="0" smtClean="0"/>
              <a:t>A benyújtott dokumentáció alapján az engedélyező szerv véleményének  kiadásától a járműtípus-engedély és/vagy </a:t>
            </a:r>
            <a:r>
              <a:rPr lang="hu-HU" dirty="0" err="1" smtClean="0"/>
              <a:t>forgalombahozatali</a:t>
            </a:r>
            <a:r>
              <a:rPr lang="hu-HU" dirty="0" smtClean="0"/>
              <a:t> járműengedély iránti kérelem benyújtásáig eltelt idő nem haladhatja meg a </a:t>
            </a:r>
            <a:r>
              <a:rPr lang="hu-HU" b="1" dirty="0" smtClean="0"/>
              <a:t>84 hónapot</a:t>
            </a:r>
            <a:r>
              <a:rPr lang="hu-HU" dirty="0" smtClean="0"/>
              <a:t>. </a:t>
            </a:r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kérelmező által az előzetes kötelezettségvállaláshoz kiválasztott </a:t>
            </a:r>
            <a:r>
              <a:rPr lang="hu-HU" b="1" dirty="0"/>
              <a:t>engedélyező szerv </a:t>
            </a:r>
            <a:r>
              <a:rPr lang="hu-HU" dirty="0"/>
              <a:t>a következők valamelyikének bekövetkeztéig </a:t>
            </a:r>
            <a:r>
              <a:rPr lang="hu-HU" b="1" dirty="0"/>
              <a:t>nem módosítható</a:t>
            </a:r>
            <a:r>
              <a:rPr lang="hu-HU" dirty="0"/>
              <a:t>: </a:t>
            </a:r>
            <a:endParaRPr lang="hu-HU" dirty="0" smtClean="0"/>
          </a:p>
          <a:p>
            <a:pPr marL="457200" indent="-457200" algn="just">
              <a:buAutoNum type="alphaLcParenR"/>
            </a:pPr>
            <a:r>
              <a:rPr lang="hu-HU" dirty="0" smtClean="0"/>
              <a:t>a kérelmező benyújtotta a </a:t>
            </a:r>
            <a:r>
              <a:rPr lang="hu-HU" dirty="0"/>
              <a:t>vonatkozó 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iránti </a:t>
            </a:r>
            <a:r>
              <a:rPr lang="hu-HU" dirty="0" smtClean="0"/>
              <a:t>kérelmét; </a:t>
            </a:r>
            <a:endParaRPr lang="hu-HU" dirty="0"/>
          </a:p>
          <a:p>
            <a:pPr marL="457200" indent="-457200" algn="just">
              <a:buAutoNum type="alphaLcParenR"/>
            </a:pPr>
            <a:r>
              <a:rPr lang="hu-HU" dirty="0" smtClean="0"/>
              <a:t>vélemény </a:t>
            </a:r>
            <a:r>
              <a:rPr lang="hu-HU" dirty="0"/>
              <a:t>kiadásától a kérelmező járműtípus-engedély és/vagy </a:t>
            </a:r>
            <a:r>
              <a:rPr lang="hu-HU" dirty="0" err="1"/>
              <a:t>forgalombahozatali</a:t>
            </a:r>
            <a:r>
              <a:rPr lang="hu-HU" dirty="0"/>
              <a:t> járműengedély iránti kérelme benyújtásáig eltelt időre vonatkozóan </a:t>
            </a:r>
            <a:r>
              <a:rPr lang="hu-HU" dirty="0" smtClean="0"/>
              <a:t>a </a:t>
            </a:r>
            <a:r>
              <a:rPr lang="hu-HU" dirty="0"/>
              <a:t>meghatározott határidő letelt; vagy </a:t>
            </a:r>
            <a:endParaRPr lang="hu-HU" dirty="0" smtClean="0"/>
          </a:p>
          <a:p>
            <a:pPr marL="457200" indent="-457200" algn="just">
              <a:buAutoNum type="alphaLcParenR"/>
            </a:pPr>
            <a:r>
              <a:rPr lang="hu-HU" dirty="0" smtClean="0"/>
              <a:t> </a:t>
            </a:r>
            <a:r>
              <a:rPr lang="hu-HU" dirty="0"/>
              <a:t>a kérelmező kérte az előzetes kötelezettségvállalás megszüntetését. </a:t>
            </a:r>
          </a:p>
        </p:txBody>
      </p:sp>
    </p:spTree>
    <p:extLst>
      <p:ext uri="{BB962C8B-B14F-4D97-AF65-F5344CB8AC3E}">
        <p14:creationId xmlns:p14="http://schemas.microsoft.com/office/powerpoint/2010/main" val="180346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kötelezettségvállalási </a:t>
            </a:r>
            <a:r>
              <a:rPr lang="hu-HU" dirty="0" smtClean="0"/>
              <a:t>eljárás - 2.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Amennyiben </a:t>
            </a:r>
            <a:r>
              <a:rPr lang="hu-HU" dirty="0"/>
              <a:t>a kérelmező az előzetes kötelezettségvállalás ideje alatt módosítani kívánja az engedélyező szervet, kérnie kell a </a:t>
            </a:r>
            <a:r>
              <a:rPr lang="hu-HU" b="1" dirty="0"/>
              <a:t>meglévő előzetes kötelezettségvállalás megszüntetését</a:t>
            </a:r>
            <a:r>
              <a:rPr lang="hu-HU" dirty="0"/>
              <a:t>. </a:t>
            </a:r>
            <a:r>
              <a:rPr lang="hu-HU" dirty="0" smtClean="0"/>
              <a:t>A </a:t>
            </a:r>
            <a:r>
              <a:rPr lang="hu-HU" dirty="0"/>
              <a:t>kérelmező ezt követően új, előzetes kötelezettségvállalás iránti kérelmet küldhet az új engedélyező szervnek.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kérelmező az előzetes kötelezettségvállalási eljárás során </a:t>
            </a:r>
            <a:r>
              <a:rPr lang="hu-HU" b="1" dirty="0"/>
              <a:t>bármikor benyújthat engedély iránti kérelmet</a:t>
            </a:r>
            <a:r>
              <a:rPr lang="hu-HU" dirty="0"/>
              <a:t> az egyablakos ügyintézési rendszeren keresztül. Ebben az esetben az előzetes kötelezettségvállalási szakasz megszűnik.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40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járművek, illetve járműtípusok meg nem felelése az alapvető </a:t>
            </a:r>
            <a:r>
              <a:rPr lang="hu-HU" dirty="0" smtClean="0"/>
              <a:t>követelményeknek –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/>
              <a:t>Ha a vasúti társaság az üzemeltetés során azt </a:t>
            </a:r>
            <a:r>
              <a:rPr lang="hu-HU" b="1" dirty="0"/>
              <a:t>észleli,</a:t>
            </a:r>
            <a:r>
              <a:rPr lang="hu-HU" dirty="0"/>
              <a:t> hogy az általa használt jármű </a:t>
            </a:r>
            <a:r>
              <a:rPr lang="hu-HU" b="1" dirty="0"/>
              <a:t>nem felel meg</a:t>
            </a:r>
            <a:r>
              <a:rPr lang="hu-HU" dirty="0"/>
              <a:t> az alkalmazandó alapvető követelményeknek, a jármű megfelelővé tétele érdekében </a:t>
            </a:r>
            <a:r>
              <a:rPr lang="hu-HU" b="1" dirty="0"/>
              <a:t>megteszi a szükséges korrekciós </a:t>
            </a:r>
            <a:r>
              <a:rPr lang="hu-HU" b="1" dirty="0" smtClean="0"/>
              <a:t>intézkedéseket</a:t>
            </a:r>
            <a:r>
              <a:rPr lang="hu-HU" dirty="0" smtClean="0"/>
              <a:t>, melyről az </a:t>
            </a:r>
            <a:r>
              <a:rPr lang="hu-HU" dirty="0"/>
              <a:t>Ügynökséget és a hatóságot </a:t>
            </a:r>
            <a:r>
              <a:rPr lang="hu-HU" dirty="0" smtClean="0"/>
              <a:t>értesíti. </a:t>
            </a:r>
            <a:endParaRPr lang="hu-HU" dirty="0"/>
          </a:p>
          <a:p>
            <a:pPr marL="0" indent="0" algn="just">
              <a:buNone/>
            </a:pPr>
            <a:r>
              <a:rPr lang="hu-HU" dirty="0"/>
              <a:t>Ha a vasúti társaság igazolni tudja, hogy a meg nem felelés már a forgalomba </a:t>
            </a:r>
            <a:r>
              <a:rPr lang="hu-HU" dirty="0" smtClean="0"/>
              <a:t>hozatali </a:t>
            </a:r>
            <a:r>
              <a:rPr lang="hu-HU" dirty="0"/>
              <a:t>engedély kiállításakor is fennállt, erről tájékoztatja az Ügynökséget és a </a:t>
            </a:r>
            <a:r>
              <a:rPr lang="hu-HU" dirty="0" smtClean="0"/>
              <a:t>hatóságot</a:t>
            </a:r>
            <a:r>
              <a:rPr lang="hu-HU" dirty="0"/>
              <a:t>.</a:t>
            </a:r>
          </a:p>
          <a:p>
            <a:pPr marL="0" indent="0" algn="just">
              <a:buNone/>
            </a:pPr>
            <a:r>
              <a:rPr lang="hu-HU" dirty="0" smtClean="0"/>
              <a:t>Ha </a:t>
            </a:r>
            <a:r>
              <a:rPr lang="hu-HU" dirty="0"/>
              <a:t>a </a:t>
            </a:r>
            <a:r>
              <a:rPr lang="hu-HU" b="1" dirty="0"/>
              <a:t>hatóság ellenőrzési tevékenysége során észleli</a:t>
            </a:r>
            <a:r>
              <a:rPr lang="hu-HU" dirty="0"/>
              <a:t>, hogy valamely jármű vagy </a:t>
            </a:r>
            <a:r>
              <a:rPr lang="hu-HU" dirty="0" smtClean="0"/>
              <a:t>járműtípus, </a:t>
            </a:r>
            <a:r>
              <a:rPr lang="hu-HU" dirty="0"/>
              <a:t>a rendeltetésszerű használat során nem felel meg valamelyik alkalmazandó alapvető követelménynek, tájékoztatja erről a járművet vagy a járműtípust használó vasúti társaságot, és a jármű megfelelővé tétele érdekében </a:t>
            </a:r>
            <a:r>
              <a:rPr lang="hu-HU" b="1" dirty="0"/>
              <a:t>felszólítja a szükséges korrekciós intézkedések </a:t>
            </a:r>
            <a:r>
              <a:rPr lang="hu-HU" b="1" dirty="0" smtClean="0"/>
              <a:t>megtételére</a:t>
            </a:r>
            <a:r>
              <a:rPr lang="hu-HU" dirty="0" smtClean="0"/>
              <a:t>. A </a:t>
            </a:r>
            <a:r>
              <a:rPr lang="hu-HU" dirty="0"/>
              <a:t>hatóság tájékoztatja erről az Ügynökséget és bármely érintett európai uniós </a:t>
            </a:r>
            <a:r>
              <a:rPr lang="hu-HU" dirty="0" smtClean="0"/>
              <a:t>nemzeti </a:t>
            </a:r>
            <a:r>
              <a:rPr lang="hu-HU" dirty="0"/>
              <a:t>biztonsági hatóságot.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663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járművek, illetve járműtípusok meg nem felelése az alapvető követelményeknek </a:t>
            </a:r>
            <a:r>
              <a:rPr lang="hu-HU" dirty="0" smtClean="0"/>
              <a:t>–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/>
              <a:t>Ha a vasúti társaság által alkalmazott </a:t>
            </a:r>
            <a:r>
              <a:rPr lang="hu-HU" b="1" dirty="0"/>
              <a:t>korrekciós intézkedések nem biztosítják </a:t>
            </a:r>
            <a:r>
              <a:rPr lang="hu-HU" dirty="0"/>
              <a:t>az alkalmazandó alapvető követelményeknek való </a:t>
            </a:r>
            <a:r>
              <a:rPr lang="hu-HU" b="1" dirty="0"/>
              <a:t>megfelelést</a:t>
            </a:r>
            <a:r>
              <a:rPr lang="hu-HU" dirty="0"/>
              <a:t>, és ez a meg nem felelés súlyos biztonsági kockázatot idéz elő, a hatóság felügyeleti tevékenysége </a:t>
            </a:r>
            <a:r>
              <a:rPr lang="hu-HU" dirty="0" smtClean="0"/>
              <a:t>keretében </a:t>
            </a:r>
            <a:r>
              <a:rPr lang="hu-HU" b="1" dirty="0" smtClean="0"/>
              <a:t>a Vtv 81. §</a:t>
            </a:r>
            <a:r>
              <a:rPr lang="hu-HU" b="1" dirty="0" err="1" smtClean="0"/>
              <a:t>-ban</a:t>
            </a:r>
            <a:r>
              <a:rPr lang="hu-HU" b="1" dirty="0" smtClean="0"/>
              <a:t> meghatározott átmeneti </a:t>
            </a:r>
            <a:r>
              <a:rPr lang="hu-HU" b="1" dirty="0"/>
              <a:t>biztonsági intézkedéseket alkalmazhat</a:t>
            </a:r>
            <a:r>
              <a:rPr lang="hu-HU" dirty="0"/>
              <a:t>. Egyidejűleg a hatóság vagy az Ügynökség a jármű típusengedélyének felfüggesztése formájában átmeneti biztonsági intézkedéseket alkalmazhat.</a:t>
            </a:r>
          </a:p>
          <a:p>
            <a:pPr marL="0" indent="0" algn="just">
              <a:buNone/>
            </a:pPr>
            <a:r>
              <a:rPr lang="hu-HU" dirty="0" smtClean="0"/>
              <a:t>Amennyiben </a:t>
            </a:r>
            <a:r>
              <a:rPr lang="hu-HU" dirty="0"/>
              <a:t>az engedélyt kiállító hatóság a súlyos biztonsági kockázat kezelése érdekében hozott intézkedések hatékonyságának mérlegelése alapján határoz az engedély visszavonásáról vagy módosításáról, amennyiben bizonyítást nyer, hogy az engedély kiállításakor valamely alapvető követelmény nem teljesült. </a:t>
            </a:r>
          </a:p>
          <a:p>
            <a:pPr marL="0" indent="0" algn="just">
              <a:buNone/>
            </a:pPr>
            <a:r>
              <a:rPr lang="hu-HU" dirty="0" smtClean="0"/>
              <a:t>Ebben </a:t>
            </a:r>
            <a:r>
              <a:rPr lang="hu-HU" dirty="0"/>
              <a:t>az esetben a visszavonásról szóló határozatot átmenetileg – a </a:t>
            </a:r>
            <a:r>
              <a:rPr lang="hu-HU" dirty="0" smtClean="0"/>
              <a:t>felülvizsgálat idejére </a:t>
            </a:r>
            <a:r>
              <a:rPr lang="hu-HU" dirty="0"/>
              <a:t>– fel kell függeszteni.</a:t>
            </a:r>
          </a:p>
          <a:p>
            <a:pPr marL="0" indent="0" algn="just">
              <a:buNone/>
            </a:pPr>
            <a:r>
              <a:rPr lang="hu-HU" dirty="0"/>
              <a:t>A hatóságnak a </a:t>
            </a:r>
            <a:r>
              <a:rPr lang="hu-HU" b="1" dirty="0"/>
              <a:t>felülvizsgálati kérelem beérkezésétől számítva egy hónap áll </a:t>
            </a:r>
            <a:r>
              <a:rPr lang="hu-HU" b="1" dirty="0" smtClean="0"/>
              <a:t>rendelkezésére </a:t>
            </a:r>
            <a:r>
              <a:rPr lang="hu-HU" b="1" dirty="0"/>
              <a:t>a határozat megerősítésére vagy megváltoztatására.</a:t>
            </a:r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76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járművek, illetve járműtípusok meg nem felelése az alapvető követelményeknek – </a:t>
            </a:r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Ha a hatóság az általa kiállított forgalomba hozatali engedélyt visszavonja, az erről szóló döntését közli az Ügynökséggel.</a:t>
            </a:r>
          </a:p>
          <a:p>
            <a:pPr marL="0" indent="0" algn="just">
              <a:buNone/>
            </a:pPr>
            <a:r>
              <a:rPr lang="hu-HU" dirty="0"/>
              <a:t>A hatóság </a:t>
            </a:r>
            <a:r>
              <a:rPr lang="hu-HU" dirty="0" smtClean="0"/>
              <a:t>az általa </a:t>
            </a:r>
            <a:r>
              <a:rPr lang="hu-HU" dirty="0"/>
              <a:t>hozott, az engedély visszavonásáról szóló határozatban foglaltakat a járműnyilvántartásban vagy – járműtípus engedélyezése esetén – az engedélyezett járműtípusok európai nyilvántartásában </a:t>
            </a:r>
            <a:r>
              <a:rPr lang="hu-HU" dirty="0" smtClean="0"/>
              <a:t>rögzíti.</a:t>
            </a:r>
            <a:endParaRPr lang="hu-HU" dirty="0"/>
          </a:p>
          <a:p>
            <a:pPr marL="0" indent="0" algn="just">
              <a:buNone/>
            </a:pPr>
            <a:r>
              <a:rPr lang="hu-HU" dirty="0"/>
              <a:t>A hatóság gondoskodik arról, hogy az engedély visszavonásának tárgyát képezővel azonos járműveket vagy járműtípusokat használó vasúti társaságok megfelelő </a:t>
            </a:r>
            <a:r>
              <a:rPr lang="hu-HU" dirty="0" smtClean="0"/>
              <a:t>tájékoztatást </a:t>
            </a:r>
            <a:r>
              <a:rPr lang="hu-HU" dirty="0"/>
              <a:t>kapjanak. Ezen vasúti társaságok ellenőrzik, hogy fennáll-e ugyanaz a meg nem felelési probléma.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2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2209800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>
                <a:solidFill>
                  <a:srgbClr val="002060"/>
                </a:solidFill>
                <a:ea typeface="+mj-ea"/>
              </a:rPr>
              <a:t>A </a:t>
            </a:r>
            <a:r>
              <a:rPr lang="hu-HU" sz="2400" b="1" dirty="0" err="1">
                <a:solidFill>
                  <a:srgbClr val="002060"/>
                </a:solidFill>
                <a:ea typeface="+mj-ea"/>
              </a:rPr>
              <a:t>forgalombahozatali-járműengedélyre</a:t>
            </a:r>
            <a:r>
              <a:rPr lang="hu-HU" sz="2400" b="1" dirty="0">
                <a:solidFill>
                  <a:srgbClr val="002060"/>
                </a:solidFill>
                <a:ea typeface="+mj-ea"/>
              </a:rPr>
              <a:t> és a járművek típusengedélyére vonatkozó közös előírások</a:t>
            </a:r>
            <a:endParaRPr lang="hu-HU" sz="24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1341339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lv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>
                <a:solidFill>
                  <a:srgbClr val="002060"/>
                </a:solidFill>
                <a:ea typeface="+mj-ea"/>
              </a:rPr>
              <a:t>A járműengedélyezésről általánosan </a:t>
            </a:r>
            <a:endParaRPr lang="en-US" sz="24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7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1903" y="3962400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 smtClean="0">
                <a:solidFill>
                  <a:srgbClr val="002060"/>
                </a:solidFill>
                <a:ea typeface="+mj-ea"/>
              </a:rPr>
              <a:t>A járművek típusengedélyére vonatkozó előírások</a:t>
            </a:r>
            <a:endParaRPr lang="hu-HU" sz="24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9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3093939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>
                <a:solidFill>
                  <a:srgbClr val="002060"/>
                </a:solidFill>
                <a:ea typeface="+mj-ea"/>
              </a:rPr>
              <a:t>A </a:t>
            </a:r>
            <a:r>
              <a:rPr lang="hu-HU" sz="2400" b="1" dirty="0" err="1">
                <a:solidFill>
                  <a:srgbClr val="002060"/>
                </a:solidFill>
                <a:ea typeface="+mj-ea"/>
              </a:rPr>
              <a:t>forgalombahozatali-járműengedélyre</a:t>
            </a:r>
            <a:r>
              <a:rPr lang="hu-HU" sz="2400" b="1" dirty="0">
                <a:solidFill>
                  <a:srgbClr val="002060"/>
                </a:solidFill>
                <a:ea typeface="+mj-ea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ea typeface="+mj-ea"/>
              </a:rPr>
              <a:t>vonatkozó előírások</a:t>
            </a:r>
            <a:endParaRPr lang="hu-HU" sz="24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10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4876800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 smtClean="0">
                <a:solidFill>
                  <a:srgbClr val="002060"/>
                </a:solidFill>
                <a:ea typeface="+mj-ea"/>
              </a:rPr>
              <a:t>Vasúti </a:t>
            </a:r>
            <a:r>
              <a:rPr lang="hu-HU" sz="2400" b="1" dirty="0">
                <a:solidFill>
                  <a:srgbClr val="002060"/>
                </a:solidFill>
                <a:ea typeface="+mj-ea"/>
              </a:rPr>
              <a:t>járművek </a:t>
            </a:r>
            <a:r>
              <a:rPr lang="hu-HU" sz="2400" b="1" dirty="0" smtClean="0">
                <a:solidFill>
                  <a:srgbClr val="002060"/>
                </a:solidFill>
                <a:ea typeface="+mj-ea"/>
              </a:rPr>
              <a:t>nyilvántartása</a:t>
            </a:r>
            <a:endParaRPr lang="hu-HU" sz="24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11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1903" y="5791200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defTabSz="1218987">
              <a:spcBef>
                <a:spcPct val="0"/>
              </a:spcBef>
              <a:buClr>
                <a:srgbClr val="0070C0"/>
              </a:buClr>
              <a:buNone/>
            </a:pPr>
            <a:r>
              <a:rPr lang="hu-HU" sz="2400" b="1" dirty="0" smtClean="0">
                <a:solidFill>
                  <a:srgbClr val="002060"/>
                </a:solidFill>
                <a:ea typeface="+mj-ea"/>
              </a:rPr>
              <a:t>Eljárási díjak</a:t>
            </a:r>
            <a:endParaRPr lang="hu-HU" sz="2400" b="1" dirty="0">
              <a:solidFill>
                <a:srgbClr val="00206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87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járművek, illetve járműtípusok meg nem felelése az alapvető követelményeknek – </a:t>
            </a:r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/>
              <a:t>Ha a forgalomba hozatali engedélyt az Ügynökség vagy a hatóság visszavonja, az érintett jármű többé nem használható, alkalmazási területe pedig nem terjeszthető ki</a:t>
            </a:r>
            <a:r>
              <a:rPr lang="hu-HU" dirty="0"/>
              <a:t>. </a:t>
            </a:r>
          </a:p>
          <a:p>
            <a:pPr marL="0" indent="0" algn="just">
              <a:buNone/>
            </a:pPr>
            <a:r>
              <a:rPr lang="hu-HU" dirty="0" smtClean="0"/>
              <a:t>Amennyiben </a:t>
            </a:r>
            <a:r>
              <a:rPr lang="hu-HU" dirty="0"/>
              <a:t>a járműtípus-engedélyt visszavonták, az e típus alapján gyártott járművek </a:t>
            </a:r>
            <a:r>
              <a:rPr lang="hu-HU" b="1" dirty="0"/>
              <a:t>nem hozhatók forgalomba, vagy </a:t>
            </a:r>
            <a:r>
              <a:rPr lang="hu-HU" dirty="0"/>
              <a:t>– ha ez már megtörtént</a:t>
            </a:r>
            <a:r>
              <a:rPr lang="hu-HU" b="1" dirty="0"/>
              <a:t> – ki kell vonni azokat a forgalomból</a:t>
            </a:r>
            <a:r>
              <a:rPr lang="hu-HU" dirty="0"/>
              <a:t>. Az egyes járművek és a járműtípus esetében új engedély kérelmezhető.</a:t>
            </a:r>
          </a:p>
          <a:p>
            <a:pPr marL="0" indent="0" algn="just">
              <a:buNone/>
            </a:pPr>
            <a:r>
              <a:rPr lang="hu-HU" dirty="0"/>
              <a:t>Ha az alapvető követelményeknek való meg nem felelés a jármű alkalmazási területének egy részére korlátozódik, és ez a meg nem felelés már létezett a forgalomba hozatali engedély kiállításakor is, a forgalomba hozatali engedélyt úgy kell módosítani, hogy az ne vonatkozzon az alkalmazási terület érintett részeire.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0378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Döntés felülvizsgálata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Amennyiben </a:t>
            </a:r>
            <a:r>
              <a:rPr lang="hu-HU" dirty="0"/>
              <a:t>az engedélyező szerv határozata elutasítást vagy a kérelmező által a kérelemben meghatározottaktól eltérő járműhasználati feltételeket és egyéb korlátozásokat tartalmaz, a kérelmező a határozat kézhezvételétől számított </a:t>
            </a:r>
            <a:r>
              <a:rPr lang="hu-HU" b="1" dirty="0"/>
              <a:t>egy hónapon </a:t>
            </a:r>
            <a:r>
              <a:rPr lang="hu-HU" dirty="0"/>
              <a:t>belül kérheti a határozat felülvizsgálatát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r>
              <a:rPr lang="hu-HU" dirty="0" smtClean="0"/>
              <a:t> </a:t>
            </a:r>
            <a:r>
              <a:rPr lang="hu-HU" dirty="0"/>
              <a:t>A vonatkozó kérelmet a kérelmező az </a:t>
            </a:r>
            <a:r>
              <a:rPr lang="hu-HU" b="1" dirty="0"/>
              <a:t>egyablakos ügyintézési rendszeren keresztül nyújtja be. </a:t>
            </a:r>
            <a:endParaRPr lang="hu-HU" b="1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felülvizsgálati kérelemnek tartalmaznia kell </a:t>
            </a:r>
            <a:r>
              <a:rPr lang="hu-HU" b="1" dirty="0"/>
              <a:t>azoknak a kérdéseknek a listáját, amelyeket </a:t>
            </a:r>
            <a:r>
              <a:rPr lang="hu-HU" b="1" dirty="0" smtClean="0"/>
              <a:t>a </a:t>
            </a:r>
            <a:r>
              <a:rPr lang="hu-HU" b="1" dirty="0"/>
              <a:t>kérelmező szerint a járműengedélyezési eljárás során nem vettek </a:t>
            </a:r>
            <a:r>
              <a:rPr lang="hu-HU" dirty="0"/>
              <a:t>megfelelően figyelembe.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b="1" dirty="0"/>
              <a:t>határozat kiadásának időpontját követően </a:t>
            </a:r>
            <a:r>
              <a:rPr lang="hu-HU" dirty="0"/>
              <a:t>kidolgozott és </a:t>
            </a:r>
            <a:r>
              <a:rPr lang="hu-HU" b="1" dirty="0" smtClean="0"/>
              <a:t>benyújtott </a:t>
            </a:r>
            <a:r>
              <a:rPr lang="hu-HU" b="1" dirty="0"/>
              <a:t>kiegészítő információk nem fogadhatók el bizonyítékként. </a:t>
            </a:r>
            <a:endParaRPr lang="hu-HU" b="1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felülvizsgálati </a:t>
            </a:r>
            <a:r>
              <a:rPr lang="hu-HU" b="1" dirty="0"/>
              <a:t>eljárás </a:t>
            </a:r>
            <a:r>
              <a:rPr lang="hu-HU" dirty="0"/>
              <a:t>a kérelmező kérésének megfelelően </a:t>
            </a:r>
            <a:r>
              <a:rPr lang="hu-HU" b="1" dirty="0"/>
              <a:t>azokat a kérdéseket vizsgálja meg</a:t>
            </a:r>
            <a:r>
              <a:rPr lang="hu-HU" dirty="0"/>
              <a:t>,</a:t>
            </a:r>
            <a:r>
              <a:rPr lang="hu-HU" b="1" dirty="0"/>
              <a:t> amelyek</a:t>
            </a:r>
            <a:r>
              <a:rPr lang="hu-HU" dirty="0"/>
              <a:t> az engedélyező szerv </a:t>
            </a:r>
            <a:r>
              <a:rPr lang="hu-HU" b="1" dirty="0"/>
              <a:t>elutasító határozatát</a:t>
            </a:r>
            <a:r>
              <a:rPr lang="hu-HU" dirty="0"/>
              <a:t> igazolják. </a:t>
            </a:r>
            <a:r>
              <a:rPr lang="hu-HU" dirty="0" smtClean="0"/>
              <a:t>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engedélyező szerv a felülvizsgálati kérelem kézhezvételétől számított</a:t>
            </a:r>
            <a:r>
              <a:rPr lang="hu-HU" b="1" dirty="0"/>
              <a:t> két hónapon belül helybenhagyja vagy visszavonja elsőfokú határozatát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9752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Kiadott engedély felfüggesztésének vagy visszavonásának vagy módosításának hatása az ERATV- </a:t>
            </a:r>
            <a:r>
              <a:rPr lang="hu-HU" dirty="0" err="1" smtClean="0"/>
              <a:t>ben</a:t>
            </a:r>
            <a:r>
              <a:rPr lang="hu-HU" dirty="0" smtClean="0"/>
              <a:t> </a:t>
            </a:r>
            <a:r>
              <a:rPr lang="hu-HU" dirty="0"/>
              <a:t>és a járműnyilvántartásban történő nyilvántartásba vételre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u-HU" sz="2600" dirty="0" smtClean="0"/>
          </a:p>
          <a:p>
            <a:pPr marL="0" indent="0" algn="just">
              <a:buNone/>
            </a:pPr>
            <a:r>
              <a:rPr lang="hu-HU" sz="2600" dirty="0" smtClean="0"/>
              <a:t>Amennyiben </a:t>
            </a:r>
            <a:r>
              <a:rPr lang="hu-HU" sz="2600" dirty="0"/>
              <a:t>az engedélyező szerv járműtípus-engedély visszavonásáról, felfüggesztéséről vagy módosításáról hoz </a:t>
            </a:r>
            <a:r>
              <a:rPr lang="hu-HU" sz="2600" dirty="0" smtClean="0"/>
              <a:t>határozatot </a:t>
            </a:r>
            <a:r>
              <a:rPr lang="hu-HU" sz="2600" dirty="0"/>
              <a:t>aktualizálja az </a:t>
            </a:r>
            <a:r>
              <a:rPr lang="hu-HU" sz="2600" dirty="0" err="1" smtClean="0"/>
              <a:t>ERATV-t</a:t>
            </a:r>
            <a:r>
              <a:rPr lang="hu-HU" sz="2600" dirty="0" smtClean="0"/>
              <a:t>. </a:t>
            </a:r>
            <a:endParaRPr lang="hu-HU" sz="2600" dirty="0" smtClean="0"/>
          </a:p>
          <a:p>
            <a:pPr marL="0" indent="0" algn="just">
              <a:buNone/>
            </a:pPr>
            <a:endParaRPr lang="hu-HU" sz="2600" dirty="0" smtClean="0"/>
          </a:p>
          <a:p>
            <a:pPr marL="0" indent="0" algn="just">
              <a:buNone/>
            </a:pPr>
            <a:r>
              <a:rPr lang="hu-HU" sz="2600" dirty="0" smtClean="0"/>
              <a:t>A </a:t>
            </a:r>
            <a:r>
              <a:rPr lang="hu-HU" sz="2600" dirty="0"/>
              <a:t>jármű nyilvántartásba vétele szerinti tagállam </a:t>
            </a:r>
            <a:r>
              <a:rPr lang="hu-HU" sz="2600" dirty="0" smtClean="0"/>
              <a:t>járműtípus-engedély </a:t>
            </a:r>
            <a:r>
              <a:rPr lang="hu-HU" sz="2600" dirty="0"/>
              <a:t>és/vagy </a:t>
            </a:r>
            <a:r>
              <a:rPr lang="hu-HU" sz="2600" dirty="0" err="1"/>
              <a:t>forgalombahozatali</a:t>
            </a:r>
            <a:r>
              <a:rPr lang="hu-HU" sz="2600" dirty="0"/>
              <a:t> járműengedély visszavonásáról vagy módosításáról szóló </a:t>
            </a:r>
            <a:r>
              <a:rPr lang="hu-HU" sz="2600" dirty="0" smtClean="0"/>
              <a:t>határozat alapján az európai járműnyilvántartásban (ECVVR) szereplő adatokat aktualizálja</a:t>
            </a:r>
            <a:r>
              <a:rPr lang="hu-HU" dirty="0" smtClean="0"/>
              <a:t>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510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forgalombahozatali-járműengedélyre</a:t>
            </a:r>
            <a:r>
              <a:rPr lang="hu-HU" dirty="0">
                <a:solidFill>
                  <a:schemeClr val="bg1"/>
                </a:solidFill>
              </a:rPr>
              <a:t> vonatkozó előírások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4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777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A vasúti jármű csak azt követően hozható forgalomba, hogy az Ügynökség vagy a közlekedési hatóság a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járműengedélyt megadta. </a:t>
            </a:r>
            <a:r>
              <a:rPr lang="hu-HU" sz="2800" i="1" dirty="0"/>
              <a:t>Vtv. 36/I. § (1)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dirty="0"/>
              <a:t>Nem szükséges </a:t>
            </a:r>
            <a:r>
              <a:rPr lang="hu-HU" sz="2800" b="1" dirty="0" err="1" smtClean="0"/>
              <a:t>forgalombahozatali</a:t>
            </a:r>
            <a:r>
              <a:rPr lang="hu-HU" sz="2800" b="1" dirty="0" smtClean="0"/>
              <a:t> járműengedély</a:t>
            </a:r>
            <a:endParaRPr lang="hu-HU" sz="2800" dirty="0"/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a) </a:t>
            </a:r>
            <a:r>
              <a:rPr lang="hu-HU" sz="2800" dirty="0" err="1"/>
              <a:t>a</a:t>
            </a:r>
            <a:r>
              <a:rPr lang="hu-HU" sz="2800" dirty="0"/>
              <a:t> nemzetközi szerződés alapján közlekedő,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b) </a:t>
            </a:r>
            <a:r>
              <a:rPr lang="hu-HU" sz="2800" dirty="0" smtClean="0"/>
              <a:t>a </a:t>
            </a:r>
            <a:r>
              <a:rPr lang="hu-HU" sz="2800" dirty="0"/>
              <a:t>nem magyarországi pályaszámú, TEN, RIV vagy RIC jellel – kivéve </a:t>
            </a:r>
            <a:r>
              <a:rPr lang="hu-HU" sz="2800" dirty="0" smtClean="0"/>
              <a:t>a vonatkozó </a:t>
            </a:r>
            <a:r>
              <a:rPr lang="hu-HU" sz="2800" dirty="0"/>
              <a:t>rendelet előírásai szerint </a:t>
            </a:r>
            <a:r>
              <a:rPr lang="hu-HU" sz="2800" dirty="0" smtClean="0"/>
              <a:t>különleges RIV </a:t>
            </a:r>
            <a:r>
              <a:rPr lang="hu-HU" sz="2800" dirty="0"/>
              <a:t>vagy RIC jelet – ellátott vagy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smtClean="0"/>
              <a:t>c)	a </a:t>
            </a:r>
            <a:r>
              <a:rPr lang="hu-HU" sz="2800" dirty="0"/>
              <a:t>rendkívüli küldeményként </a:t>
            </a:r>
            <a:r>
              <a:rPr lang="hu-HU" sz="2800" dirty="0" smtClean="0"/>
              <a:t>közlekedő vasúti </a:t>
            </a:r>
            <a:r>
              <a:rPr lang="hu-HU" sz="2800" dirty="0"/>
              <a:t>jármű belföldi vasúti hálózaton való közlekedtetéséhez.</a:t>
            </a:r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03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–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777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dirty="0"/>
              <a:t>A kérelmező a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járműengedélyre vonatkozó </a:t>
            </a:r>
            <a:r>
              <a:rPr lang="hu-HU" sz="2800" b="1" dirty="0"/>
              <a:t>kérelmében meghatározza a jármű alkalmazási területét</a:t>
            </a:r>
            <a:r>
              <a:rPr lang="hu-HU" sz="2800" dirty="0"/>
              <a:t>. </a:t>
            </a:r>
          </a:p>
          <a:p>
            <a:pPr marL="0" indent="0" algn="just">
              <a:buNone/>
            </a:pPr>
            <a:r>
              <a:rPr lang="hu-HU" sz="2800" dirty="0"/>
              <a:t>A </a:t>
            </a:r>
            <a:r>
              <a:rPr lang="hu-HU" sz="2800" dirty="0" smtClean="0"/>
              <a:t>kérelemhez </a:t>
            </a:r>
            <a:r>
              <a:rPr lang="hu-HU" sz="2800" dirty="0"/>
              <a:t>csatolni kell a járműre vagy a jármű típusára </a:t>
            </a:r>
            <a:r>
              <a:rPr lang="hu-HU" sz="2800" dirty="0" smtClean="0"/>
              <a:t>vonatkozó </a:t>
            </a:r>
            <a:r>
              <a:rPr lang="hu-HU" sz="2800" b="1" dirty="0"/>
              <a:t>dokumentációt</a:t>
            </a:r>
            <a:r>
              <a:rPr lang="hu-HU" sz="2800" dirty="0"/>
              <a:t>, amely </a:t>
            </a:r>
            <a:r>
              <a:rPr lang="hu-HU" sz="2800" b="1" dirty="0"/>
              <a:t>tartalmazza annak igazolását</a:t>
            </a:r>
            <a:r>
              <a:rPr lang="hu-HU" sz="2800" dirty="0"/>
              <a:t>, hogy </a:t>
            </a:r>
            <a:endParaRPr lang="hu-HU" sz="2800" dirty="0"/>
          </a:p>
          <a:p>
            <a:pPr marL="450850" indent="-450850" algn="just">
              <a:buNone/>
            </a:pPr>
            <a:r>
              <a:rPr lang="hu-HU" sz="2800" dirty="0"/>
              <a:t>a) </a:t>
            </a:r>
            <a:r>
              <a:rPr lang="hu-HU" sz="2800" dirty="0" err="1" smtClean="0"/>
              <a:t>a</a:t>
            </a:r>
            <a:r>
              <a:rPr lang="hu-HU" sz="2800" dirty="0" smtClean="0"/>
              <a:t> </a:t>
            </a:r>
            <a:r>
              <a:rPr lang="hu-HU" sz="2800" dirty="0"/>
              <a:t>vasúti járművet alkotó mobil </a:t>
            </a:r>
            <a:r>
              <a:rPr lang="hu-HU" sz="2800" b="1" dirty="0"/>
              <a:t>alrendszerek forgalomba hozatalára </a:t>
            </a:r>
            <a:r>
              <a:rPr lang="hu-HU" sz="2800" dirty="0"/>
              <a:t>a vasúti rendszer kölcsönös átjárhatóságáról szóló kormányrendelet 10. §</a:t>
            </a:r>
            <a:r>
              <a:rPr lang="hu-HU" sz="2800" dirty="0" err="1"/>
              <a:t>-ának</a:t>
            </a:r>
            <a:r>
              <a:rPr lang="hu-HU" sz="2800" dirty="0"/>
              <a:t> megfelelően az </a:t>
            </a:r>
            <a:r>
              <a:rPr lang="hu-HU" sz="2800" b="1" dirty="0"/>
              <a:t>EK-hitelesítési nyilatkozat alapján került </a:t>
            </a:r>
            <a:r>
              <a:rPr lang="hu-HU" sz="2800" dirty="0"/>
              <a:t>sor, azaz azok tervezése, kivitelezése és beszerelése </a:t>
            </a:r>
            <a:r>
              <a:rPr lang="hu-HU" sz="2800" b="1" dirty="0"/>
              <a:t>megfelel az alapvető követelményeknek</a:t>
            </a:r>
            <a:r>
              <a:rPr lang="hu-HU" sz="2800" dirty="0"/>
              <a:t>,</a:t>
            </a:r>
          </a:p>
          <a:p>
            <a:pPr marL="450850" indent="-450850" algn="just">
              <a:buNone/>
            </a:pPr>
            <a:r>
              <a:rPr lang="hu-HU" sz="2800" dirty="0" smtClean="0"/>
              <a:t>b)	</a:t>
            </a:r>
            <a:r>
              <a:rPr lang="hu-HU" sz="2800" dirty="0" smtClean="0"/>
              <a:t>a </a:t>
            </a:r>
            <a:r>
              <a:rPr lang="hu-HU" sz="2800" dirty="0"/>
              <a:t>vasúti járműnek az a) pont szerinti </a:t>
            </a:r>
            <a:r>
              <a:rPr lang="hu-HU" sz="2800" b="1" dirty="0"/>
              <a:t>alrendszere</a:t>
            </a:r>
            <a:r>
              <a:rPr lang="hu-HU" sz="2800" dirty="0"/>
              <a:t>i a vonatkozó </a:t>
            </a:r>
            <a:r>
              <a:rPr lang="hu-HU" sz="2800" dirty="0" err="1"/>
              <a:t>ÁME-k</a:t>
            </a:r>
            <a:r>
              <a:rPr lang="hu-HU" sz="2800" dirty="0"/>
              <a:t> és nemzeti szabályok alapján </a:t>
            </a:r>
            <a:r>
              <a:rPr lang="hu-HU" sz="2800" b="1" dirty="0"/>
              <a:t>műszaki szempontból összeegyeztethetőek,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447800"/>
            <a:ext cx="10969777" cy="4800600"/>
          </a:xfrm>
        </p:spPr>
        <p:txBody>
          <a:bodyPr>
            <a:normAutofit lnSpcReduction="10000"/>
          </a:bodyPr>
          <a:lstStyle/>
          <a:p>
            <a:pPr marL="450850" indent="-450850" algn="just">
              <a:buNone/>
            </a:pPr>
            <a:r>
              <a:rPr lang="hu-HU" sz="2800" dirty="0" smtClean="0"/>
              <a:t>c)	</a:t>
            </a:r>
            <a:r>
              <a:rPr lang="hu-HU" sz="2800" dirty="0" smtClean="0"/>
              <a:t>a vasúti járműnek az a) pont szerinti </a:t>
            </a:r>
            <a:r>
              <a:rPr lang="hu-HU" sz="2800" b="1" dirty="0" smtClean="0"/>
              <a:t>alrendszerei biztonságos integrációjára</a:t>
            </a:r>
            <a:r>
              <a:rPr lang="hu-HU" sz="2800" dirty="0" smtClean="0"/>
              <a:t> </a:t>
            </a:r>
            <a:r>
              <a:rPr lang="hu-HU" sz="2800" dirty="0"/>
              <a:t>a vonatkozó </a:t>
            </a:r>
            <a:r>
              <a:rPr lang="hu-HU" sz="2800" dirty="0" err="1"/>
              <a:t>ÁME-k</a:t>
            </a:r>
            <a:r>
              <a:rPr lang="hu-HU" sz="2800" dirty="0"/>
              <a:t>, nemzeti </a:t>
            </a:r>
            <a:r>
              <a:rPr lang="hu-HU" sz="2800" dirty="0" smtClean="0"/>
              <a:t>szabályok </a:t>
            </a:r>
            <a:r>
              <a:rPr lang="hu-HU" sz="2800" dirty="0"/>
              <a:t>és az (EU) 2016/798 európai parlamenti és tanácsi irányelv 6. cikkében meghatározott </a:t>
            </a:r>
            <a:r>
              <a:rPr lang="hu-HU" sz="2800" b="1" dirty="0"/>
              <a:t>közös biztonsági módszerek </a:t>
            </a:r>
            <a:r>
              <a:rPr lang="hu-HU" sz="2800" dirty="0"/>
              <a:t>(a továbbiakban: KBM) </a:t>
            </a:r>
            <a:r>
              <a:rPr lang="hu-HU" sz="2800" b="1" dirty="0"/>
              <a:t>alapján került sor</a:t>
            </a:r>
            <a:r>
              <a:rPr lang="hu-HU" sz="2800" dirty="0"/>
              <a:t>, és</a:t>
            </a:r>
          </a:p>
          <a:p>
            <a:pPr marL="450850" indent="-450850" algn="just">
              <a:buNone/>
            </a:pPr>
            <a:r>
              <a:rPr lang="hu-HU" sz="2800" dirty="0" smtClean="0"/>
              <a:t>d)	</a:t>
            </a:r>
            <a:r>
              <a:rPr lang="hu-HU" sz="2800" b="1" dirty="0" smtClean="0"/>
              <a:t>a </a:t>
            </a:r>
            <a:r>
              <a:rPr lang="hu-HU" sz="2800" b="1" dirty="0"/>
              <a:t>vasúti jármű </a:t>
            </a:r>
            <a:r>
              <a:rPr lang="hu-HU" sz="2800" dirty="0"/>
              <a:t>a vonatkozó </a:t>
            </a:r>
            <a:r>
              <a:rPr lang="hu-HU" sz="2800" dirty="0" err="1"/>
              <a:t>ÁME-k</a:t>
            </a:r>
            <a:r>
              <a:rPr lang="hu-HU" sz="2800" dirty="0"/>
              <a:t> és nemzeti szabályok, továbbá az </a:t>
            </a:r>
            <a:r>
              <a:rPr lang="hu-HU" sz="2800" dirty="0" err="1"/>
              <a:t>infrastruktúranyilvántartások</a:t>
            </a:r>
            <a:r>
              <a:rPr lang="hu-HU" sz="2800" dirty="0"/>
              <a:t> és az (EU) 2016/798 európai parlamenti és tanácsi irányelv 6. cikke szerinti, a kockázatértékelésre vonatkozó </a:t>
            </a:r>
            <a:r>
              <a:rPr lang="hu-HU" sz="2800" dirty="0" err="1"/>
              <a:t>KBM-ek</a:t>
            </a:r>
            <a:r>
              <a:rPr lang="hu-HU" sz="2800" dirty="0"/>
              <a:t> alapján a kérelemben megjelölt </a:t>
            </a:r>
            <a:r>
              <a:rPr lang="hu-HU" sz="2800" b="1" dirty="0"/>
              <a:t>alkalmazási terület hálózatával műszaki szempontból összeegyeztethető</a:t>
            </a:r>
            <a:r>
              <a:rPr lang="hu-HU" sz="2800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4478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Ha a </a:t>
            </a:r>
            <a:r>
              <a:rPr lang="hu-HU" sz="2800" b="1" dirty="0"/>
              <a:t>műszaki összeegyeztethetőséget </a:t>
            </a:r>
            <a:r>
              <a:rPr lang="hu-HU" sz="2800" dirty="0"/>
              <a:t>igazoló dokumentumok megszerzéséhez </a:t>
            </a:r>
            <a:r>
              <a:rPr lang="hu-HU" sz="2800" b="1" dirty="0"/>
              <a:t>próbaüzemre van szükség</a:t>
            </a:r>
            <a:r>
              <a:rPr lang="hu-HU" sz="2800" dirty="0"/>
              <a:t>, a közlekedési hatóság </a:t>
            </a:r>
            <a:r>
              <a:rPr lang="hu-HU" sz="2800" b="1" dirty="0"/>
              <a:t>ideiglenes engedélyt állít ki</a:t>
            </a:r>
            <a:r>
              <a:rPr lang="hu-HU" sz="2800" dirty="0"/>
              <a:t> a kérelmező részére a járműnek a </a:t>
            </a:r>
            <a:r>
              <a:rPr lang="hu-HU" sz="2800" b="1" dirty="0"/>
              <a:t>hálózaton gyakorlati ellenőrzés céljából </a:t>
            </a:r>
            <a:r>
              <a:rPr lang="hu-HU" sz="2800" dirty="0"/>
              <a:t>való használata tekintetében. </a:t>
            </a:r>
          </a:p>
          <a:p>
            <a:pPr marL="0" indent="0" algn="just">
              <a:buNone/>
            </a:pPr>
            <a:r>
              <a:rPr lang="hu-HU" sz="2800" dirty="0" smtClean="0"/>
              <a:t>Ha </a:t>
            </a:r>
            <a:r>
              <a:rPr lang="hu-HU" sz="2800" dirty="0"/>
              <a:t>a hatóság próbaüzem céljából ideiglenes engedélyt adott ki, a </a:t>
            </a:r>
            <a:r>
              <a:rPr lang="hu-HU" sz="2800" b="1" dirty="0"/>
              <a:t>pályahálózat-működtető </a:t>
            </a:r>
            <a:r>
              <a:rPr lang="hu-HU" sz="2800" dirty="0"/>
              <a:t>biztosítja, hogy a próbaüzemre a kérelmező próbaüzem megtartására vonatkozó kérelmének pályahálózat-működtetőhöz történt beérkezését követő három hónapon belül sor kerülhessen.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2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5240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Az engedélyezési eljárás során a benyújtott dokumentációk alapján </a:t>
            </a:r>
            <a:r>
              <a:rPr lang="hu-HU" sz="2800" b="1" dirty="0"/>
              <a:t>azt kell igazolni</a:t>
            </a:r>
            <a:r>
              <a:rPr lang="hu-HU" sz="2800" dirty="0"/>
              <a:t>, hogy </a:t>
            </a:r>
            <a:r>
              <a:rPr lang="hu-HU" sz="2800" b="1" dirty="0"/>
              <a:t>a vasúti jármű megfelel </a:t>
            </a:r>
            <a:r>
              <a:rPr lang="hu-HU" sz="2800" dirty="0"/>
              <a:t>a </a:t>
            </a:r>
            <a:r>
              <a:rPr lang="hu-HU" sz="2800" b="1" dirty="0"/>
              <a:t>működési helye szerinti pályahálózatnak és a helyhez kötött berendezéseknek</a:t>
            </a:r>
            <a:r>
              <a:rPr lang="hu-HU" sz="2800" dirty="0"/>
              <a:t>, az éghajlati feltételeknek, az </a:t>
            </a:r>
            <a:r>
              <a:rPr lang="hu-HU" sz="2800" b="1" dirty="0"/>
              <a:t>energiaellátási rendszernek</a:t>
            </a:r>
            <a:r>
              <a:rPr lang="hu-HU" sz="2800" dirty="0"/>
              <a:t>, a </a:t>
            </a:r>
            <a:r>
              <a:rPr lang="hu-HU" sz="2800" b="1" dirty="0"/>
              <a:t>jelző-, irányító- és vezérlőrendszernek</a:t>
            </a:r>
            <a:r>
              <a:rPr lang="hu-HU" sz="2800" dirty="0"/>
              <a:t>, a </a:t>
            </a:r>
            <a:r>
              <a:rPr lang="hu-HU" sz="2800" b="1" dirty="0"/>
              <a:t>nyomtávnak és a pályahálózatra jellemző szelvényeknek</a:t>
            </a:r>
            <a:r>
              <a:rPr lang="hu-HU" sz="2800" dirty="0"/>
              <a:t>, a </a:t>
            </a:r>
            <a:r>
              <a:rPr lang="hu-HU" sz="2800" b="1" dirty="0"/>
              <a:t>legnagyobb engedélyezett tengelyterhelésnek és egyéb hálózati kikötéseknek</a:t>
            </a:r>
            <a:r>
              <a:rPr lang="hu-HU" sz="2800" dirty="0"/>
              <a:t>.</a:t>
            </a:r>
          </a:p>
          <a:p>
            <a:endParaRPr lang="hu-H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0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forgalombahozatali</a:t>
            </a:r>
            <a:r>
              <a:rPr lang="hu-HU" dirty="0" smtClean="0"/>
              <a:t> járműengedély - 6.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Ha a forgalomba hozatali járműengedélyezési eljárást az </a:t>
            </a:r>
            <a:r>
              <a:rPr lang="hu-HU" b="1" dirty="0" smtClean="0"/>
              <a:t>Ügynökség folytatja le</a:t>
            </a:r>
            <a:r>
              <a:rPr lang="hu-HU" dirty="0" smtClean="0"/>
              <a:t>, </a:t>
            </a:r>
            <a:r>
              <a:rPr lang="hu-HU" b="1" dirty="0" smtClean="0"/>
              <a:t>a hatóság</a:t>
            </a:r>
            <a:r>
              <a:rPr lang="hu-HU" dirty="0" smtClean="0"/>
              <a:t> az Ügynökség által továbbított </a:t>
            </a:r>
            <a:r>
              <a:rPr lang="hu-HU" b="1" dirty="0" smtClean="0"/>
              <a:t>kérelmet és mellékleteit megvizsgálja </a:t>
            </a:r>
            <a:r>
              <a:rPr lang="hu-HU" dirty="0" smtClean="0"/>
              <a:t>annak céljából, hogy ellenőrizze annak </a:t>
            </a:r>
            <a:r>
              <a:rPr lang="hu-HU" b="1" dirty="0" smtClean="0"/>
              <a:t>hiánytal</a:t>
            </a:r>
            <a:r>
              <a:rPr lang="hu-HU" dirty="0" smtClean="0"/>
              <a:t>anságát, valamint hogy </a:t>
            </a:r>
            <a:r>
              <a:rPr lang="hu-HU" b="1" dirty="0" smtClean="0"/>
              <a:t>teljesülnek-e a kérelem benyújtásának feltételei</a:t>
            </a:r>
            <a:r>
              <a:rPr lang="hu-HU" dirty="0" smtClean="0"/>
              <a:t>. </a:t>
            </a:r>
          </a:p>
          <a:p>
            <a:pPr marL="0" indent="0" algn="just">
              <a:buNone/>
            </a:pPr>
            <a:r>
              <a:rPr lang="hu-HU" dirty="0" smtClean="0"/>
              <a:t>A vizsgálat részeként kérelem benyújtásának feltételeinek ellenőrzése céljából </a:t>
            </a:r>
            <a:r>
              <a:rPr lang="hu-HU" b="1" dirty="0" smtClean="0"/>
              <a:t>a hatóság próbaüzemet rendel el, ha az a járműre vonatkozó átjárhatósági, műszaki és biztonsági feltételek ellenőrzése szempontjából szükséges, és az előírt feltételek teljesülése megbízhatóan nem állapítható meg a dokumentáció alapján</a:t>
            </a:r>
            <a:r>
              <a:rPr lang="hu-HU" b="1" dirty="0" smtClean="0"/>
              <a:t>.</a:t>
            </a:r>
            <a:endParaRPr lang="hu-HU" b="1" dirty="0" smtClean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91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hu-HU" sz="3600" b="0" dirty="0">
                <a:solidFill>
                  <a:srgbClr val="DEF5FA"/>
                </a:solidFill>
                <a:latin typeface="Calibri"/>
                <a:ea typeface="+mn-ea"/>
                <a:cs typeface="+mn-cs"/>
              </a:rPr>
              <a:t>A </a:t>
            </a:r>
            <a:r>
              <a:rPr lang="hu-HU" sz="3600" b="0" dirty="0" smtClean="0">
                <a:solidFill>
                  <a:srgbClr val="DEF5FA"/>
                </a:solidFill>
                <a:latin typeface="Calibri"/>
                <a:ea typeface="+mn-ea"/>
                <a:cs typeface="+mn-cs"/>
              </a:rPr>
              <a:t>járműengedélyezésről általánosan </a:t>
            </a:r>
            <a:endParaRPr lang="en-US" sz="3600" b="0" dirty="0">
              <a:solidFill>
                <a:srgbClr val="DEF5FA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38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</a:t>
            </a:r>
            <a:r>
              <a:rPr lang="hu-HU" dirty="0" smtClean="0"/>
              <a:t>7.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371600"/>
            <a:ext cx="10969777" cy="48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dirty="0"/>
              <a:t>Ha a forgalomba hozatali járműengedélyezési eljárást a </a:t>
            </a:r>
            <a:r>
              <a:rPr lang="hu-HU" sz="2800" b="1" dirty="0"/>
              <a:t>hatóság </a:t>
            </a:r>
            <a:r>
              <a:rPr lang="hu-HU" sz="2800" dirty="0"/>
              <a:t>folytatja le, a hatóság </a:t>
            </a:r>
            <a:r>
              <a:rPr lang="hu-HU" sz="2800" b="1" dirty="0"/>
              <a:t>ellenőrzi a kérelem és a mellékletei hiánytalanságát, valamint megvizsgálja, hogy a kérelem benyújtásának feltételei teljesülnek-e</a:t>
            </a:r>
            <a:r>
              <a:rPr lang="hu-HU" sz="2800" dirty="0"/>
              <a:t>. </a:t>
            </a:r>
          </a:p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közlekedési hatóság a forgalomba hozatal előtti vizsgálatában a közlekedési hatóság által kiadott műszaki engedéllyel rendelkező személy vagy szervezet tanúsító szervezetként közreműködhet. </a:t>
            </a:r>
          </a:p>
          <a:p>
            <a:pPr marL="0" indent="0" algn="just">
              <a:buNone/>
            </a:pPr>
            <a:r>
              <a:rPr lang="hu-HU" sz="2800" dirty="0" smtClean="0"/>
              <a:t>Az </a:t>
            </a:r>
            <a:r>
              <a:rPr lang="hu-HU" sz="2800" dirty="0"/>
              <a:t>érintett nemzeti biztonsági hatóságokkal való konzultációt követően a hasonló </a:t>
            </a:r>
            <a:r>
              <a:rPr lang="hu-HU" sz="2800" dirty="0" err="1"/>
              <a:t>jellemzőjű</a:t>
            </a:r>
            <a:r>
              <a:rPr lang="hu-HU" sz="2800" dirty="0"/>
              <a:t> hálózatokkal rendelkező szomszédos tagállamok határhoz közeli állomásaira közlekedő járművek esetében a </a:t>
            </a:r>
            <a:r>
              <a:rPr lang="hu-HU" sz="2800" b="1" dirty="0"/>
              <a:t>forgalomba hozatali járműengedély az alkalmazási terület kiterjesztése nélkül is hatályos a határhoz közeli állomásokig.</a:t>
            </a:r>
          </a:p>
          <a:p>
            <a:endParaRPr lang="hu-H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17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</a:t>
            </a:r>
            <a:r>
              <a:rPr lang="hu-HU" dirty="0" smtClean="0"/>
              <a:t>8.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Amennyiben a kérelmező a forgalomba hozatali járműengedély iránti kérelemmel együtt egy vagy több ÁME valamely része vagy egésze tekintetében az alkalmazás alóli mentesülés iránti kérelmet is benyújtott, a hatóság először a mentesülés iránti kérelmet bírálja el. </a:t>
            </a:r>
          </a:p>
          <a:p>
            <a:pPr marL="0" indent="0" algn="just">
              <a:buNone/>
            </a:pPr>
            <a:r>
              <a:rPr lang="hu-HU" sz="2800" dirty="0"/>
              <a:t>Ezzel kapcsolatos eljárás rendet a </a:t>
            </a:r>
            <a:r>
              <a:rPr lang="hu-HU" sz="2800" b="1" dirty="0"/>
              <a:t>2018/545 bizottsági végrehajtási rendelet</a:t>
            </a:r>
            <a:r>
              <a:rPr lang="hu-HU" sz="2800" dirty="0"/>
              <a:t> 17. cikk tartalmazza</a:t>
            </a:r>
          </a:p>
          <a:p>
            <a:pPr marL="0" indent="0">
              <a:buNone/>
            </a:pPr>
            <a:endParaRPr lang="hu-H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6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forgalombahozatali</a:t>
            </a:r>
            <a:r>
              <a:rPr lang="hu-HU" dirty="0"/>
              <a:t> </a:t>
            </a:r>
            <a:r>
              <a:rPr lang="hu-HU" dirty="0" smtClean="0"/>
              <a:t>járműengedély - </a:t>
            </a:r>
            <a:r>
              <a:rPr lang="hu-HU" dirty="0" smtClean="0"/>
              <a:t>9.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5240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2800" dirty="0"/>
              <a:t>Ha a kérelmező a vasúti járműre vonatkozó </a:t>
            </a:r>
            <a:r>
              <a:rPr lang="hu-HU" sz="2800" dirty="0" err="1"/>
              <a:t>forgalombahozatali</a:t>
            </a:r>
            <a:r>
              <a:rPr lang="hu-HU" sz="2800" dirty="0"/>
              <a:t> engedélyt kapott, a </a:t>
            </a:r>
            <a:r>
              <a:rPr lang="hu-HU" sz="2800" b="1" dirty="0"/>
              <a:t>vasúti jármű első használatát megelőzően </a:t>
            </a:r>
            <a:r>
              <a:rPr lang="hu-HU" sz="2800" dirty="0"/>
              <a:t>a </a:t>
            </a:r>
            <a:r>
              <a:rPr lang="hu-HU" sz="2800" dirty="0" smtClean="0"/>
              <a:t>hatóság </a:t>
            </a:r>
            <a:r>
              <a:rPr lang="hu-HU" sz="2800" dirty="0"/>
              <a:t>az </a:t>
            </a:r>
            <a:r>
              <a:rPr lang="hu-HU" sz="2800" b="1" dirty="0"/>
              <a:t>üzembentartó kérésére </a:t>
            </a:r>
            <a:r>
              <a:rPr lang="hu-HU" sz="2800" dirty="0"/>
              <a:t>a </a:t>
            </a:r>
            <a:r>
              <a:rPr lang="hu-HU" sz="2800" dirty="0" err="1" smtClean="0"/>
              <a:t>forgalombahozatali</a:t>
            </a:r>
            <a:r>
              <a:rPr lang="hu-HU" sz="2800" dirty="0" smtClean="0"/>
              <a:t> engedély adatait a </a:t>
            </a:r>
            <a:r>
              <a:rPr lang="hu-HU" sz="2800" b="1" dirty="0"/>
              <a:t>nemzeti vasúti járműnyilvántartásba bejegyzi</a:t>
            </a:r>
            <a:r>
              <a:rPr lang="hu-HU" sz="2800" dirty="0" smtClean="0"/>
              <a:t>.</a:t>
            </a:r>
            <a:endParaRPr lang="hu-HU" sz="2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2800" dirty="0" smtClean="0"/>
              <a:t>A </a:t>
            </a:r>
            <a:r>
              <a:rPr lang="hu-HU" sz="2800" dirty="0"/>
              <a:t>forgalomba hozatal vagy a pályahálózaton való használat </a:t>
            </a:r>
            <a:r>
              <a:rPr lang="hu-HU" sz="2800" b="1" dirty="0"/>
              <a:t>előtt</a:t>
            </a:r>
            <a:r>
              <a:rPr lang="hu-HU" sz="2800" dirty="0"/>
              <a:t> valamennyi járműnek </a:t>
            </a:r>
            <a:r>
              <a:rPr lang="hu-HU" sz="2800" b="1" dirty="0"/>
              <a:t>rendelkeznie kell karbantartásért felelős szervezettel</a:t>
            </a:r>
            <a:r>
              <a:rPr lang="hu-HU" sz="2800" dirty="0"/>
              <a:t>. A karbantartásért felelős szervezetet a közlekedési hatóság a nemzeti vasúti járműnyilvántartásban nyilvántartásba veszi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4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0" dirty="0"/>
              <a:t>A </a:t>
            </a:r>
            <a:r>
              <a:rPr lang="hu-HU" b="0" dirty="0" err="1"/>
              <a:t>forgalombahozatali</a:t>
            </a:r>
            <a:r>
              <a:rPr lang="hu-HU" b="0" dirty="0"/>
              <a:t> </a:t>
            </a:r>
            <a:r>
              <a:rPr lang="hu-HU" b="0" dirty="0" smtClean="0"/>
              <a:t>járműengedély - </a:t>
            </a:r>
            <a:r>
              <a:rPr lang="hu-HU" b="0" dirty="0"/>
              <a:t>10</a:t>
            </a:r>
            <a:r>
              <a:rPr lang="hu-HU" b="0" dirty="0" smtClean="0"/>
              <a:t>.</a:t>
            </a:r>
            <a:br>
              <a:rPr lang="hu-HU" b="0" dirty="0" smtClean="0"/>
            </a:br>
            <a:r>
              <a:rPr lang="hu-HU" b="0" dirty="0" smtClean="0"/>
              <a:t>Az engedélyezett </a:t>
            </a:r>
            <a:r>
              <a:rPr lang="hu-HU" b="0" dirty="0"/>
              <a:t>járművek használatát megelőző </a:t>
            </a:r>
            <a:r>
              <a:rPr lang="hu-HU" b="0" dirty="0" smtClean="0"/>
              <a:t>ellenőrzések</a:t>
            </a:r>
            <a:endParaRPr lang="hu-HU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219200"/>
            <a:ext cx="11049000" cy="5257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smtClean="0"/>
              <a:t>Mielőtt </a:t>
            </a:r>
            <a:r>
              <a:rPr lang="hu-HU" sz="2800" dirty="0"/>
              <a:t>a vasúti társaság a vasúti járművet a forgalomba hozatali </a:t>
            </a:r>
            <a:r>
              <a:rPr lang="hu-HU" sz="2800" dirty="0" smtClean="0"/>
              <a:t>engedélyben </a:t>
            </a:r>
            <a:r>
              <a:rPr lang="hu-HU" sz="2800" dirty="0"/>
              <a:t>meghatározott alkalmazási területen használni kezdi, ellenőrzi a következőket: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a) </a:t>
            </a:r>
            <a:r>
              <a:rPr lang="hu-HU" sz="2800" dirty="0" err="1"/>
              <a:t>a</a:t>
            </a:r>
            <a:r>
              <a:rPr lang="hu-HU" sz="2800" dirty="0"/>
              <a:t> vasúti jármű </a:t>
            </a:r>
            <a:r>
              <a:rPr lang="hu-HU" sz="2800" b="1" dirty="0"/>
              <a:t>rendelkezik-e forgalomba hozatali járműengedéllyel</a:t>
            </a:r>
            <a:r>
              <a:rPr lang="hu-HU" sz="2800" dirty="0"/>
              <a:t>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b) a vasúti </a:t>
            </a:r>
            <a:r>
              <a:rPr lang="hu-HU" sz="2800" b="1" dirty="0"/>
              <a:t>járművet nyilvántartásba vették-e</a:t>
            </a:r>
            <a:r>
              <a:rPr lang="hu-HU" sz="2800" dirty="0"/>
              <a:t>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c) a vasúti jármű </a:t>
            </a:r>
            <a:r>
              <a:rPr lang="hu-HU" sz="2800" b="1" dirty="0"/>
              <a:t>műszaki szempontból összeegyeztethető-e az útvonallal </a:t>
            </a:r>
            <a:r>
              <a:rPr lang="hu-HU" sz="2800" dirty="0"/>
              <a:t>az </a:t>
            </a:r>
            <a:r>
              <a:rPr lang="hu-HU" sz="2800" dirty="0" smtClean="0"/>
              <a:t>infrastruktúra-nyilvántartás </a:t>
            </a:r>
            <a:r>
              <a:rPr lang="hu-HU" sz="2800" dirty="0"/>
              <a:t>vagy – amennyiben a nyilvántartás nem létezik vagy nem teljes – a vonatkozó ÁME vagy a </a:t>
            </a:r>
            <a:r>
              <a:rPr lang="hu-HU" sz="2800" dirty="0" err="1"/>
              <a:t>pályahálózatműködtető</a:t>
            </a:r>
            <a:r>
              <a:rPr lang="hu-HU" sz="2800" dirty="0"/>
              <a:t> által díjmentesen és </a:t>
            </a:r>
            <a:r>
              <a:rPr lang="hu-HU" sz="2800" dirty="0" err="1" smtClean="0"/>
              <a:t>észszerű</a:t>
            </a:r>
            <a:r>
              <a:rPr lang="hu-HU" sz="2800" dirty="0" smtClean="0"/>
              <a:t> </a:t>
            </a:r>
            <a:r>
              <a:rPr lang="hu-HU" sz="2800" dirty="0"/>
              <a:t>határidőn belül rendelkezésre bocsátott bármely releváns információ alapján, </a:t>
            </a:r>
            <a:r>
              <a:rPr lang="hu-HU" sz="2800" dirty="0" smtClean="0"/>
              <a:t>valamint</a:t>
            </a:r>
            <a:endParaRPr lang="hu-HU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/>
              <a:t>d) a vasúti </a:t>
            </a:r>
            <a:r>
              <a:rPr lang="hu-HU" sz="2800" b="1" dirty="0"/>
              <a:t>jármű a vasúti társaság biztonságirányítási rendszerének </a:t>
            </a:r>
            <a:r>
              <a:rPr lang="hu-HU" sz="2800" dirty="0"/>
              <a:t>és a </a:t>
            </a:r>
            <a:r>
              <a:rPr lang="hu-HU" sz="2800" b="1" dirty="0"/>
              <a:t>forgalom-irányítási és forgalmi szolgálati </a:t>
            </a:r>
            <a:r>
              <a:rPr lang="hu-HU" sz="2800" b="1" dirty="0" err="1"/>
              <a:t>ÁME-nek</a:t>
            </a:r>
            <a:r>
              <a:rPr lang="hu-HU" sz="2800" b="1" dirty="0"/>
              <a:t> megfelelően beépül-e annak a vonatnak az összetételébe, amelynek </a:t>
            </a:r>
            <a:r>
              <a:rPr lang="hu-HU" sz="2800" b="1" dirty="0" smtClean="0"/>
              <a:t>részeként </a:t>
            </a:r>
            <a:r>
              <a:rPr lang="hu-HU" sz="2800" b="1" dirty="0"/>
              <a:t>azt üzemeltetni kívánják.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smtClean="0"/>
              <a:t>A </a:t>
            </a:r>
            <a:r>
              <a:rPr lang="hu-HU" sz="2800" b="1" dirty="0" smtClean="0"/>
              <a:t>vasúti társaság kérelmére a </a:t>
            </a:r>
            <a:r>
              <a:rPr lang="hu-HU" sz="2800" b="1" dirty="0"/>
              <a:t>pályahálózat-működtető a kérelem beérkezését követő három hónapon belül a vasúti társasággal együttműködésben próbaüzemet végez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34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>
                <a:solidFill>
                  <a:schemeClr val="bg1"/>
                </a:solidFill>
              </a:rPr>
              <a:t>járműtípus-engedélyre vonatkozó előírások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43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járműtípus-engedély</a:t>
            </a:r>
            <a:r>
              <a:rPr lang="hu-HU" dirty="0" smtClean="0"/>
              <a:t>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A hatóság a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járműengedélyezés eljárás során meghatározott eljárásnak megfelelően </a:t>
            </a:r>
            <a:r>
              <a:rPr lang="hu-HU" sz="2800" dirty="0" smtClean="0"/>
              <a:t>járműtípus-engedélyt </a:t>
            </a:r>
            <a:r>
              <a:rPr lang="hu-HU" sz="2800" dirty="0"/>
              <a:t>állíthat ki.</a:t>
            </a:r>
          </a:p>
          <a:p>
            <a:pPr marL="0" indent="0" algn="just">
              <a:buNone/>
            </a:pPr>
            <a:r>
              <a:rPr lang="hu-HU" sz="2800" dirty="0" smtClean="0"/>
              <a:t>Ha </a:t>
            </a:r>
            <a:r>
              <a:rPr lang="hu-HU" sz="2800" dirty="0"/>
              <a:t>az Ügynökség vagy a közlekedési hatóság </a:t>
            </a:r>
            <a:r>
              <a:rPr lang="hu-HU" sz="2800" dirty="0" err="1"/>
              <a:t>forgalombahozatali</a:t>
            </a:r>
            <a:r>
              <a:rPr lang="hu-HU" sz="2800" dirty="0"/>
              <a:t> járműengedélyt állít ki, ezzel egyidejűleg - a kérelmező kérésére - járműtípus-engedélyt is kiállít, amely a járműnek ugyanarra az alkalmazási területére vonatkozik.</a:t>
            </a:r>
            <a:endParaRPr lang="hu-HU" sz="2800" i="1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3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járműtípus-engedély</a:t>
            </a:r>
            <a:r>
              <a:rPr lang="hu-HU" dirty="0" smtClean="0"/>
              <a:t>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12" y="1524000"/>
            <a:ext cx="10969777" cy="48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800" dirty="0"/>
              <a:t>Ha változás következik be az </a:t>
            </a:r>
            <a:r>
              <a:rPr lang="hu-HU" sz="2800" dirty="0" err="1"/>
              <a:t>ÁME-k</a:t>
            </a:r>
            <a:r>
              <a:rPr lang="hu-HU" sz="2800" dirty="0"/>
              <a:t> vagy a nemzeti szabályok azon rendelkezéseiben, amelyek alapján a járműtípus-engedélyt kiállították, az adott ÁME vagy nemzeti szabály határozza meg, hogy a </a:t>
            </a:r>
            <a:r>
              <a:rPr lang="hu-HU" sz="2800" b="1" dirty="0"/>
              <a:t>már kiállított járműtípus-engedély hatályban marad, vagy azt meg kell újítani. </a:t>
            </a:r>
          </a:p>
          <a:p>
            <a:pPr marL="0" indent="0" algn="just">
              <a:buNone/>
            </a:pPr>
            <a:r>
              <a:rPr lang="hu-HU" sz="2800" dirty="0" smtClean="0"/>
              <a:t>Ha az engedélyt meg kell újítani, az Ügynökség vagy a közlekedési hatóság által végzett ellenőrzés a </a:t>
            </a:r>
            <a:r>
              <a:rPr lang="hu-HU" sz="2800" b="1" dirty="0" smtClean="0"/>
              <a:t>módosított szabályokra korlátozódik</a:t>
            </a:r>
            <a:r>
              <a:rPr lang="hu-HU" sz="2800" dirty="0" smtClean="0"/>
              <a:t>.</a:t>
            </a:r>
          </a:p>
          <a:p>
            <a:pPr marL="0" indent="0" algn="just">
              <a:buNone/>
            </a:pPr>
            <a:r>
              <a:rPr lang="hu-HU" sz="2800" dirty="0" smtClean="0"/>
              <a:t>A járműtípus-engedély megújítása az adott járműtípus forgalomba hozatalára korábban kiállított engedély alapján már kiállított </a:t>
            </a:r>
            <a:r>
              <a:rPr lang="hu-HU" sz="2800" dirty="0" err="1" smtClean="0"/>
              <a:t>forgalombahozatali</a:t>
            </a:r>
            <a:r>
              <a:rPr lang="hu-HU" sz="2800" dirty="0" smtClean="0"/>
              <a:t> járműengedélyek </a:t>
            </a:r>
            <a:r>
              <a:rPr lang="hu-HU" sz="2800" b="1" dirty="0" smtClean="0"/>
              <a:t>hatályát nem érinti</a:t>
            </a:r>
            <a:r>
              <a:rPr lang="hu-HU" sz="2800" dirty="0" smtClean="0"/>
              <a:t>.</a:t>
            </a:r>
            <a:endParaRPr lang="hu-HU" sz="2800" i="1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15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járműtípus-engedély</a:t>
            </a:r>
            <a:r>
              <a:rPr lang="hu-HU" dirty="0" smtClean="0"/>
              <a:t> </a:t>
            </a:r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524000"/>
            <a:ext cx="10969777" cy="48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800" dirty="0"/>
              <a:t>A </a:t>
            </a:r>
            <a:r>
              <a:rPr lang="hu-HU" sz="2800" b="1" dirty="0"/>
              <a:t>valamely engedélyezett járműtípusnak megfelelő jármű </a:t>
            </a:r>
            <a:r>
              <a:rPr lang="hu-HU" sz="2800" dirty="0"/>
              <a:t>vagy járműsorozat számára </a:t>
            </a:r>
            <a:r>
              <a:rPr lang="hu-HU" sz="2800" b="1" dirty="0"/>
              <a:t>az adott típusnak való megfelelőséget igazoló, a kérelmező által benyújtott nyilatkozat alapján az Ügynökség vagy </a:t>
            </a:r>
            <a:r>
              <a:rPr lang="hu-HU" sz="2800" b="1" dirty="0"/>
              <a:t>a</a:t>
            </a:r>
            <a:r>
              <a:rPr lang="hu-HU" sz="2800" b="1" dirty="0" smtClean="0"/>
              <a:t> </a:t>
            </a:r>
            <a:r>
              <a:rPr lang="hu-HU" sz="2800" b="1" dirty="0"/>
              <a:t>hatóság további ellenőrzések nélkül kiállítja</a:t>
            </a:r>
            <a:r>
              <a:rPr lang="hu-HU" sz="2800" dirty="0"/>
              <a:t> a </a:t>
            </a:r>
            <a:r>
              <a:rPr lang="hu-HU" sz="2800" dirty="0" err="1"/>
              <a:t>forgalombahozatali</a:t>
            </a:r>
            <a:r>
              <a:rPr lang="hu-HU" sz="2800" dirty="0"/>
              <a:t> </a:t>
            </a:r>
            <a:r>
              <a:rPr lang="hu-HU" sz="2800" dirty="0" smtClean="0"/>
              <a:t>járműengedélyt.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dirty="0"/>
              <a:t>A </a:t>
            </a:r>
            <a:r>
              <a:rPr lang="hu-HU" sz="2800" dirty="0" err="1"/>
              <a:t>típusmegfelelőségi</a:t>
            </a:r>
            <a:r>
              <a:rPr lang="hu-HU" sz="2800" dirty="0"/>
              <a:t> nyilatkozatot a kérelmező a következőknek megfelelően készíti el:</a:t>
            </a:r>
          </a:p>
          <a:p>
            <a:pPr algn="just"/>
            <a:r>
              <a:rPr lang="hu-HU" sz="2800" dirty="0"/>
              <a:t>a) </a:t>
            </a:r>
            <a:r>
              <a:rPr lang="hu-HU" sz="2800" dirty="0" err="1"/>
              <a:t>a</a:t>
            </a:r>
            <a:r>
              <a:rPr lang="hu-HU" sz="2800" dirty="0"/>
              <a:t> vonatkozó </a:t>
            </a:r>
            <a:r>
              <a:rPr lang="hu-HU" sz="2800" dirty="0" err="1"/>
              <a:t>ÁME-kben</a:t>
            </a:r>
            <a:r>
              <a:rPr lang="hu-HU" sz="2800" dirty="0"/>
              <a:t> meghatározott ellenőrzési eljárások;</a:t>
            </a:r>
          </a:p>
          <a:p>
            <a:pPr algn="just"/>
            <a:r>
              <a:rPr lang="hu-HU" sz="2800" dirty="0"/>
              <a:t>b) amennyiben az </a:t>
            </a:r>
            <a:r>
              <a:rPr lang="hu-HU" sz="2800" dirty="0" err="1"/>
              <a:t>ÁME-k</a:t>
            </a:r>
            <a:r>
              <a:rPr lang="hu-HU" sz="2800" dirty="0"/>
              <a:t> nem alkalmazandók, a termékek forgalomba hozatalának közös keretrendszeréről, valamint a 93/465/EGK tanácsi határozat hatályon kívül helyezéséről szóló, 2008. július 9-i 768/2008/EK európai parlamenti és tanácsi határozat B+D, B+F és H1 moduljában meghatározott </a:t>
            </a:r>
            <a:r>
              <a:rPr lang="hu-HU" sz="2800" dirty="0" err="1"/>
              <a:t>megfelelőségértékelési</a:t>
            </a:r>
            <a:r>
              <a:rPr lang="hu-HU" sz="2800" dirty="0"/>
              <a:t> eljárások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9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Vasúti járművek nyilvántartása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85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Nyilvántartásba vétel - típusengedély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012" y="1600200"/>
            <a:ext cx="10969777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közlekedési hatóság gondoskodik az általa kiállított járműtípus-engedélyeknek az </a:t>
            </a:r>
            <a:r>
              <a:rPr lang="hu-HU" sz="2800" dirty="0" smtClean="0"/>
              <a:t>engedélyezett </a:t>
            </a:r>
            <a:r>
              <a:rPr lang="hu-HU" sz="2800" dirty="0"/>
              <a:t>járműtípusok európai nyilvántartásában </a:t>
            </a:r>
            <a:r>
              <a:rPr lang="hu-HU" sz="2800" dirty="0" smtClean="0"/>
              <a:t>(</a:t>
            </a:r>
            <a:r>
              <a:rPr lang="hu-HU" sz="2800" dirty="0" smtClean="0"/>
              <a:t>ERATV) </a:t>
            </a:r>
            <a:r>
              <a:rPr lang="hu-HU" sz="2800" dirty="0" smtClean="0"/>
              <a:t>történő </a:t>
            </a:r>
            <a:r>
              <a:rPr lang="hu-HU" sz="2800" dirty="0"/>
              <a:t>nyilvántartásba </a:t>
            </a:r>
            <a:r>
              <a:rPr lang="hu-HU" sz="2800" dirty="0" smtClean="0"/>
              <a:t>vételéről, </a:t>
            </a:r>
            <a:r>
              <a:rPr lang="hu-HU" sz="2800" dirty="0"/>
              <a:t>a kérelmező által a járműtípus-engedély iránti kérelem részeként megadott információkat </a:t>
            </a:r>
            <a:r>
              <a:rPr lang="hu-HU" sz="2800" dirty="0" smtClean="0"/>
              <a:t>felhasználva.</a:t>
            </a:r>
            <a:r>
              <a:rPr lang="hu-HU" sz="2800" dirty="0"/>
              <a:t> </a:t>
            </a: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kérelmező felelős az engedélyező szerv számára szolgáltatott </a:t>
            </a:r>
            <a:r>
              <a:rPr lang="hu-HU" sz="2800" dirty="0" smtClean="0"/>
              <a:t>adatok helyességéért.</a:t>
            </a:r>
            <a:endParaRPr lang="hu-HU" sz="2800" dirty="0" smtClean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59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Vonatkozó </a:t>
            </a:r>
            <a:r>
              <a:rPr lang="hu-HU" dirty="0" smtClean="0"/>
              <a:t>rendeletek, irányelvek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AZ EURÓPAI PARLAMENT ÉS A TANÁCS (EU) </a:t>
            </a:r>
            <a:r>
              <a:rPr lang="hu-HU" b="1" dirty="0"/>
              <a:t>2016/797 IRÁNYELVE</a:t>
            </a:r>
            <a:r>
              <a:rPr lang="hu-HU" dirty="0"/>
              <a:t> (2016. </a:t>
            </a:r>
            <a:r>
              <a:rPr lang="hu-HU" dirty="0" smtClean="0"/>
              <a:t>május </a:t>
            </a:r>
            <a:r>
              <a:rPr lang="hu-HU" dirty="0"/>
              <a:t>11.) </a:t>
            </a:r>
            <a:r>
              <a:rPr lang="hu-HU" b="1" dirty="0"/>
              <a:t>a vasúti rendszer Európai Unión belüli kölcsönös átjárhatóságáról</a:t>
            </a:r>
          </a:p>
          <a:p>
            <a:pPr algn="just"/>
            <a:r>
              <a:rPr lang="hu-HU" dirty="0"/>
              <a:t>AZ EURÓPAI PARLAMENT ÉS A TANÁCS (EU) </a:t>
            </a:r>
            <a:r>
              <a:rPr lang="hu-HU" b="1" dirty="0"/>
              <a:t>2016/796 RENDELETE </a:t>
            </a:r>
            <a:r>
              <a:rPr lang="hu-HU" dirty="0"/>
              <a:t>(2016. </a:t>
            </a:r>
            <a:r>
              <a:rPr lang="hu-HU" dirty="0" smtClean="0"/>
              <a:t>május </a:t>
            </a:r>
            <a:r>
              <a:rPr lang="hu-HU" dirty="0"/>
              <a:t>11.) </a:t>
            </a:r>
            <a:r>
              <a:rPr lang="hu-HU" b="1" dirty="0"/>
              <a:t>az Európai Unió Vasúti Ügynökségéről </a:t>
            </a:r>
            <a:r>
              <a:rPr lang="hu-HU" dirty="0"/>
              <a:t>és a 881/2004/EK rendelet hatályon kívül helyezéséről</a:t>
            </a:r>
          </a:p>
          <a:p>
            <a:pPr algn="just"/>
            <a:r>
              <a:rPr lang="hu-HU" dirty="0"/>
              <a:t>BIZOTTSÁG (EU) </a:t>
            </a:r>
            <a:r>
              <a:rPr lang="hu-HU" b="1" dirty="0"/>
              <a:t>2018/545 VÉGREHAJTÁSI RENDELETE </a:t>
            </a:r>
            <a:r>
              <a:rPr lang="hu-HU" dirty="0"/>
              <a:t>(2018. április 4.) az (EU) 2016/797 európai parlamenti és tanácsi irányelv alapján </a:t>
            </a:r>
            <a:r>
              <a:rPr lang="hu-HU" b="1" dirty="0"/>
              <a:t>a vasúti járművek és a </a:t>
            </a:r>
            <a:r>
              <a:rPr lang="hu-HU" b="1" dirty="0" smtClean="0"/>
              <a:t>vasúti </a:t>
            </a:r>
            <a:r>
              <a:rPr lang="hu-HU" b="1" dirty="0"/>
              <a:t>járműtípusok engedélyezési eljárására vonatkozó gyakorlati szabályok </a:t>
            </a:r>
            <a:r>
              <a:rPr lang="hu-HU" b="1" dirty="0" smtClean="0"/>
              <a:t>megállapításáról</a:t>
            </a:r>
            <a:endParaRPr lang="hu-HU" b="1" dirty="0"/>
          </a:p>
          <a:p>
            <a:pPr algn="just"/>
            <a:r>
              <a:rPr lang="hu-HU" dirty="0"/>
              <a:t>A BIZOTTSÁG (EU) </a:t>
            </a:r>
            <a:r>
              <a:rPr lang="hu-HU" b="1" dirty="0"/>
              <a:t>2018/1614 VÉGREHAJTÁSI HATÁROZATA </a:t>
            </a:r>
            <a:r>
              <a:rPr lang="hu-HU" dirty="0"/>
              <a:t>(2018. október 25.) az (EU) 2016/797 európai parlamenti és tanácsi irányelv 47. cikkében említett </a:t>
            </a:r>
            <a:r>
              <a:rPr lang="hu-HU" b="1" dirty="0"/>
              <a:t>jármű-nyilvántartásokra vonatkozó előírások megállapításáról</a:t>
            </a:r>
            <a:r>
              <a:rPr lang="hu-HU" dirty="0"/>
              <a:t>, valamint a 2007/756/EK </a:t>
            </a:r>
            <a:r>
              <a:rPr lang="hu-HU" dirty="0" smtClean="0"/>
              <a:t>bizottsági </a:t>
            </a:r>
            <a:r>
              <a:rPr lang="hu-HU" dirty="0"/>
              <a:t>határozat módosításáról és hatályon kívül </a:t>
            </a:r>
            <a:r>
              <a:rPr lang="hu-HU" dirty="0" smtClean="0"/>
              <a:t>helyezéséről</a:t>
            </a:r>
          </a:p>
          <a:p>
            <a:pPr algn="just"/>
            <a:r>
              <a:rPr lang="hu-HU" dirty="0"/>
              <a:t>A BIZOTTSÁG (EU) </a:t>
            </a:r>
            <a:r>
              <a:rPr lang="hu-HU" b="1" dirty="0"/>
              <a:t>2018/764 VÉGREHAJTÁSI RENDELETE</a:t>
            </a:r>
            <a:r>
              <a:rPr lang="hu-HU" dirty="0"/>
              <a:t> (2018. május 2</a:t>
            </a:r>
            <a:r>
              <a:rPr lang="hu-HU" dirty="0" smtClean="0"/>
              <a:t>.) </a:t>
            </a:r>
            <a:r>
              <a:rPr lang="hu-HU" dirty="0"/>
              <a:t>az Európai Unió Vasúti Ügynöksége részére fizetendő díjakról és a díjfizetésre vonatkozó feltételekről</a:t>
            </a:r>
          </a:p>
        </p:txBody>
      </p:sp>
    </p:spTree>
    <p:extLst>
      <p:ext uri="{BB962C8B-B14F-4D97-AF65-F5344CB8AC3E}">
        <p14:creationId xmlns:p14="http://schemas.microsoft.com/office/powerpoint/2010/main" val="955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Nyilvántartás 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nyilvántartás legalább a következő adatokat tartalmazza minden egyes járműtípus tekintetében: </a:t>
            </a:r>
          </a:p>
          <a:p>
            <a:pPr marL="514350" indent="-514350" algn="just">
              <a:buAutoNum type="alphaLcParenR"/>
            </a:pPr>
            <a:r>
              <a:rPr lang="hu-HU" dirty="0"/>
              <a:t>a járműtípus műszaki jellemzői, ezen belül a fogyatékossággal élő, illetve a mozgáskorlátozott személyek számára biztosított akadálymentességre vonatkozó jellemzők, az adott </a:t>
            </a:r>
            <a:r>
              <a:rPr lang="hu-HU" dirty="0" err="1"/>
              <a:t>ÁME-ben</a:t>
            </a:r>
            <a:r>
              <a:rPr lang="hu-HU" dirty="0"/>
              <a:t> meghatározottak szerint; </a:t>
            </a:r>
          </a:p>
          <a:p>
            <a:pPr marL="514350" indent="-514350" algn="just">
              <a:buAutoNum type="alphaLcParenR"/>
            </a:pPr>
            <a:r>
              <a:rPr lang="hu-HU" dirty="0"/>
              <a:t>a gyártó neve; </a:t>
            </a:r>
          </a:p>
          <a:p>
            <a:pPr marL="514350" indent="-514350" algn="just">
              <a:buAutoNum type="alphaLcParenR"/>
            </a:pPr>
            <a:r>
              <a:rPr lang="hu-HU" dirty="0"/>
              <a:t>az engedélyeknek a járműtípus alkalmazási területére vonatkozó adatai, beleértve a korlátozásokat és a visszavonásokat is.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692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Nyilvántartásba vétel </a:t>
            </a:r>
            <a:r>
              <a:rPr lang="hu-HU" dirty="0"/>
              <a:t>- </a:t>
            </a:r>
            <a:r>
              <a:rPr lang="hu-HU" dirty="0" err="1" smtClean="0"/>
              <a:t>forgalombahozatali</a:t>
            </a:r>
            <a:r>
              <a:rPr lang="hu-HU" dirty="0" smtClean="0"/>
              <a:t> </a:t>
            </a:r>
            <a:r>
              <a:rPr lang="hu-HU" dirty="0"/>
              <a:t>engedély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Miután egy jármű megkapta a </a:t>
            </a:r>
            <a:r>
              <a:rPr lang="hu-HU" dirty="0" err="1" smtClean="0"/>
              <a:t>forgalombahozatali</a:t>
            </a:r>
            <a:r>
              <a:rPr lang="hu-HU" dirty="0" smtClean="0"/>
              <a:t> engedélyt, az </a:t>
            </a:r>
            <a:r>
              <a:rPr lang="hu-HU" b="1" dirty="0" smtClean="0"/>
              <a:t>első használatát megelőzően </a:t>
            </a:r>
            <a:r>
              <a:rPr lang="hu-HU" dirty="0" smtClean="0"/>
              <a:t>az üzembentartó kérésére be kell azt jegyezni </a:t>
            </a:r>
            <a:r>
              <a:rPr lang="hu-HU" dirty="0" smtClean="0"/>
              <a:t>a nemzeti vasúti  </a:t>
            </a:r>
            <a:r>
              <a:rPr lang="hu-HU" dirty="0" smtClean="0"/>
              <a:t>járműnyilvántartásba. </a:t>
            </a:r>
          </a:p>
          <a:p>
            <a:pPr marL="0" indent="0" algn="just">
              <a:buNone/>
            </a:pPr>
            <a:r>
              <a:rPr lang="hu-HU" dirty="0" smtClean="0"/>
              <a:t>Ha a jármű alkalmazási területe egy tagállam területére korlátozódik, a járművet az adott tagállamban kell nyilvántartásba venni. </a:t>
            </a:r>
          </a:p>
          <a:p>
            <a:pPr marL="0" indent="0" algn="just">
              <a:buNone/>
            </a:pPr>
            <a:r>
              <a:rPr lang="hu-HU" dirty="0" smtClean="0"/>
              <a:t>Ha a jármű alkalmazási területe egynél több tagállam területére terjed ki, a járművet az egyik érintett tagállamban kell nyilvántartásba venni.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3962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Járműnyilvántartás adatainak változása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Az üzembentartónak </a:t>
            </a:r>
            <a:r>
              <a:rPr lang="hu-HU" b="1" dirty="0"/>
              <a:t>haladéktalanul be kell jelentenie </a:t>
            </a:r>
            <a:r>
              <a:rPr lang="hu-HU" dirty="0"/>
              <a:t>a jármű nyilvántartásba vétele helye szerinti tagállamnak a járműnyilvántartásokba felvett </a:t>
            </a:r>
            <a:r>
              <a:rPr lang="hu-HU" b="1" dirty="0"/>
              <a:t>adatok bármilyen módosulását,</a:t>
            </a:r>
            <a:r>
              <a:rPr lang="hu-HU" dirty="0"/>
              <a:t> a jármű megsemmisülését vagy az arra vonatkozó döntését, hogy a járművet már nem kívánja nyilvántartásba vetetni. </a:t>
            </a: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A közlekedési hatóság </a:t>
            </a:r>
            <a:r>
              <a:rPr lang="hu-HU" dirty="0" smtClean="0"/>
              <a:t>a </a:t>
            </a:r>
            <a:r>
              <a:rPr lang="hu-HU" dirty="0"/>
              <a:t>nyilvántartásba </a:t>
            </a:r>
            <a:r>
              <a:rPr lang="hu-HU" dirty="0" smtClean="0"/>
              <a:t>vétel, a </a:t>
            </a:r>
            <a:r>
              <a:rPr lang="hu-HU" dirty="0"/>
              <a:t>nyilvántartás tartalmának módosítása, </a:t>
            </a:r>
            <a:r>
              <a:rPr lang="hu-HU" dirty="0" smtClean="0"/>
              <a:t>valamint a </a:t>
            </a:r>
            <a:r>
              <a:rPr lang="hu-HU" dirty="0"/>
              <a:t>nyilvántartásból való </a:t>
            </a:r>
            <a:r>
              <a:rPr lang="hu-HU" dirty="0" smtClean="0"/>
              <a:t>visszavonás iránti kérelem </a:t>
            </a:r>
            <a:r>
              <a:rPr lang="hu-HU" dirty="0"/>
              <a:t>mellékletét képező, a 2007/756/EK bizottsági határozat melléklet </a:t>
            </a:r>
            <a:r>
              <a:rPr lang="hu-HU" dirty="0" smtClean="0"/>
              <a:t>4. számú </a:t>
            </a:r>
            <a:r>
              <a:rPr lang="hu-HU" dirty="0"/>
              <a:t>függelékének megfelelő, „Engedélyezett </a:t>
            </a:r>
            <a:r>
              <a:rPr lang="hu-HU" dirty="0" smtClean="0"/>
              <a:t>járművek </a:t>
            </a:r>
            <a:r>
              <a:rPr lang="hu-HU" dirty="0"/>
              <a:t>szabványos nyilvántartási </a:t>
            </a:r>
            <a:r>
              <a:rPr lang="hu-HU" dirty="0" smtClean="0"/>
              <a:t>űrlapja”’</a:t>
            </a:r>
            <a:r>
              <a:rPr lang="hu-HU" dirty="0" err="1" smtClean="0"/>
              <a:t>-t</a:t>
            </a:r>
            <a:r>
              <a:rPr lang="hu-HU" dirty="0"/>
              <a:t> </a:t>
            </a:r>
            <a:r>
              <a:rPr lang="hu-HU" dirty="0" smtClean="0"/>
              <a:t>honlapján közzé teszi.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9844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Európai járműszám (pályaszám) –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/>
              <a:t>Amikor a járművet </a:t>
            </a:r>
            <a:r>
              <a:rPr lang="hu-HU" dirty="0" smtClean="0"/>
              <a:t>nyilvántartásba </a:t>
            </a:r>
            <a:r>
              <a:rPr lang="hu-HU" dirty="0"/>
              <a:t>veszik, a nyilvántartásba vétel helye szerinti tagállam illetékes hatósága </a:t>
            </a:r>
            <a:r>
              <a:rPr lang="hu-HU" b="1" dirty="0"/>
              <a:t>európai járműszámot </a:t>
            </a:r>
            <a:r>
              <a:rPr lang="hu-HU" dirty="0" smtClean="0"/>
              <a:t>(a 12 jegyű pályaszámot, a </a:t>
            </a:r>
            <a:r>
              <a:rPr lang="hu-HU" dirty="0"/>
              <a:t>továbbiakban: EJSZ) </a:t>
            </a:r>
            <a:r>
              <a:rPr lang="hu-HU" b="1" dirty="0"/>
              <a:t>rendel hozzá</a:t>
            </a:r>
            <a:r>
              <a:rPr lang="hu-HU" dirty="0"/>
              <a:t>.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Minden </a:t>
            </a:r>
            <a:r>
              <a:rPr lang="hu-HU" dirty="0"/>
              <a:t>járművön </a:t>
            </a:r>
            <a:r>
              <a:rPr lang="hu-HU" b="1" dirty="0"/>
              <a:t>fel kell tüntetni </a:t>
            </a:r>
            <a:r>
              <a:rPr lang="hu-HU" dirty="0"/>
              <a:t>a hozzárendelt </a:t>
            </a:r>
            <a:r>
              <a:rPr lang="hu-HU" dirty="0" err="1"/>
              <a:t>EJSZ-t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 smtClean="0"/>
              <a:t>Minden </a:t>
            </a:r>
            <a:r>
              <a:rPr lang="hu-HU" dirty="0" err="1"/>
              <a:t>járműhöz</a:t>
            </a:r>
            <a:r>
              <a:rPr lang="hu-HU" dirty="0"/>
              <a:t> </a:t>
            </a:r>
            <a:r>
              <a:rPr lang="hu-HU" b="1" dirty="0"/>
              <a:t>csak egyszer rendelnek </a:t>
            </a:r>
            <a:r>
              <a:rPr lang="hu-HU" dirty="0" err="1" smtClean="0"/>
              <a:t>EJSZ-t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r>
              <a:rPr lang="hu-HU" dirty="0"/>
              <a:t>Az </a:t>
            </a:r>
            <a:r>
              <a:rPr lang="hu-HU" dirty="0" err="1"/>
              <a:t>EJSZ-t</a:t>
            </a:r>
            <a:r>
              <a:rPr lang="hu-HU" dirty="0"/>
              <a:t> meg kell változtatni, amennyiben </a:t>
            </a:r>
            <a:r>
              <a:rPr lang="hu-HU" dirty="0" smtClean="0"/>
              <a:t>az a </a:t>
            </a:r>
            <a:r>
              <a:rPr lang="hu-HU" b="1" dirty="0"/>
              <a:t>járművön végrehajtott műszaki átalakítások</a:t>
            </a:r>
            <a:r>
              <a:rPr lang="hu-HU" dirty="0"/>
              <a:t> következtében </a:t>
            </a:r>
            <a:r>
              <a:rPr lang="hu-HU" dirty="0" smtClean="0"/>
              <a:t>az EJSZ már nem </a:t>
            </a:r>
            <a:r>
              <a:rPr lang="hu-HU" dirty="0"/>
              <a:t>a 2007/756/EK </a:t>
            </a:r>
            <a:r>
              <a:rPr lang="hu-HU" dirty="0" smtClean="0"/>
              <a:t>határozat 6</a:t>
            </a:r>
            <a:r>
              <a:rPr lang="hu-HU" dirty="0"/>
              <a:t>. függelékben foglaltaknak megfelelő kölcsönös átjárhatósági képességet vagy műszaki jellemzőket tükrözi.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szóban forgó műszaki módosítások a </a:t>
            </a:r>
            <a:r>
              <a:rPr lang="hu-HU" b="1" dirty="0" smtClean="0"/>
              <a:t>új </a:t>
            </a:r>
            <a:r>
              <a:rPr lang="hu-HU" b="1" dirty="0" err="1"/>
              <a:t>forgalombahozatali</a:t>
            </a:r>
            <a:r>
              <a:rPr lang="hu-HU" b="1" dirty="0"/>
              <a:t> </a:t>
            </a:r>
            <a:r>
              <a:rPr lang="hu-HU" dirty="0"/>
              <a:t>engedélyt, illetve – az adott esetnek megfelelően – </a:t>
            </a:r>
            <a:r>
              <a:rPr lang="hu-HU" b="1" dirty="0"/>
              <a:t>új járműtípus-engedélyt tehetnek szükségessé</a:t>
            </a:r>
            <a:r>
              <a:rPr lang="hu-HU" dirty="0"/>
              <a:t>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üzemben tartó a szóban forgó változásokról és </a:t>
            </a:r>
            <a:r>
              <a:rPr lang="hu-HU" dirty="0" smtClean="0"/>
              <a:t>az </a:t>
            </a:r>
            <a:r>
              <a:rPr lang="hu-HU" dirty="0"/>
              <a:t>új </a:t>
            </a:r>
            <a:r>
              <a:rPr lang="hu-HU" dirty="0" err="1"/>
              <a:t>forgalombahozatali</a:t>
            </a:r>
            <a:r>
              <a:rPr lang="hu-HU" dirty="0"/>
              <a:t> engedélyről tájékoztatja azon tagállam nyilvántartó szervét, amelyben a járművet nyilvántartásba vették.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szóban forgó nyilvántartó szerv a </a:t>
            </a:r>
            <a:r>
              <a:rPr lang="hu-HU" dirty="0" err="1"/>
              <a:t>járműhöz</a:t>
            </a:r>
            <a:r>
              <a:rPr lang="hu-HU" dirty="0"/>
              <a:t> új </a:t>
            </a:r>
            <a:r>
              <a:rPr lang="hu-HU" dirty="0" err="1"/>
              <a:t>EJSZ-t</a:t>
            </a:r>
            <a:r>
              <a:rPr lang="hu-HU" dirty="0"/>
              <a:t> </a:t>
            </a:r>
            <a:r>
              <a:rPr lang="hu-HU" dirty="0" smtClean="0"/>
              <a:t>rendel.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5518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járműszám (pályaszám) –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EJSZ az </a:t>
            </a:r>
            <a:r>
              <a:rPr lang="hu-HU" dirty="0" smtClean="0"/>
              <a:t>üzembentartó </a:t>
            </a:r>
            <a:r>
              <a:rPr lang="hu-HU" dirty="0"/>
              <a:t>kérésére megváltoztatható a járműnek egy másik tagállam </a:t>
            </a:r>
            <a:r>
              <a:rPr lang="hu-HU" dirty="0" err="1" smtClean="0"/>
              <a:t>ECVVR-hez</a:t>
            </a:r>
            <a:r>
              <a:rPr lang="hu-HU" dirty="0" smtClean="0"/>
              <a:t> </a:t>
            </a:r>
            <a:r>
              <a:rPr lang="hu-HU" dirty="0"/>
              <a:t>kapcsolódó nemzeti járműnyilvántartásában történő új nyilvántartásba vétele, majd ezt követően a régi nyilvántartási bejegyzés visszavonása révén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274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Eljárási díjak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91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Jogszabályi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dirty="0" smtClean="0"/>
              <a:t> </a:t>
            </a:r>
            <a:r>
              <a:rPr lang="hu-HU" dirty="0"/>
              <a:t>BIZOTTSÁG (EU) </a:t>
            </a:r>
            <a:r>
              <a:rPr lang="hu-HU" b="1" dirty="0"/>
              <a:t>2018/764 VÉGREHAJTÁSI RENDELETE</a:t>
            </a:r>
            <a:r>
              <a:rPr lang="hu-HU" dirty="0"/>
              <a:t> (2018. május 2.) az Európai Unió Vasúti Ügynöksége részére fizetendő díjakról és a díjfizetésre vonatkozó feltételekről</a:t>
            </a:r>
          </a:p>
          <a:p>
            <a:pPr algn="just"/>
            <a:r>
              <a:rPr lang="hu-HU" dirty="0" smtClean="0"/>
              <a:t>az </a:t>
            </a:r>
            <a:r>
              <a:rPr lang="hu-HU" dirty="0"/>
              <a:t>Európai Unió Vasúti Ügynökségének engedélyezési eljárásába bevont vasúti közlekedési hatóság nemzeti óradíjának megállapításáról szóló </a:t>
            </a:r>
            <a:r>
              <a:rPr lang="hu-HU" b="1" dirty="0"/>
              <a:t>43/2020. (XI. 19.) ITM rendelet</a:t>
            </a:r>
          </a:p>
        </p:txBody>
      </p:sp>
    </p:spTree>
    <p:extLst>
      <p:ext uri="{BB962C8B-B14F-4D97-AF65-F5344CB8AC3E}">
        <p14:creationId xmlns:p14="http://schemas.microsoft.com/office/powerpoint/2010/main" val="2086947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díjak típusai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Az Ügynökség díjat számít fel </a:t>
            </a:r>
            <a:r>
              <a:rPr lang="hu-HU" dirty="0" smtClean="0"/>
              <a:t>az alábbi </a:t>
            </a:r>
            <a:r>
              <a:rPr lang="hu-HU" dirty="0"/>
              <a:t>kérelmek feldolgozásáért, ideértve az előzetes becsléseket, valamint </a:t>
            </a:r>
            <a:r>
              <a:rPr lang="hu-HU" dirty="0" smtClean="0"/>
              <a:t>ha </a:t>
            </a:r>
            <a:r>
              <a:rPr lang="hu-HU" dirty="0"/>
              <a:t>a kérelmező visszavonja kérelmét, vagy az Ügynökség módosítja korábbi </a:t>
            </a:r>
            <a:r>
              <a:rPr lang="hu-HU" dirty="0" smtClean="0"/>
              <a:t>határozatát, továbbá, </a:t>
            </a:r>
            <a:r>
              <a:rPr lang="hu-HU" dirty="0"/>
              <a:t>ha korábbi határozatát amiatt vonja vissza, hogy az engedély vagy tanúsítvány birtokosa nem tesz eleget a követelményeknek. </a:t>
            </a:r>
            <a:endParaRPr lang="hu-HU" dirty="0" smtClean="0"/>
          </a:p>
          <a:p>
            <a:pPr marL="531813" indent="-354013" algn="just">
              <a:buNone/>
            </a:pPr>
            <a:r>
              <a:rPr lang="hu-HU" dirty="0" smtClean="0"/>
              <a:t>a</a:t>
            </a:r>
            <a:r>
              <a:rPr lang="hu-HU" dirty="0"/>
              <a:t>) </a:t>
            </a:r>
            <a:r>
              <a:rPr lang="hu-HU" dirty="0" err="1"/>
              <a:t>forgalombahozatali</a:t>
            </a:r>
            <a:r>
              <a:rPr lang="hu-HU" dirty="0"/>
              <a:t> járműengedély vagy járművek típusengedélye iránti </a:t>
            </a:r>
            <a:r>
              <a:rPr lang="hu-HU" dirty="0" smtClean="0"/>
              <a:t>kérelmek</a:t>
            </a:r>
          </a:p>
          <a:p>
            <a:pPr marL="450850" indent="-273050" algn="just">
              <a:buNone/>
            </a:pPr>
            <a:r>
              <a:rPr lang="hu-HU" dirty="0" smtClean="0"/>
              <a:t>b</a:t>
            </a:r>
            <a:r>
              <a:rPr lang="hu-HU" dirty="0"/>
              <a:t>) egységes biztonsági tanúsítvány iránti kérelmek </a:t>
            </a:r>
            <a:endParaRPr lang="hu-HU" dirty="0" smtClean="0"/>
          </a:p>
          <a:p>
            <a:pPr marL="531813" indent="-354013" algn="just">
              <a:buNone/>
            </a:pPr>
            <a:r>
              <a:rPr lang="hu-HU" dirty="0" smtClean="0"/>
              <a:t>c</a:t>
            </a:r>
            <a:r>
              <a:rPr lang="hu-HU" dirty="0"/>
              <a:t>) az </a:t>
            </a:r>
            <a:r>
              <a:rPr lang="hu-HU" dirty="0" err="1"/>
              <a:t>ERTMS-hez</a:t>
            </a:r>
            <a:r>
              <a:rPr lang="hu-HU" dirty="0"/>
              <a:t> kapcsolódó pálya menti berendezések műszaki megoldásai vonatkozó </a:t>
            </a:r>
            <a:r>
              <a:rPr lang="hu-HU" dirty="0" err="1"/>
              <a:t>ÁME-val</a:t>
            </a:r>
            <a:r>
              <a:rPr lang="hu-HU" dirty="0"/>
              <a:t> való megfelelésének jóváhagyása iránti </a:t>
            </a:r>
            <a:r>
              <a:rPr lang="hu-HU" dirty="0" smtClean="0"/>
              <a:t>kérelmek</a:t>
            </a:r>
          </a:p>
          <a:p>
            <a:pPr marL="531813" indent="-354013">
              <a:buNone/>
            </a:pPr>
            <a:r>
              <a:rPr lang="hu-HU" dirty="0" smtClean="0"/>
              <a:t>d)	fellebbezések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989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  <a:latin typeface="EUAlbertina"/>
              </a:rPr>
              <a:t>A díjak mértékének kiszámítása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A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díjak összege az alábbiak összegéből tevődik ki: </a:t>
            </a:r>
            <a:endParaRPr lang="hu-HU" dirty="0" smtClean="0">
              <a:solidFill>
                <a:srgbClr val="000000"/>
              </a:solidFill>
              <a:latin typeface="EUAlbertina"/>
            </a:endParaRPr>
          </a:p>
          <a:p>
            <a:pPr marL="457200" indent="-457200" algn="just">
              <a:buAutoNum type="alphaLcParenR"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az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Ügynökség személyzete és a külső szakértők által a kérelem feldolgozására fordított órák száma, megszorozva az Ügynökség által meghatározott óradíjjal; valamint </a:t>
            </a:r>
            <a:endParaRPr lang="hu-HU" dirty="0" smtClean="0">
              <a:solidFill>
                <a:srgbClr val="000000"/>
              </a:solidFill>
              <a:latin typeface="EUAlbertina"/>
            </a:endParaRPr>
          </a:p>
          <a:p>
            <a:pPr marL="457200" indent="-457200" algn="just">
              <a:buAutoNum type="alphaLcParenR"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b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) a nemzeti biztonsági hatóságok által a kérelmek nemzeti részének feldolgozásához kapcsolódóan viselt releváns költségek. </a:t>
            </a:r>
            <a:endParaRPr lang="hu-HU" dirty="0" smtClean="0">
              <a:solidFill>
                <a:srgbClr val="000000"/>
              </a:solidFill>
              <a:latin typeface="EUAlbertina"/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Az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Ügynökség által 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felszámított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óradíj összege 130 euró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. </a:t>
            </a:r>
          </a:p>
          <a:p>
            <a:pPr marL="0" indent="0" algn="just">
              <a:buNone/>
            </a:pPr>
            <a:r>
              <a:rPr lang="hu-HU" dirty="0">
                <a:solidFill>
                  <a:srgbClr val="000000"/>
                </a:solidFill>
                <a:latin typeface="EUAlbertina"/>
              </a:rPr>
              <a:t>A 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közlekedési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hatóság által az Európai Unió Vasúti Ügynöksége részére benyújtott kérelmek 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nemzeti részének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feldolgozásához és konzultációkhoz kapcsolódóan viselt költségek ellenértékeként 130 euró 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nemzeti óradíjat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számít fel.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1839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  <a:latin typeface="EUAlbertina"/>
              </a:rPr>
              <a:t>A díjak mértékének becslése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Az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Ügynökség a kérelmező kérésére nem kötelező érvényű becslést ad a kérelemmel vagy a kérelmezett szolgáltatással kapcsolatos díjak összegéről, valamint közli a számlák kiállításának várható időpontját. </a:t>
            </a:r>
            <a:endParaRPr lang="hu-HU" dirty="0" smtClean="0">
              <a:solidFill>
                <a:srgbClr val="000000"/>
              </a:solidFill>
              <a:latin typeface="EUAlbertina"/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rgbClr val="000000"/>
                </a:solidFill>
                <a:latin typeface="EUAlbertina"/>
              </a:rPr>
              <a:t>A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kérelem feldolgozásában részt vevő nemzeti biztonsági hatóságok </a:t>
            </a:r>
            <a:r>
              <a:rPr lang="hu-HU" dirty="0" smtClean="0">
                <a:solidFill>
                  <a:srgbClr val="000000"/>
                </a:solidFill>
                <a:latin typeface="EUAlbertina"/>
              </a:rPr>
              <a:t>nem </a:t>
            </a:r>
            <a:r>
              <a:rPr lang="hu-HU" dirty="0">
                <a:solidFill>
                  <a:srgbClr val="000000"/>
                </a:solidFill>
                <a:latin typeface="EUAlbertina"/>
              </a:rPr>
              <a:t>kötelező érvényű becslést készítenek saját költségeikről, amelyet bele kell foglalni az Ügynökség által adott becslésbe.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44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Vonatkozó hazai jogszabályok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347" y="1295400"/>
            <a:ext cx="10969777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cs-CZ" altLang="hu-HU" sz="2800" dirty="0"/>
              <a:t>a vasúti közlekedésről szóló </a:t>
            </a:r>
            <a:r>
              <a:rPr lang="cs-CZ" altLang="hu-HU" sz="2800" b="1" dirty="0"/>
              <a:t>2005. évi CLXXXIII. törvény</a:t>
            </a:r>
            <a:r>
              <a:rPr lang="hu-HU" altLang="hu-HU" sz="2800" b="1" dirty="0"/>
              <a:t> </a:t>
            </a:r>
            <a:r>
              <a:rPr lang="hu-HU" altLang="hu-HU" sz="2800" dirty="0"/>
              <a:t>(</a:t>
            </a:r>
            <a:r>
              <a:rPr lang="hu-HU" altLang="hu-HU" sz="2800" b="1" dirty="0"/>
              <a:t>Vtv.</a:t>
            </a:r>
            <a:r>
              <a:rPr lang="hu-HU" altLang="hu-HU" sz="2800" dirty="0"/>
              <a:t>)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hu-HU" sz="2800" dirty="0"/>
              <a:t>a vasúti járművek forgalomba hozatala, üzembehelyezése engedélyezéséről, időszakos és rendkívüli vizsgálatáról, hatósági járműnyilvántartásáról szóló </a:t>
            </a:r>
            <a:r>
              <a:rPr lang="hu-HU" sz="2800" b="1" dirty="0"/>
              <a:t>412/2020. (VIII. 30.) Korm. rendelet </a:t>
            </a:r>
            <a:r>
              <a:rPr lang="hu-HU" altLang="hu-HU" sz="2800" b="1" dirty="0" smtClean="0"/>
              <a:t> </a:t>
            </a:r>
            <a:endParaRPr lang="hu-HU" altLang="hu-HU" sz="2800" b="1" dirty="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cs-CZ" altLang="hu-HU" sz="2800" dirty="0"/>
              <a:t>az Európai Unió Vasúti Ügynökségének engedélyezési eljárásába bevont vasúti közlekedési hatóság nemzeti óradíjának megállapításáról szóló </a:t>
            </a:r>
            <a:r>
              <a:rPr lang="cs-CZ" altLang="hu-HU" sz="2800" b="1" dirty="0"/>
              <a:t>43/2020. (XI. 19.) ITM rendelet</a:t>
            </a:r>
            <a:endParaRPr lang="cs-CZ" altLang="hu-HU" sz="2800" b="1" dirty="0" smtClean="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cs-CZ" altLang="hu-HU" sz="2800" dirty="0" smtClean="0"/>
              <a:t>a </a:t>
            </a:r>
            <a:r>
              <a:rPr lang="cs-CZ" altLang="hu-HU" sz="2800" dirty="0"/>
              <a:t>közlekedési hatóság által végzett vasúti hatósági eljárások igazgatási szolgáltatási díjairól szóló </a:t>
            </a:r>
            <a:r>
              <a:rPr lang="cs-CZ" altLang="hu-HU" sz="2800" b="1" dirty="0"/>
              <a:t>72/2006. (IX</a:t>
            </a:r>
            <a:r>
              <a:rPr lang="cs-CZ" altLang="hu-HU" sz="2800" b="1" dirty="0" smtClean="0"/>
              <a:t>. 29</a:t>
            </a:r>
            <a:r>
              <a:rPr lang="cs-CZ" altLang="hu-HU" sz="2800" b="1" dirty="0"/>
              <a:t>.) </a:t>
            </a:r>
            <a:r>
              <a:rPr lang="cs-CZ" altLang="hu-HU" sz="2800" b="1" dirty="0" smtClean="0"/>
              <a:t>GKM rendelet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cs-CZ" altLang="hu-HU" sz="2800" dirty="0"/>
              <a:t>az Európai Unió Vasúti Ügynökségének engedélyezési eljárásába bevont vasúti közlekedési hatóság nemzeti óradíjának </a:t>
            </a:r>
            <a:r>
              <a:rPr lang="cs-CZ" altLang="hu-HU" sz="2800" dirty="0" smtClean="0"/>
              <a:t>megállapításáról szóló </a:t>
            </a:r>
            <a:r>
              <a:rPr lang="cs-CZ" altLang="hu-HU" sz="2800" b="1" dirty="0" smtClean="0"/>
              <a:t>43/2020</a:t>
            </a:r>
            <a:r>
              <a:rPr lang="cs-CZ" altLang="hu-HU" sz="2800" b="1" dirty="0"/>
              <a:t>. (XI. 19.) ITM </a:t>
            </a:r>
            <a:r>
              <a:rPr lang="cs-CZ" altLang="hu-HU" sz="2800" b="1" dirty="0" smtClean="0"/>
              <a:t>rendelet</a:t>
            </a:r>
            <a:endParaRPr lang="cs-CZ" altLang="hu-HU" sz="2800" b="1" dirty="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cs-CZ" altLang="hu-HU" sz="2800" dirty="0" smtClean="0"/>
              <a:t> </a:t>
            </a:r>
            <a:r>
              <a:rPr lang="hu-HU" altLang="hu-HU" sz="2800" dirty="0" smtClean="0"/>
              <a:t>az </a:t>
            </a:r>
            <a:r>
              <a:rPr lang="hu-HU" altLang="hu-HU" sz="2800" dirty="0"/>
              <a:t>eljárásokra vonatkozóan </a:t>
            </a:r>
            <a:r>
              <a:rPr lang="hu-HU" sz="2800" dirty="0"/>
              <a:t>az általános közigazgatási rendtartásról szóló </a:t>
            </a:r>
            <a:r>
              <a:rPr lang="hu-HU" sz="2800" b="1" dirty="0"/>
              <a:t>2016. évi CL. törvény </a:t>
            </a:r>
            <a:r>
              <a:rPr lang="hu-HU" sz="2800" dirty="0"/>
              <a:t>(</a:t>
            </a:r>
            <a:r>
              <a:rPr lang="hu-HU" sz="2800" b="1" dirty="0"/>
              <a:t>Ákr</a:t>
            </a:r>
            <a:r>
              <a:rPr lang="hu-HU" sz="2800" b="1" dirty="0" smtClean="0"/>
              <a:t>.</a:t>
            </a:r>
            <a:r>
              <a:rPr lang="hu-HU" sz="2800" dirty="0" smtClean="0"/>
              <a:t>)</a:t>
            </a:r>
            <a:endParaRPr lang="hu-HU" altLang="hu-HU" sz="2800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38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Járműengedélyezéssel kapcsolatban felmerült kérdéseiket kérem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800" b="1" dirty="0" err="1" smtClean="0">
                <a:hlinkClick r:id="rId2"/>
              </a:rPr>
              <a:t>tibor.kozma</a:t>
            </a:r>
            <a:r>
              <a:rPr lang="hu-HU" sz="2800" b="1" dirty="0" smtClean="0">
                <a:hlinkClick r:id="rId2"/>
              </a:rPr>
              <a:t>@</a:t>
            </a:r>
            <a:r>
              <a:rPr lang="hu-HU" sz="2800" b="1" dirty="0" err="1" smtClean="0">
                <a:hlinkClick r:id="rId2"/>
              </a:rPr>
              <a:t>itm.gov.hu</a:t>
            </a:r>
            <a:endParaRPr lang="hu-HU" sz="2800" b="1" dirty="0" smtClean="0"/>
          </a:p>
          <a:p>
            <a:pPr marL="0" indent="0" algn="ctr">
              <a:buNone/>
            </a:pPr>
            <a:endParaRPr lang="hu-HU" sz="2800" b="1" dirty="0"/>
          </a:p>
          <a:p>
            <a:pPr marL="0" indent="0" algn="ctr">
              <a:buNone/>
            </a:pPr>
            <a:r>
              <a:rPr lang="hu-HU" dirty="0" smtClean="0"/>
              <a:t>e-mail címre megküldeni szíveskedjenek</a:t>
            </a:r>
            <a:r>
              <a:rPr lang="hu-HU" sz="2800" dirty="0" smtClean="0"/>
              <a:t>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53277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1762128"/>
            <a:ext cx="5334000" cy="25908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 dirty="0">
                <a:solidFill>
                  <a:schemeClr val="bg1"/>
                </a:solidFill>
              </a:rPr>
              <a:t>Köszönöm 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hu-HU" sz="3200" b="0" dirty="0" smtClean="0">
                <a:solidFill>
                  <a:schemeClr val="bg1"/>
                </a:solidFill>
              </a:rPr>
              <a:t>a </a:t>
            </a:r>
            <a:r>
              <a:rPr lang="hu-HU" sz="3200" b="0" dirty="0">
                <a:solidFill>
                  <a:schemeClr val="bg1"/>
                </a:solidFill>
              </a:rPr>
              <a:t>megtisztelő figyelmet!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065482" y="1533527"/>
            <a:ext cx="2801060" cy="111634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4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Vonatkozó hazai </a:t>
            </a:r>
            <a:r>
              <a:rPr lang="hu-HU" dirty="0" smtClean="0"/>
              <a:t>jogszabályok általános előírásai – 1.</a:t>
            </a:r>
            <a:br>
              <a:rPr lang="hu-HU" dirty="0" smtClean="0"/>
            </a:br>
            <a:r>
              <a:rPr lang="hu-HU" dirty="0" smtClean="0"/>
              <a:t>Műszaki engedélyek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Vtv. 10. § (1</a:t>
            </a:r>
            <a:r>
              <a:rPr lang="hu-HU" dirty="0" smtClean="0"/>
              <a:t>) bekezdése </a:t>
            </a:r>
            <a:r>
              <a:rPr lang="hu-HU" dirty="0"/>
              <a:t>szerint </a:t>
            </a:r>
            <a:r>
              <a:rPr lang="hu-HU" b="1" dirty="0"/>
              <a:t>műszaki hatósági engedély </a:t>
            </a:r>
            <a:r>
              <a:rPr lang="hu-HU" dirty="0"/>
              <a:t>(műszaki engedély) szükséges</a:t>
            </a:r>
          </a:p>
          <a:p>
            <a:r>
              <a:rPr lang="hu-HU" i="1" dirty="0" smtClean="0"/>
              <a:t>b</a:t>
            </a:r>
            <a:r>
              <a:rPr lang="hu-HU" i="1" dirty="0"/>
              <a:t>) </a:t>
            </a:r>
            <a:r>
              <a:rPr lang="hu-HU" dirty="0"/>
              <a:t>jogszabály eltérő rendelkezése hiányában a vasúti jármű</a:t>
            </a:r>
          </a:p>
          <a:p>
            <a:pPr marL="273050" indent="354013"/>
            <a:r>
              <a:rPr lang="hu-HU" i="1" dirty="0" err="1"/>
              <a:t>ba</a:t>
            </a:r>
            <a:r>
              <a:rPr lang="hu-HU" i="1" dirty="0"/>
              <a:t>) </a:t>
            </a:r>
            <a:r>
              <a:rPr lang="hu-HU" dirty="0"/>
              <a:t>forgalomba hozatalához,</a:t>
            </a:r>
          </a:p>
          <a:p>
            <a:pPr marL="627063" indent="-354013"/>
            <a:r>
              <a:rPr lang="hu-HU" i="1" dirty="0" err="1"/>
              <a:t>bb</a:t>
            </a:r>
            <a:r>
              <a:rPr lang="hu-HU" i="1" dirty="0"/>
              <a:t>) </a:t>
            </a:r>
            <a:r>
              <a:rPr lang="hu-HU" dirty="0"/>
              <a:t>típusának engedélyezéséhez</a:t>
            </a:r>
            <a:r>
              <a:rPr lang="hu-HU" dirty="0" smtClean="0"/>
              <a:t>,</a:t>
            </a:r>
          </a:p>
          <a:p>
            <a:pPr marL="627063" indent="-354013"/>
            <a:r>
              <a:rPr lang="hu-HU" i="1" dirty="0" err="1"/>
              <a:t>bc</a:t>
            </a:r>
            <a:r>
              <a:rPr lang="hu-HU" i="1" dirty="0"/>
              <a:t>) </a:t>
            </a:r>
            <a:r>
              <a:rPr lang="hu-HU" dirty="0"/>
              <a:t>elvi előzetes típusa engedélyezéséhez,</a:t>
            </a:r>
          </a:p>
          <a:p>
            <a:endParaRPr lang="hu-HU" dirty="0"/>
          </a:p>
          <a:p>
            <a:pPr algn="just"/>
            <a:r>
              <a:rPr lang="hu-HU" dirty="0"/>
              <a:t>A műszaki engedélyt a közlekedési hatóság a </a:t>
            </a:r>
            <a:r>
              <a:rPr lang="hu-HU" dirty="0" smtClean="0"/>
              <a:t>Vtv. </a:t>
            </a:r>
            <a:r>
              <a:rPr lang="hu-HU" dirty="0"/>
              <a:t>felhatalmazása alapján kiadott 412/2020. (VIII. 30.) Korm. </a:t>
            </a:r>
            <a:r>
              <a:rPr lang="hu-HU" dirty="0" smtClean="0"/>
              <a:t>rendeletben meghatározott </a:t>
            </a:r>
            <a:r>
              <a:rPr lang="hu-HU" dirty="0"/>
              <a:t>feltételek szerint adja ki.</a:t>
            </a:r>
          </a:p>
        </p:txBody>
      </p:sp>
    </p:spTree>
    <p:extLst>
      <p:ext uri="{BB962C8B-B14F-4D97-AF65-F5344CB8AC3E}">
        <p14:creationId xmlns:p14="http://schemas.microsoft.com/office/powerpoint/2010/main" val="8109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Vonatkozó hazai jogszabályok általános előírásai – </a:t>
            </a:r>
            <a:r>
              <a:rPr lang="hu-HU" dirty="0" smtClean="0"/>
              <a:t>2.</a:t>
            </a:r>
            <a:br>
              <a:rPr lang="hu-HU" dirty="0" smtClean="0"/>
            </a:br>
            <a:r>
              <a:rPr lang="hu-HU" altLang="hu-HU" dirty="0" smtClean="0"/>
              <a:t>A közlekedési </a:t>
            </a:r>
            <a:r>
              <a:rPr lang="hu-HU" altLang="hu-HU" dirty="0"/>
              <a:t>hatóság feladat- és </a:t>
            </a:r>
            <a:r>
              <a:rPr lang="hu-HU" altLang="hu-HU" dirty="0" smtClean="0"/>
              <a:t>hatásköre –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buFontTx/>
              <a:buNone/>
            </a:pPr>
            <a:r>
              <a:rPr lang="hu-HU" altLang="hu-HU" dirty="0"/>
              <a:t>A Vtv. 80. §</a:t>
            </a:r>
            <a:r>
              <a:rPr lang="hu-HU" altLang="hu-HU" b="1" dirty="0"/>
              <a:t> </a:t>
            </a:r>
            <a:r>
              <a:rPr lang="hu-HU" altLang="hu-HU" dirty="0"/>
              <a:t>(1) A közlekedési hatóság feladat- és hatáskörébe </a:t>
            </a:r>
            <a:r>
              <a:rPr lang="hu-HU" altLang="hu-HU" dirty="0" smtClean="0"/>
              <a:t>tartozik:</a:t>
            </a:r>
          </a:p>
          <a:p>
            <a:pPr marL="609600" indent="-609600" algn="just">
              <a:buFontTx/>
              <a:buNone/>
            </a:pPr>
            <a:r>
              <a:rPr lang="hu-HU" altLang="hu-HU" dirty="0" smtClean="0"/>
              <a:t>a) 	</a:t>
            </a:r>
            <a:r>
              <a:rPr lang="hu-HU" altLang="hu-HU" dirty="0" err="1" smtClean="0"/>
              <a:t>a</a:t>
            </a:r>
            <a:r>
              <a:rPr lang="hu-HU" altLang="hu-HU" dirty="0" smtClean="0"/>
              <a:t> </a:t>
            </a:r>
            <a:r>
              <a:rPr lang="hu-HU" altLang="hu-HU" b="1" dirty="0"/>
              <a:t>műszaki engedély </a:t>
            </a:r>
            <a:r>
              <a:rPr lang="hu-HU" altLang="hu-HU" dirty="0"/>
              <a:t>kiadása</a:t>
            </a:r>
            <a:r>
              <a:rPr lang="hu-HU" altLang="hu-HU" dirty="0" smtClean="0"/>
              <a:t>,</a:t>
            </a:r>
            <a:endParaRPr lang="hu-HU" altLang="hu-HU" dirty="0"/>
          </a:p>
          <a:p>
            <a:pPr marL="609600" indent="-609600" algn="just">
              <a:buFontTx/>
              <a:buNone/>
            </a:pPr>
            <a:r>
              <a:rPr lang="hu-HU" altLang="hu-HU" dirty="0" smtClean="0"/>
              <a:t>e)	a </a:t>
            </a:r>
            <a:r>
              <a:rPr lang="hu-HU" altLang="hu-HU" dirty="0"/>
              <a:t>vasúti járművek és a vasúti járműre szerelt vasútüzemi célt szolgáló kazánok és nyomástartó edények </a:t>
            </a:r>
            <a:r>
              <a:rPr lang="hu-HU" altLang="hu-HU" b="1" dirty="0"/>
              <a:t>hatósági jelzés</a:t>
            </a:r>
            <a:r>
              <a:rPr lang="hu-HU" altLang="hu-HU" dirty="0"/>
              <a:t>ének kiadása,</a:t>
            </a:r>
          </a:p>
          <a:p>
            <a:pPr marL="609600" indent="-609600" algn="just">
              <a:buFontTx/>
              <a:buAutoNum type="alphaLcParenR" startAt="6"/>
            </a:pPr>
            <a:r>
              <a:rPr lang="hu-HU" altLang="hu-HU" dirty="0"/>
              <a:t>a vasúti járművek, valamint a vasúti pályák </a:t>
            </a:r>
            <a:r>
              <a:rPr lang="hu-HU" altLang="hu-HU" b="1" dirty="0"/>
              <a:t>nyilvántartásának vezetése</a:t>
            </a:r>
            <a:r>
              <a:rPr lang="hu-HU" altLang="hu-HU" dirty="0" smtClean="0"/>
              <a:t>,</a:t>
            </a:r>
          </a:p>
          <a:p>
            <a:pPr marL="609600" indent="-609600" algn="just">
              <a:buFontTx/>
              <a:buNone/>
              <a:tabLst>
                <a:tab pos="3043238" algn="l"/>
              </a:tabLst>
            </a:pPr>
            <a:r>
              <a:rPr lang="hu-HU" altLang="hu-HU" i="1" dirty="0" smtClean="0"/>
              <a:t>p) 	</a:t>
            </a:r>
            <a:r>
              <a:rPr lang="hu-HU" altLang="hu-HU" b="1" dirty="0" smtClean="0"/>
              <a:t>együttműködés </a:t>
            </a:r>
            <a:r>
              <a:rPr lang="hu-HU" altLang="hu-HU" b="1" dirty="0"/>
              <a:t>az Ügynökséggel a </a:t>
            </a:r>
            <a:r>
              <a:rPr lang="hu-HU" altLang="hu-HU" b="1" dirty="0" err="1" smtClean="0"/>
              <a:t>forgalombahozatali-járműengedély</a:t>
            </a:r>
            <a:r>
              <a:rPr lang="hu-HU" altLang="hu-HU" dirty="0" err="1" smtClean="0"/>
              <a:t>eknek</a:t>
            </a:r>
            <a:r>
              <a:rPr lang="hu-HU" altLang="hu-HU" dirty="0" smtClean="0"/>
              <a:t> </a:t>
            </a:r>
            <a:r>
              <a:rPr lang="hu-HU" altLang="hu-HU" dirty="0"/>
              <a:t>az (EU) 2016/797 európai parlamenti és tanácsi </a:t>
            </a:r>
            <a:r>
              <a:rPr lang="hu-HU" altLang="hu-HU" dirty="0" smtClean="0"/>
              <a:t>irányelv 21</a:t>
            </a:r>
            <a:r>
              <a:rPr lang="hu-HU" altLang="hu-HU" dirty="0"/>
              <a:t>. cikke (5) bekezdésének megfelelően, vagy </a:t>
            </a:r>
            <a:r>
              <a:rPr lang="hu-HU" altLang="hu-HU" b="1" dirty="0"/>
              <a:t>jármű-típusengedély</a:t>
            </a:r>
            <a:r>
              <a:rPr lang="hu-HU" altLang="hu-HU" dirty="0"/>
              <a:t>eknek </a:t>
            </a:r>
            <a:r>
              <a:rPr lang="hu-HU" altLang="hu-HU" dirty="0" smtClean="0"/>
              <a:t>az (</a:t>
            </a:r>
            <a:r>
              <a:rPr lang="hu-HU" altLang="hu-HU" dirty="0"/>
              <a:t>EU) 2016/797 európai parlamenti és tanácsi irányelv 24. </a:t>
            </a:r>
            <a:r>
              <a:rPr lang="hu-HU" altLang="hu-HU" dirty="0" smtClean="0"/>
              <a:t>cikkének megfelelően </a:t>
            </a:r>
            <a:r>
              <a:rPr lang="hu-HU" altLang="hu-HU" dirty="0"/>
              <a:t>történő </a:t>
            </a:r>
            <a:r>
              <a:rPr lang="hu-HU" altLang="hu-HU" b="1" dirty="0"/>
              <a:t>kiállításában, megújításában, módosításában </a:t>
            </a:r>
            <a:r>
              <a:rPr lang="hu-HU" altLang="hu-HU" b="1" dirty="0" smtClean="0"/>
              <a:t>és visszavonásában</a:t>
            </a:r>
            <a:r>
              <a:rPr lang="hu-HU" altLang="hu-HU" dirty="0" smtClean="0"/>
              <a:t>,[…]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16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Vonatkozó hazai jogszabályok általános előírásai – </a:t>
            </a:r>
            <a:r>
              <a:rPr lang="hu-HU" dirty="0" smtClean="0"/>
              <a:t>3.</a:t>
            </a:r>
            <a:br>
              <a:rPr lang="hu-HU" dirty="0" smtClean="0"/>
            </a:br>
            <a:r>
              <a:rPr lang="hu-HU" altLang="hu-HU" dirty="0"/>
              <a:t>A közlekedési hatóság feladat- és hatásköre – </a:t>
            </a:r>
            <a:r>
              <a:rPr lang="hu-HU" alt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917" y="1447800"/>
            <a:ext cx="10969777" cy="47244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</a:pPr>
            <a:r>
              <a:rPr lang="hu-HU" sz="2800" dirty="0" smtClean="0"/>
              <a:t>A Vtv. 80. § (3) bekezdése szerint</a:t>
            </a:r>
            <a:endParaRPr lang="hu-HU" sz="2800" dirty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vasúti közlekedési hatóság feladat- és hatáskörébe tartozó ügyekben </a:t>
            </a:r>
            <a:r>
              <a:rPr lang="hu-HU" sz="2800" dirty="0" smtClean="0"/>
              <a:t>a </a:t>
            </a:r>
            <a:r>
              <a:rPr lang="hu-HU" sz="2800" b="1" dirty="0" smtClean="0"/>
              <a:t>kérelem </a:t>
            </a:r>
            <a:r>
              <a:rPr lang="hu-HU" sz="2800" b="1" dirty="0"/>
              <a:t>szóban nem terjeszthető elő</a:t>
            </a:r>
            <a:r>
              <a:rPr lang="hu-HU" sz="2800" dirty="0"/>
              <a:t>.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közlekedési hatóság </a:t>
            </a:r>
            <a:r>
              <a:rPr lang="hu-HU" sz="2800" b="1" dirty="0"/>
              <a:t>kérelemre </a:t>
            </a:r>
            <a:r>
              <a:rPr lang="hu-HU" sz="2800" b="1" dirty="0" smtClean="0"/>
              <a:t>induló eljárásáért</a:t>
            </a:r>
            <a:r>
              <a:rPr lang="hu-HU" sz="2800" dirty="0" smtClean="0"/>
              <a:t> </a:t>
            </a:r>
            <a:r>
              <a:rPr lang="hu-HU" sz="2800" dirty="0"/>
              <a:t>igazgatási szolgáltatási </a:t>
            </a:r>
            <a:r>
              <a:rPr lang="hu-HU" sz="2800" b="1" dirty="0"/>
              <a:t>díjat kell fizetni.</a:t>
            </a:r>
            <a:r>
              <a:rPr lang="hu-HU" sz="2800" dirty="0"/>
              <a:t>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műszaki </a:t>
            </a:r>
            <a:r>
              <a:rPr lang="hu-HU" sz="2800" dirty="0" smtClean="0"/>
              <a:t>engedélyezési eljárásra </a:t>
            </a:r>
            <a:r>
              <a:rPr lang="hu-HU" sz="2800" dirty="0"/>
              <a:t>irányuló kérelmet a közlekedési hatósághoz kell benyújtani. </a:t>
            </a:r>
            <a:endParaRPr lang="hu-HU" sz="2800" dirty="0" smtClean="0"/>
          </a:p>
          <a:p>
            <a:pPr algn="just"/>
            <a:r>
              <a:rPr lang="hu-HU" sz="2800" dirty="0" smtClean="0"/>
              <a:t>A hatóság </a:t>
            </a:r>
            <a:r>
              <a:rPr lang="hu-HU" sz="2800" dirty="0"/>
              <a:t>a vasúti járművek forgalomba hozatali engedélyezéséről, </a:t>
            </a:r>
            <a:r>
              <a:rPr lang="hu-HU" sz="2800" dirty="0" smtClean="0"/>
              <a:t>időszakos vizsgálatáról </a:t>
            </a:r>
            <a:r>
              <a:rPr lang="hu-HU" sz="2800" dirty="0"/>
              <a:t>és hatósági nyilvántartásáról szóló rendeletben meghatározott, </a:t>
            </a:r>
            <a:r>
              <a:rPr lang="hu-HU" sz="2800" dirty="0" smtClean="0"/>
              <a:t>a nemzeti </a:t>
            </a:r>
            <a:r>
              <a:rPr lang="hu-HU" sz="2800" dirty="0"/>
              <a:t>vasúti jármű-nyilvántartásba történő adatfelvételi eljárásokon </a:t>
            </a:r>
            <a:r>
              <a:rPr lang="hu-HU" sz="2800" dirty="0" smtClean="0"/>
              <a:t>kívül </a:t>
            </a:r>
            <a:r>
              <a:rPr lang="hu-HU" sz="2800" b="1" dirty="0" smtClean="0"/>
              <a:t>írásban </a:t>
            </a:r>
            <a:r>
              <a:rPr lang="hu-HU" sz="2800" b="1" dirty="0"/>
              <a:t>tart kapcsolatot az ügyféllel</a:t>
            </a:r>
            <a:r>
              <a:rPr lang="hu-HU" sz="2800" dirty="0"/>
              <a:t> és az eljárásban részt vevőkkel.</a:t>
            </a:r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5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25000"/>
          </a:schemeClr>
        </a:solidFill>
        <a:ln w="12700">
          <a:solidFill>
            <a:schemeClr val="bg1"/>
          </a:solidFill>
        </a:ln>
        <a:effectLst/>
      </a:spPr>
      <a:bodyPr vert="horz" lIns="274320" tIns="45720" rIns="91440" bIns="45720" rtlCol="0" anchor="ctr">
        <a:normAutofit/>
      </a:bodyPr>
      <a:lstStyle>
        <a:defPPr marL="317500" indent="-317500">
          <a:buClr>
            <a:srgbClr val="0070C0"/>
          </a:buClr>
          <a:buFont typeface="Wingdings" pitchFamily="2" charset="2"/>
          <a:buChar char="§"/>
          <a:defRPr sz="2000" b="0" cap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10356</TotalTime>
  <Words>4494</Words>
  <Application>Microsoft Office PowerPoint</Application>
  <PresentationFormat>Egyéni</PresentationFormat>
  <Paragraphs>272</Paragraphs>
  <Slides>61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2" baseType="lpstr">
      <vt:lpstr>Office Theme</vt:lpstr>
      <vt:lpstr>PowerPoint bemutató</vt:lpstr>
      <vt:lpstr>A vasúti járművek engedélyezésnek új szabályai</vt:lpstr>
      <vt:lpstr>Tartalom</vt:lpstr>
      <vt:lpstr>PowerPoint bemutató</vt:lpstr>
      <vt:lpstr>Vonatkozó rendeletek, irányelvek</vt:lpstr>
      <vt:lpstr>Vonatkozó hazai jogszabályok</vt:lpstr>
      <vt:lpstr>Vonatkozó hazai jogszabályok általános előírásai – 1. Műszaki engedélyek</vt:lpstr>
      <vt:lpstr>Vonatkozó hazai jogszabályok általános előírásai – 2. A közlekedési hatóság feladat- és hatásköre – 1.</vt:lpstr>
      <vt:lpstr>Vonatkozó hazai jogszabályok általános előírásai – 3. A közlekedési hatóság feladat- és hatásköre – 2.</vt:lpstr>
      <vt:lpstr>Vonatkozó hazai jogszabályok általános előírásai – 4. A közlekedési hatóság feladat- és hatásköre – 3.</vt:lpstr>
      <vt:lpstr>Vonatkozó hazai jogszabályok általános előírásai – 5. A közlekedési hatóság feladat- és hatásköre – 4.</vt:lpstr>
      <vt:lpstr>Vonatkozó hazai jogszabályok általános előírásai – 6. A közlekedési hatóság feladat- és hatásköre – 5.</vt:lpstr>
      <vt:lpstr>PowerPoint bemutató</vt:lpstr>
      <vt:lpstr>A forgalombahozatali járműengedély fogalma</vt:lpstr>
      <vt:lpstr>A járműtípus-engedély fogalma</vt:lpstr>
      <vt:lpstr>A konfigurációmenedzsment fogalma </vt:lpstr>
      <vt:lpstr>Általános előírások – 1.</vt:lpstr>
      <vt:lpstr>Általános előírások – 2.</vt:lpstr>
      <vt:lpstr>A vonatkozó engedély meghatározása - 1.</vt:lpstr>
      <vt:lpstr>A vonatkozó engedély meghatározása - 2. </vt:lpstr>
      <vt:lpstr>Már engedélyezett járműtípus módosításai </vt:lpstr>
      <vt:lpstr>Már engedélyezett jármű módosításai</vt:lpstr>
      <vt:lpstr>A járműtípus-engedély és/vagy forgalombahozatali járműengedély végleges dokumentációja - 1. </vt:lpstr>
      <vt:lpstr>A járműtípus-engedély és/vagy forgalombahozatali járműengedély végleges dokumentációja - 2.</vt:lpstr>
      <vt:lpstr>Előzetes kötelezettségvállalási eljárás - 1.</vt:lpstr>
      <vt:lpstr>Előzetes kötelezettségvállalási eljárás - 2.</vt:lpstr>
      <vt:lpstr>A járművek, illetve járműtípusok meg nem felelése az alapvető követelményeknek – 1.</vt:lpstr>
      <vt:lpstr>A járművek, illetve járműtípusok meg nem felelése az alapvető követelményeknek – 2.</vt:lpstr>
      <vt:lpstr>A járművek, illetve járműtípusok meg nem felelése az alapvető követelményeknek – 3.</vt:lpstr>
      <vt:lpstr>A járművek, illetve járműtípusok meg nem felelése az alapvető követelményeknek – 4.</vt:lpstr>
      <vt:lpstr>Döntés felülvizsgálata</vt:lpstr>
      <vt:lpstr>Kiadott engedély felfüggesztésének vagy visszavonásának vagy módosításának hatása az ERATV- ben és a járműnyilvántartásban történő nyilvántartásba vételre</vt:lpstr>
      <vt:lpstr>PowerPoint bemutató</vt:lpstr>
      <vt:lpstr>A forgalombahozatali járműengedély - 1.</vt:lpstr>
      <vt:lpstr>A forgalombahozatali járműengedély – 2.</vt:lpstr>
      <vt:lpstr>A forgalombahozatali járműengedély - 3.</vt:lpstr>
      <vt:lpstr>A forgalombahozatali járműengedély - 4.</vt:lpstr>
      <vt:lpstr>A forgalombahozatali járműengedély - 5.</vt:lpstr>
      <vt:lpstr>A forgalombahozatali járműengedély - 6.</vt:lpstr>
      <vt:lpstr>A forgalombahozatali járműengedély - 7.</vt:lpstr>
      <vt:lpstr>A forgalombahozatali járműengedély - 8.</vt:lpstr>
      <vt:lpstr>A forgalombahozatali járműengedély - 9.</vt:lpstr>
      <vt:lpstr>A forgalombahozatali járműengedély - 10. Az engedélyezett járművek használatát megelőző ellenőrzések</vt:lpstr>
      <vt:lpstr>PowerPoint bemutató</vt:lpstr>
      <vt:lpstr>A járműtípus-engedély 1.</vt:lpstr>
      <vt:lpstr>A járműtípus-engedély 2.</vt:lpstr>
      <vt:lpstr>A járműtípus-engedély 3.</vt:lpstr>
      <vt:lpstr>PowerPoint bemutató</vt:lpstr>
      <vt:lpstr>Nyilvántartásba vétel - típusengedély </vt:lpstr>
      <vt:lpstr>Nyilvántartás adatai</vt:lpstr>
      <vt:lpstr>Nyilvántartásba vétel - forgalombahozatali engedély</vt:lpstr>
      <vt:lpstr>Járműnyilvántartás adatainak változása</vt:lpstr>
      <vt:lpstr>Európai járműszám (pályaszám) – 1.</vt:lpstr>
      <vt:lpstr>Európai járműszám (pályaszám) – 2.</vt:lpstr>
      <vt:lpstr>PowerPoint bemutató</vt:lpstr>
      <vt:lpstr>Jogszabályi háttér</vt:lpstr>
      <vt:lpstr>A díjak típusai </vt:lpstr>
      <vt:lpstr>A díjak mértékének kiszámítása</vt:lpstr>
      <vt:lpstr>A díjak mértékének becslése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Kozma Tibor</cp:lastModifiedBy>
  <cp:revision>1324</cp:revision>
  <dcterms:created xsi:type="dcterms:W3CDTF">2018-10-27T13:34:57Z</dcterms:created>
  <dcterms:modified xsi:type="dcterms:W3CDTF">2020-12-05T07:04:02Z</dcterms:modified>
</cp:coreProperties>
</file>