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bookmarkIdSeed="4">
  <p:sldMasterIdLst>
    <p:sldMasterId id="2147483648" r:id="rId1"/>
  </p:sldMasterIdLst>
  <p:notesMasterIdLst>
    <p:notesMasterId r:id="rId22"/>
  </p:notesMasterIdLst>
  <p:sldIdLst>
    <p:sldId id="256" r:id="rId2"/>
    <p:sldId id="262" r:id="rId3"/>
    <p:sldId id="280" r:id="rId4"/>
    <p:sldId id="281" r:id="rId5"/>
    <p:sldId id="282" r:id="rId6"/>
    <p:sldId id="288" r:id="rId7"/>
    <p:sldId id="290" r:id="rId8"/>
    <p:sldId id="291" r:id="rId9"/>
    <p:sldId id="301" r:id="rId10"/>
    <p:sldId id="302" r:id="rId11"/>
    <p:sldId id="292" r:id="rId12"/>
    <p:sldId id="293" r:id="rId13"/>
    <p:sldId id="294" r:id="rId14"/>
    <p:sldId id="295" r:id="rId15"/>
    <p:sldId id="296" r:id="rId16"/>
    <p:sldId id="297" r:id="rId17"/>
    <p:sldId id="303" r:id="rId18"/>
    <p:sldId id="304" r:id="rId19"/>
    <p:sldId id="305" r:id="rId20"/>
    <p:sldId id="279" r:id="rId21"/>
  </p:sldIdLst>
  <p:sldSz cx="17340263"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1pPr>
    <a:lvl2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2pPr>
    <a:lvl3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3pPr>
    <a:lvl4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4pPr>
    <a:lvl5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5pPr>
    <a:lvl6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6pPr>
    <a:lvl7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7pPr>
    <a:lvl8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8pPr>
    <a:lvl9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2E8"/>
          </a:solidFill>
        </a:fill>
      </a:tcStyle>
    </a:wholeTbl>
    <a:band2H>
      <a:tcTxStyle/>
      <a:tcStyle>
        <a:tcBdr/>
        <a:fill>
          <a:solidFill>
            <a:srgbClr val="E6EA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2E7CB"/>
          </a:solidFill>
        </a:fill>
      </a:tcStyle>
    </a:wholeTbl>
    <a:band2H>
      <a:tcTxStyle/>
      <a:tcStyle>
        <a:tcBdr/>
        <a:fill>
          <a:solidFill>
            <a:srgbClr val="F8F4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CDDE"/>
          </a:solidFill>
        </a:fill>
      </a:tcStyle>
    </a:wholeTbl>
    <a:band2H>
      <a:tcTxStyle/>
      <a:tcStyle>
        <a:tcBdr/>
        <a:fill>
          <a:solidFill>
            <a:srgbClr val="EBE8E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Helvetica Light"/>
          <a:ea typeface="Helvetica Light"/>
          <a:cs typeface="Helvetica Ligh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incs stílus, csak rács">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643"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8" name="Shape 128"/>
          <p:cNvSpPr>
            <a:spLocks noGrp="1" noRot="1" noChangeAspect="1"/>
          </p:cNvSpPr>
          <p:nvPr>
            <p:ph type="sldImg"/>
          </p:nvPr>
        </p:nvSpPr>
        <p:spPr>
          <a:xfrm>
            <a:off x="381000" y="685800"/>
            <a:ext cx="6096000" cy="3429000"/>
          </a:xfrm>
          <a:prstGeom prst="rect">
            <a:avLst/>
          </a:prstGeom>
        </p:spPr>
        <p:txBody>
          <a:bodyPr/>
          <a:lstStyle/>
          <a:p>
            <a:endParaRPr/>
          </a:p>
        </p:txBody>
      </p:sp>
      <p:sp>
        <p:nvSpPr>
          <p:cNvPr id="129" name="Shape 12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1467788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1307689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19281956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21043721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24243508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20899190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14398921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19638836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33500259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2158976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3077611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4240521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2588604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4175584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2195940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38937058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32588112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Shape 173"/>
          <p:cNvSpPr>
            <a:spLocks noGrp="1" noRot="1" noChangeAspect="1"/>
          </p:cNvSpPr>
          <p:nvPr>
            <p:ph type="sldImg"/>
          </p:nvPr>
        </p:nvSpPr>
        <p:spPr>
          <a:xfrm>
            <a:off x="381000" y="685800"/>
            <a:ext cx="6096000" cy="3429000"/>
          </a:xfrm>
          <a:prstGeom prst="rect">
            <a:avLst/>
          </a:prstGeom>
        </p:spPr>
        <p:txBody>
          <a:bodyPr/>
          <a:lstStyle/>
          <a:p>
            <a:endParaRPr/>
          </a:p>
        </p:txBody>
      </p:sp>
      <p:sp>
        <p:nvSpPr>
          <p:cNvPr id="174" name="Shape 174"/>
          <p:cNvSpPr>
            <a:spLocks noGrp="1"/>
          </p:cNvSpPr>
          <p:nvPr>
            <p:ph type="body" sz="quarter" idx="1"/>
          </p:nvPr>
        </p:nvSpPr>
        <p:spPr>
          <a:prstGeom prst="rect">
            <a:avLst/>
          </a:prstGeom>
        </p:spPr>
        <p:txBody>
          <a:bodyPr/>
          <a:lstStyle/>
          <a:p>
            <a:r>
              <a:t>Projekt vezetők</a:t>
            </a:r>
          </a:p>
        </p:txBody>
      </p:sp>
    </p:spTree>
    <p:extLst>
      <p:ext uri="{BB962C8B-B14F-4D97-AF65-F5344CB8AC3E}">
        <p14:creationId xmlns:p14="http://schemas.microsoft.com/office/powerpoint/2010/main" val="93973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Cím és felirat">
    <p:spTree>
      <p:nvGrpSpPr>
        <p:cNvPr id="1" name=""/>
        <p:cNvGrpSpPr/>
        <p:nvPr/>
      </p:nvGrpSpPr>
      <p:grpSpPr>
        <a:xfrm>
          <a:off x="0" y="0"/>
          <a:ext cx="0" cy="0"/>
          <a:chOff x="0" y="0"/>
          <a:chExt cx="0" cy="0"/>
        </a:xfrm>
      </p:grpSpPr>
      <p:sp>
        <p:nvSpPr>
          <p:cNvPr id="11" name="Shape 11"/>
          <p:cNvSpPr>
            <a:spLocks noGrp="1"/>
          </p:cNvSpPr>
          <p:nvPr>
            <p:ph type="title"/>
          </p:nvPr>
        </p:nvSpPr>
        <p:spPr>
          <a:xfrm>
            <a:off x="1693385" y="1638300"/>
            <a:ext cx="13953493" cy="3302000"/>
          </a:xfrm>
          <a:prstGeom prst="rect">
            <a:avLst/>
          </a:prstGeom>
        </p:spPr>
        <p:txBody>
          <a:bodyPr anchor="b"/>
          <a:lstStyle/>
          <a:p>
            <a:r>
              <a:t>Címszöveg</a:t>
            </a:r>
          </a:p>
        </p:txBody>
      </p:sp>
      <p:sp>
        <p:nvSpPr>
          <p:cNvPr id="12" name="Shape 12"/>
          <p:cNvSpPr>
            <a:spLocks noGrp="1"/>
          </p:cNvSpPr>
          <p:nvPr>
            <p:ph type="body" sz="quarter" idx="1"/>
          </p:nvPr>
        </p:nvSpPr>
        <p:spPr>
          <a:xfrm>
            <a:off x="1693385" y="5029200"/>
            <a:ext cx="13953493" cy="11303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1. szövegtörzsszint</a:t>
            </a:r>
          </a:p>
          <a:p>
            <a:pPr lvl="1"/>
            <a:r>
              <a:t>2. szövegtörzsszint</a:t>
            </a:r>
          </a:p>
          <a:p>
            <a:pPr lvl="2"/>
            <a:r>
              <a:t>3. szövegtörzsszint</a:t>
            </a:r>
          </a:p>
          <a:p>
            <a:pPr lvl="3"/>
            <a:r>
              <a:t>4. szövegtörzsszint</a:t>
            </a:r>
          </a:p>
          <a:p>
            <a:pPr lvl="4"/>
            <a:r>
              <a:t>5. szövegtörzsszint</a:t>
            </a:r>
          </a:p>
        </p:txBody>
      </p:sp>
      <p:sp>
        <p:nvSpPr>
          <p:cNvPr id="13" name="Shape 1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Idézet">
    <p:spTree>
      <p:nvGrpSpPr>
        <p:cNvPr id="1" name=""/>
        <p:cNvGrpSpPr/>
        <p:nvPr/>
      </p:nvGrpSpPr>
      <p:grpSpPr>
        <a:xfrm>
          <a:off x="0" y="0"/>
          <a:ext cx="0" cy="0"/>
          <a:chOff x="0" y="0"/>
          <a:chExt cx="0" cy="0"/>
        </a:xfrm>
      </p:grpSpPr>
      <p:sp>
        <p:nvSpPr>
          <p:cNvPr id="93" name="Shape 93"/>
          <p:cNvSpPr>
            <a:spLocks noGrp="1"/>
          </p:cNvSpPr>
          <p:nvPr>
            <p:ph type="body" sz="quarter" idx="1"/>
          </p:nvPr>
        </p:nvSpPr>
        <p:spPr>
          <a:xfrm>
            <a:off x="1693385" y="6362700"/>
            <a:ext cx="13953493" cy="469900"/>
          </a:xfrm>
          <a:prstGeom prst="rect">
            <a:avLst/>
          </a:prstGeom>
        </p:spPr>
        <p:txBody>
          <a:bodyPr anchor="t"/>
          <a:lstStyle>
            <a:lvl1pPr marL="0" indent="0" algn="ctr">
              <a:spcBef>
                <a:spcPts val="0"/>
              </a:spcBef>
              <a:buSzTx/>
              <a:buNone/>
              <a:defRPr sz="2400">
                <a:latin typeface="+mj-lt"/>
                <a:ea typeface="+mj-ea"/>
                <a:cs typeface="+mj-cs"/>
                <a:sym typeface="Helvetica"/>
              </a:defRPr>
            </a:lvl1pPr>
            <a:lvl2pPr marL="740870" indent="-296348" algn="ctr">
              <a:spcBef>
                <a:spcPts val="0"/>
              </a:spcBef>
              <a:defRPr sz="2400">
                <a:latin typeface="+mj-lt"/>
                <a:ea typeface="+mj-ea"/>
                <a:cs typeface="+mj-cs"/>
                <a:sym typeface="Helvetica"/>
              </a:defRPr>
            </a:lvl2pPr>
            <a:lvl3pPr marL="1185392" indent="-296348" algn="ctr">
              <a:spcBef>
                <a:spcPts val="0"/>
              </a:spcBef>
              <a:defRPr sz="2400">
                <a:latin typeface="+mj-lt"/>
                <a:ea typeface="+mj-ea"/>
                <a:cs typeface="+mj-cs"/>
                <a:sym typeface="Helvetica"/>
              </a:defRPr>
            </a:lvl3pPr>
            <a:lvl4pPr marL="1629914" indent="-296348" algn="ctr">
              <a:spcBef>
                <a:spcPts val="0"/>
              </a:spcBef>
              <a:defRPr sz="2400">
                <a:latin typeface="+mj-lt"/>
                <a:ea typeface="+mj-ea"/>
                <a:cs typeface="+mj-cs"/>
                <a:sym typeface="Helvetica"/>
              </a:defRPr>
            </a:lvl4pPr>
            <a:lvl5pPr marL="2074437" indent="-296348" algn="ctr">
              <a:spcBef>
                <a:spcPts val="0"/>
              </a:spcBef>
              <a:defRPr sz="2400">
                <a:latin typeface="+mj-lt"/>
                <a:ea typeface="+mj-ea"/>
                <a:cs typeface="+mj-cs"/>
                <a:sym typeface="Helvetica"/>
              </a:defRPr>
            </a:lvl5pPr>
          </a:lstStyle>
          <a:p>
            <a:r>
              <a:t>1. szövegtörzsszint</a:t>
            </a:r>
          </a:p>
          <a:p>
            <a:pPr lvl="1"/>
            <a:r>
              <a:t>2. szövegtörzsszint</a:t>
            </a:r>
          </a:p>
          <a:p>
            <a:pPr lvl="2"/>
            <a:r>
              <a:t>3. szövegtörzsszint</a:t>
            </a:r>
          </a:p>
          <a:p>
            <a:pPr lvl="3"/>
            <a:r>
              <a:t>4. szövegtörzsszint</a:t>
            </a:r>
          </a:p>
          <a:p>
            <a:pPr lvl="4"/>
            <a:r>
              <a:t>5. szövegtörzsszint</a:t>
            </a:r>
          </a:p>
        </p:txBody>
      </p:sp>
      <p:sp>
        <p:nvSpPr>
          <p:cNvPr id="94" name="Shape 94"/>
          <p:cNvSpPr>
            <a:spLocks noGrp="1"/>
          </p:cNvSpPr>
          <p:nvPr>
            <p:ph type="body" sz="quarter" idx="13"/>
          </p:nvPr>
        </p:nvSpPr>
        <p:spPr>
          <a:xfrm>
            <a:off x="1693385" y="4267200"/>
            <a:ext cx="13953493" cy="685800"/>
          </a:xfrm>
          <a:prstGeom prst="rect">
            <a:avLst/>
          </a:prstGeom>
        </p:spPr>
        <p:txBody>
          <a:bodyPr/>
          <a:lstStyle>
            <a:lvl1pPr marL="0" indent="0" algn="ctr">
              <a:spcBef>
                <a:spcPts val="0"/>
              </a:spcBef>
              <a:buSzTx/>
              <a:buNone/>
              <a:defRPr sz="3800"/>
            </a:lvl1pPr>
          </a:lstStyle>
          <a:p>
            <a:pPr marL="0" indent="0" algn="ctr">
              <a:spcBef>
                <a:spcPts val="0"/>
              </a:spcBef>
              <a:buSzTx/>
              <a:buNone/>
              <a:defRPr sz="3800"/>
            </a:pPr>
            <a:endParaRPr/>
          </a:p>
        </p:txBody>
      </p:sp>
      <p:sp>
        <p:nvSpPr>
          <p:cNvPr id="95" name="Shape 95"/>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Fénykép">
    <p:spTree>
      <p:nvGrpSpPr>
        <p:cNvPr id="1" name=""/>
        <p:cNvGrpSpPr/>
        <p:nvPr/>
      </p:nvGrpSpPr>
      <p:grpSpPr>
        <a:xfrm>
          <a:off x="0" y="0"/>
          <a:ext cx="0" cy="0"/>
          <a:chOff x="0" y="0"/>
          <a:chExt cx="0" cy="0"/>
        </a:xfrm>
      </p:grpSpPr>
      <p:sp>
        <p:nvSpPr>
          <p:cNvPr id="102" name="Shape 102"/>
          <p:cNvSpPr>
            <a:spLocks noGrp="1"/>
          </p:cNvSpPr>
          <p:nvPr>
            <p:ph type="pic" idx="13"/>
          </p:nvPr>
        </p:nvSpPr>
        <p:spPr>
          <a:xfrm>
            <a:off x="0" y="0"/>
            <a:ext cx="17340263" cy="9753600"/>
          </a:xfrm>
          <a:prstGeom prst="rect">
            <a:avLst/>
          </a:prstGeom>
        </p:spPr>
        <p:txBody>
          <a:bodyPr lIns="91439" tIns="45719" rIns="91439" bIns="45719" anchor="t">
            <a:noAutofit/>
          </a:bodyPr>
          <a:lstStyle/>
          <a:p>
            <a:endParaRPr/>
          </a:p>
        </p:txBody>
      </p:sp>
      <p:sp>
        <p:nvSpPr>
          <p:cNvPr id="103" name="Shape 103"/>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Üres">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Fénykép - vízszintes">
    <p:spTree>
      <p:nvGrpSpPr>
        <p:cNvPr id="1" name=""/>
        <p:cNvGrpSpPr/>
        <p:nvPr/>
      </p:nvGrpSpPr>
      <p:grpSpPr>
        <a:xfrm>
          <a:off x="0" y="0"/>
          <a:ext cx="0" cy="0"/>
          <a:chOff x="0" y="0"/>
          <a:chExt cx="0" cy="0"/>
        </a:xfrm>
      </p:grpSpPr>
      <p:sp>
        <p:nvSpPr>
          <p:cNvPr id="20" name="Shape 20"/>
          <p:cNvSpPr>
            <a:spLocks noGrp="1"/>
          </p:cNvSpPr>
          <p:nvPr>
            <p:ph type="pic" idx="13"/>
          </p:nvPr>
        </p:nvSpPr>
        <p:spPr>
          <a:xfrm>
            <a:off x="2142132" y="635000"/>
            <a:ext cx="13039065" cy="5918200"/>
          </a:xfrm>
          <a:prstGeom prst="rect">
            <a:avLst/>
          </a:prstGeom>
        </p:spPr>
        <p:txBody>
          <a:bodyPr lIns="91439" tIns="45719" rIns="91439" bIns="45719" anchor="t">
            <a:noAutofit/>
          </a:bodyPr>
          <a:lstStyle/>
          <a:p>
            <a:endParaRPr/>
          </a:p>
        </p:txBody>
      </p:sp>
      <p:sp>
        <p:nvSpPr>
          <p:cNvPr id="21" name="Shape 21"/>
          <p:cNvSpPr>
            <a:spLocks noGrp="1"/>
          </p:cNvSpPr>
          <p:nvPr>
            <p:ph type="title"/>
          </p:nvPr>
        </p:nvSpPr>
        <p:spPr>
          <a:xfrm>
            <a:off x="1693385" y="6718300"/>
            <a:ext cx="13953493" cy="1422400"/>
          </a:xfrm>
          <a:prstGeom prst="rect">
            <a:avLst/>
          </a:prstGeom>
        </p:spPr>
        <p:txBody>
          <a:bodyPr anchor="b"/>
          <a:lstStyle/>
          <a:p>
            <a:r>
              <a:t>Címszöveg</a:t>
            </a:r>
          </a:p>
        </p:txBody>
      </p:sp>
      <p:sp>
        <p:nvSpPr>
          <p:cNvPr id="22" name="Shape 22"/>
          <p:cNvSpPr>
            <a:spLocks noGrp="1"/>
          </p:cNvSpPr>
          <p:nvPr>
            <p:ph type="body" sz="quarter" idx="1"/>
          </p:nvPr>
        </p:nvSpPr>
        <p:spPr>
          <a:xfrm>
            <a:off x="1693385" y="8191500"/>
            <a:ext cx="13953493" cy="11303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1. szövegtörzsszint</a:t>
            </a:r>
          </a:p>
          <a:p>
            <a:pPr lvl="1"/>
            <a:r>
              <a:t>2. szövegtörzsszint</a:t>
            </a:r>
          </a:p>
          <a:p>
            <a:pPr lvl="2"/>
            <a:r>
              <a:t>3. szövegtörzsszint</a:t>
            </a:r>
          </a:p>
          <a:p>
            <a:pPr lvl="3"/>
            <a:r>
              <a:t>4. szövegtörzsszint</a:t>
            </a:r>
          </a:p>
          <a:p>
            <a:pPr lvl="4"/>
            <a:r>
              <a:t>5. szövegtörzsszint</a:t>
            </a:r>
          </a:p>
        </p:txBody>
      </p:sp>
      <p:sp>
        <p:nvSpPr>
          <p:cNvPr id="23" name="Shape 23"/>
          <p:cNvSpPr>
            <a:spLocks noGrp="1"/>
          </p:cNvSpPr>
          <p:nvPr>
            <p:ph type="sldNum" sz="quarter" idx="2"/>
          </p:nvPr>
        </p:nvSpPr>
        <p:spPr>
          <a:xfrm>
            <a:off x="8469305" y="9245603"/>
            <a:ext cx="384721" cy="37959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ím – középre igazítva">
    <p:spTree>
      <p:nvGrpSpPr>
        <p:cNvPr id="1" name=""/>
        <p:cNvGrpSpPr/>
        <p:nvPr/>
      </p:nvGrpSpPr>
      <p:grpSpPr>
        <a:xfrm>
          <a:off x="0" y="0"/>
          <a:ext cx="0" cy="0"/>
          <a:chOff x="0" y="0"/>
          <a:chExt cx="0" cy="0"/>
        </a:xfrm>
      </p:grpSpPr>
      <p:sp>
        <p:nvSpPr>
          <p:cNvPr id="30" name="Shape 30"/>
          <p:cNvSpPr>
            <a:spLocks noGrp="1"/>
          </p:cNvSpPr>
          <p:nvPr>
            <p:ph type="title"/>
          </p:nvPr>
        </p:nvSpPr>
        <p:spPr>
          <a:xfrm>
            <a:off x="1693385" y="3225800"/>
            <a:ext cx="13953493" cy="3302000"/>
          </a:xfrm>
          <a:prstGeom prst="rect">
            <a:avLst/>
          </a:prstGeom>
        </p:spPr>
        <p:txBody>
          <a:bodyPr/>
          <a:lstStyle/>
          <a:p>
            <a:r>
              <a:t>Címszöveg</a:t>
            </a:r>
          </a:p>
        </p:txBody>
      </p:sp>
      <p:sp>
        <p:nvSpPr>
          <p:cNvPr id="31" name="Shape 3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Fotó - függőleges">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8958007" y="635000"/>
            <a:ext cx="7112217" cy="8229600"/>
          </a:xfrm>
          <a:prstGeom prst="rect">
            <a:avLst/>
          </a:prstGeom>
        </p:spPr>
        <p:txBody>
          <a:bodyPr lIns="91439" tIns="45719" rIns="91439" bIns="45719" anchor="t">
            <a:noAutofit/>
          </a:bodyPr>
          <a:lstStyle/>
          <a:p>
            <a:endParaRPr/>
          </a:p>
        </p:txBody>
      </p:sp>
      <p:sp>
        <p:nvSpPr>
          <p:cNvPr id="39" name="Shape 39"/>
          <p:cNvSpPr>
            <a:spLocks noGrp="1"/>
          </p:cNvSpPr>
          <p:nvPr>
            <p:ph type="title"/>
          </p:nvPr>
        </p:nvSpPr>
        <p:spPr>
          <a:xfrm>
            <a:off x="1270039" y="635000"/>
            <a:ext cx="7112217" cy="3987800"/>
          </a:xfrm>
          <a:prstGeom prst="rect">
            <a:avLst/>
          </a:prstGeom>
        </p:spPr>
        <p:txBody>
          <a:bodyPr anchor="b"/>
          <a:lstStyle>
            <a:lvl1pPr>
              <a:defRPr sz="6000"/>
            </a:lvl1pPr>
          </a:lstStyle>
          <a:p>
            <a:r>
              <a:t>Címszöveg</a:t>
            </a:r>
          </a:p>
        </p:txBody>
      </p:sp>
      <p:sp>
        <p:nvSpPr>
          <p:cNvPr id="40" name="Shape 40"/>
          <p:cNvSpPr>
            <a:spLocks noGrp="1"/>
          </p:cNvSpPr>
          <p:nvPr>
            <p:ph type="body" sz="quarter" idx="1"/>
          </p:nvPr>
        </p:nvSpPr>
        <p:spPr>
          <a:xfrm>
            <a:off x="1270039" y="4762500"/>
            <a:ext cx="7112217" cy="41021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r>
              <a:t>1. szövegtörzsszint</a:t>
            </a:r>
          </a:p>
          <a:p>
            <a:pPr lvl="1"/>
            <a:r>
              <a:t>2. szövegtörzsszint</a:t>
            </a:r>
          </a:p>
          <a:p>
            <a:pPr lvl="2"/>
            <a:r>
              <a:t>3. szövegtörzsszint</a:t>
            </a:r>
          </a:p>
          <a:p>
            <a:pPr lvl="3"/>
            <a:r>
              <a:t>4. szövegtörzsszint</a:t>
            </a:r>
          </a:p>
          <a:p>
            <a:pPr lvl="4"/>
            <a:r>
              <a:t>5. szövegtörzsszint</a:t>
            </a:r>
          </a:p>
        </p:txBody>
      </p:sp>
      <p:sp>
        <p:nvSpPr>
          <p:cNvPr id="41" name="Shape 41"/>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ím - felül">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Címszöveg</a:t>
            </a:r>
          </a:p>
        </p:txBody>
      </p:sp>
      <p:sp>
        <p:nvSpPr>
          <p:cNvPr id="49" name="Shape 49"/>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Cím és listajelek">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Címszöveg</a:t>
            </a:r>
          </a:p>
        </p:txBody>
      </p:sp>
      <p:sp>
        <p:nvSpPr>
          <p:cNvPr id="57" name="Shape 57"/>
          <p:cNvSpPr>
            <a:spLocks noGrp="1"/>
          </p:cNvSpPr>
          <p:nvPr>
            <p:ph type="body" idx="1"/>
          </p:nvPr>
        </p:nvSpPr>
        <p:spPr>
          <a:prstGeom prst="rect">
            <a:avLst/>
          </a:prstGeom>
        </p:spPr>
        <p:txBody>
          <a:bodyPr/>
          <a:lstStyle/>
          <a:p>
            <a:r>
              <a:t>1. szövegtörzsszint</a:t>
            </a:r>
          </a:p>
          <a:p>
            <a:pPr lvl="1"/>
            <a:r>
              <a:t>2. szövegtörzsszint</a:t>
            </a:r>
          </a:p>
          <a:p>
            <a:pPr lvl="2"/>
            <a:r>
              <a:t>3. szövegtörzsszint</a:t>
            </a:r>
          </a:p>
          <a:p>
            <a:pPr lvl="3"/>
            <a:r>
              <a:t>4. szövegtörzsszint</a:t>
            </a:r>
          </a:p>
          <a:p>
            <a:pPr lvl="4"/>
            <a:r>
              <a:t>5. szövegtörzsszint</a:t>
            </a:r>
          </a:p>
        </p:txBody>
      </p:sp>
      <p:sp>
        <p:nvSpPr>
          <p:cNvPr id="58" name="Shape 5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Cím, listajelek és fénykép">
    <p:spTree>
      <p:nvGrpSpPr>
        <p:cNvPr id="1" name=""/>
        <p:cNvGrpSpPr/>
        <p:nvPr/>
      </p:nvGrpSpPr>
      <p:grpSpPr>
        <a:xfrm>
          <a:off x="0" y="0"/>
          <a:ext cx="0" cy="0"/>
          <a:chOff x="0" y="0"/>
          <a:chExt cx="0" cy="0"/>
        </a:xfrm>
      </p:grpSpPr>
      <p:sp>
        <p:nvSpPr>
          <p:cNvPr id="65" name="Shape 65"/>
          <p:cNvSpPr>
            <a:spLocks noGrp="1"/>
          </p:cNvSpPr>
          <p:nvPr>
            <p:ph type="pic" sz="half" idx="13"/>
          </p:nvPr>
        </p:nvSpPr>
        <p:spPr>
          <a:xfrm>
            <a:off x="8958007" y="2603500"/>
            <a:ext cx="7112217" cy="6286500"/>
          </a:xfrm>
          <a:prstGeom prst="rect">
            <a:avLst/>
          </a:prstGeom>
        </p:spPr>
        <p:txBody>
          <a:bodyPr lIns="91439" tIns="45719" rIns="91439" bIns="45719" anchor="t">
            <a:noAutofit/>
          </a:bodyPr>
          <a:lstStyle/>
          <a:p>
            <a:endParaRPr/>
          </a:p>
        </p:txBody>
      </p:sp>
      <p:sp>
        <p:nvSpPr>
          <p:cNvPr id="66" name="Shape 66"/>
          <p:cNvSpPr>
            <a:spLocks noGrp="1"/>
          </p:cNvSpPr>
          <p:nvPr>
            <p:ph type="title"/>
          </p:nvPr>
        </p:nvSpPr>
        <p:spPr>
          <a:prstGeom prst="rect">
            <a:avLst/>
          </a:prstGeom>
        </p:spPr>
        <p:txBody>
          <a:bodyPr/>
          <a:lstStyle/>
          <a:p>
            <a:r>
              <a:t>Címszöveg</a:t>
            </a:r>
          </a:p>
        </p:txBody>
      </p:sp>
      <p:sp>
        <p:nvSpPr>
          <p:cNvPr id="67" name="Shape 67"/>
          <p:cNvSpPr>
            <a:spLocks noGrp="1"/>
          </p:cNvSpPr>
          <p:nvPr>
            <p:ph type="body" sz="half" idx="1"/>
          </p:nvPr>
        </p:nvSpPr>
        <p:spPr>
          <a:xfrm>
            <a:off x="1270039" y="2603500"/>
            <a:ext cx="7112217" cy="6286500"/>
          </a:xfrm>
          <a:prstGeom prst="rect">
            <a:avLst/>
          </a:prstGeom>
        </p:spPr>
        <p:txBody>
          <a:bodyPr/>
          <a:lstStyle>
            <a:lvl1pPr marL="342917" indent="-342917">
              <a:spcBef>
                <a:spcPts val="3200"/>
              </a:spcBef>
              <a:defRPr sz="2801"/>
            </a:lvl1pPr>
            <a:lvl2pPr marL="685835" indent="-342917">
              <a:spcBef>
                <a:spcPts val="3200"/>
              </a:spcBef>
              <a:defRPr sz="2801"/>
            </a:lvl2pPr>
            <a:lvl3pPr marL="1028752" indent="-342917">
              <a:spcBef>
                <a:spcPts val="3200"/>
              </a:spcBef>
              <a:defRPr sz="2801"/>
            </a:lvl3pPr>
            <a:lvl4pPr marL="1371668" indent="-342917">
              <a:spcBef>
                <a:spcPts val="3200"/>
              </a:spcBef>
              <a:defRPr sz="2801"/>
            </a:lvl4pPr>
            <a:lvl5pPr marL="1714586" indent="-342917">
              <a:spcBef>
                <a:spcPts val="3200"/>
              </a:spcBef>
              <a:defRPr sz="2801"/>
            </a:lvl5pPr>
          </a:lstStyle>
          <a:p>
            <a:r>
              <a:t>1. szövegtörzsszint</a:t>
            </a:r>
          </a:p>
          <a:p>
            <a:pPr lvl="1"/>
            <a:r>
              <a:t>2. szövegtörzsszint</a:t>
            </a:r>
          </a:p>
          <a:p>
            <a:pPr lvl="2"/>
            <a:r>
              <a:t>3. szövegtörzsszint</a:t>
            </a:r>
          </a:p>
          <a:p>
            <a:pPr lvl="3"/>
            <a:r>
              <a:t>4. szövegtörzsszint</a:t>
            </a:r>
          </a:p>
          <a:p>
            <a:pPr lvl="4"/>
            <a:r>
              <a:t>5. szövegtörzsszint</a:t>
            </a:r>
          </a:p>
        </p:txBody>
      </p:sp>
      <p:sp>
        <p:nvSpPr>
          <p:cNvPr id="68" name="Shape 68"/>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Listajelek">
    <p:spTree>
      <p:nvGrpSpPr>
        <p:cNvPr id="1" name=""/>
        <p:cNvGrpSpPr/>
        <p:nvPr/>
      </p:nvGrpSpPr>
      <p:grpSpPr>
        <a:xfrm>
          <a:off x="0" y="0"/>
          <a:ext cx="0" cy="0"/>
          <a:chOff x="0" y="0"/>
          <a:chExt cx="0" cy="0"/>
        </a:xfrm>
      </p:grpSpPr>
      <p:sp>
        <p:nvSpPr>
          <p:cNvPr id="75" name="Shape 75"/>
          <p:cNvSpPr>
            <a:spLocks noGrp="1"/>
          </p:cNvSpPr>
          <p:nvPr>
            <p:ph type="body" idx="1"/>
          </p:nvPr>
        </p:nvSpPr>
        <p:spPr>
          <a:xfrm>
            <a:off x="1270039" y="1270000"/>
            <a:ext cx="14800185" cy="7213600"/>
          </a:xfrm>
          <a:prstGeom prst="rect">
            <a:avLst/>
          </a:prstGeom>
        </p:spPr>
        <p:txBody>
          <a:bodyPr/>
          <a:lstStyle/>
          <a:p>
            <a:r>
              <a:t>1. szövegtörzsszint</a:t>
            </a:r>
          </a:p>
          <a:p>
            <a:pPr lvl="1"/>
            <a:r>
              <a:t>2. szövegtörzsszint</a:t>
            </a:r>
          </a:p>
          <a:p>
            <a:pPr lvl="2"/>
            <a:r>
              <a:t>3. szövegtörzsszint</a:t>
            </a:r>
          </a:p>
          <a:p>
            <a:pPr lvl="3"/>
            <a:r>
              <a:t>4. szövegtörzsszint</a:t>
            </a:r>
          </a:p>
          <a:p>
            <a:pPr lvl="4"/>
            <a:r>
              <a:t>5. szövegtörzsszint</a:t>
            </a:r>
          </a:p>
        </p:txBody>
      </p:sp>
      <p:sp>
        <p:nvSpPr>
          <p:cNvPr id="76" name="Shape 7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Fénykép - hármas">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8958007" y="5092700"/>
            <a:ext cx="7112217" cy="3771900"/>
          </a:xfrm>
          <a:prstGeom prst="rect">
            <a:avLst/>
          </a:prstGeom>
        </p:spPr>
        <p:txBody>
          <a:bodyPr lIns="91439" tIns="45719" rIns="91439" bIns="45719" anchor="t">
            <a:noAutofit/>
          </a:bodyPr>
          <a:lstStyle/>
          <a:p>
            <a:endParaRPr/>
          </a:p>
        </p:txBody>
      </p:sp>
      <p:sp>
        <p:nvSpPr>
          <p:cNvPr id="84" name="Shape 84"/>
          <p:cNvSpPr>
            <a:spLocks noGrp="1"/>
          </p:cNvSpPr>
          <p:nvPr>
            <p:ph type="pic" sz="quarter" idx="14"/>
          </p:nvPr>
        </p:nvSpPr>
        <p:spPr>
          <a:xfrm>
            <a:off x="8966298" y="889000"/>
            <a:ext cx="7112220" cy="3771900"/>
          </a:xfrm>
          <a:prstGeom prst="rect">
            <a:avLst/>
          </a:prstGeom>
        </p:spPr>
        <p:txBody>
          <a:bodyPr lIns="91439" tIns="45719" rIns="91439" bIns="45719" anchor="t">
            <a:noAutofit/>
          </a:bodyPr>
          <a:lstStyle/>
          <a:p>
            <a:endParaRPr/>
          </a:p>
        </p:txBody>
      </p:sp>
      <p:sp>
        <p:nvSpPr>
          <p:cNvPr id="85" name="Shape 85"/>
          <p:cNvSpPr>
            <a:spLocks noGrp="1"/>
          </p:cNvSpPr>
          <p:nvPr>
            <p:ph type="pic" sz="half" idx="15"/>
          </p:nvPr>
        </p:nvSpPr>
        <p:spPr>
          <a:xfrm>
            <a:off x="1270039" y="889000"/>
            <a:ext cx="7112217" cy="7975600"/>
          </a:xfrm>
          <a:prstGeom prst="rect">
            <a:avLst/>
          </a:prstGeom>
        </p:spPr>
        <p:txBody>
          <a:bodyPr lIns="91439" tIns="45719" rIns="91439" bIns="45719" anchor="t">
            <a:noAutofit/>
          </a:bodyPr>
          <a:lstStyle/>
          <a:p>
            <a:endParaRPr/>
          </a:p>
        </p:txBody>
      </p:sp>
      <p:sp>
        <p:nvSpPr>
          <p:cNvPr id="86" name="Shape 86"/>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1270039" y="444500"/>
            <a:ext cx="14800185" cy="21590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Címszöveg</a:t>
            </a:r>
          </a:p>
        </p:txBody>
      </p:sp>
      <p:sp>
        <p:nvSpPr>
          <p:cNvPr id="3" name="Shape 3"/>
          <p:cNvSpPr>
            <a:spLocks noGrp="1"/>
          </p:cNvSpPr>
          <p:nvPr>
            <p:ph type="body" idx="1"/>
          </p:nvPr>
        </p:nvSpPr>
        <p:spPr>
          <a:xfrm>
            <a:off x="1270039" y="2603500"/>
            <a:ext cx="14800185" cy="628650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1. szövegtörzsszint</a:t>
            </a:r>
          </a:p>
          <a:p>
            <a:pPr lvl="1"/>
            <a:r>
              <a:t>2. szövegtörzsszint</a:t>
            </a:r>
          </a:p>
          <a:p>
            <a:pPr lvl="2"/>
            <a:r>
              <a:t>3. szövegtörzsszint</a:t>
            </a:r>
          </a:p>
          <a:p>
            <a:pPr lvl="3"/>
            <a:r>
              <a:t>4. szövegtörzsszint</a:t>
            </a:r>
          </a:p>
          <a:p>
            <a:pPr lvl="4"/>
            <a:r>
              <a:t>5. szövegtörzsszint</a:t>
            </a:r>
          </a:p>
        </p:txBody>
      </p:sp>
      <p:sp>
        <p:nvSpPr>
          <p:cNvPr id="4" name="Shape 4"/>
          <p:cNvSpPr>
            <a:spLocks noGrp="1"/>
          </p:cNvSpPr>
          <p:nvPr>
            <p:ph type="sldNum" sz="quarter" idx="2"/>
          </p:nvPr>
        </p:nvSpPr>
        <p:spPr>
          <a:xfrm>
            <a:off x="8469305" y="9251953"/>
            <a:ext cx="384721" cy="379591"/>
          </a:xfrm>
          <a:prstGeom prst="rect">
            <a:avLst/>
          </a:prstGeom>
          <a:ln w="12700">
            <a:miter lim="400000"/>
          </a:ln>
        </p:spPr>
        <p:txBody>
          <a:bodyPr wrap="none" lIns="50800" tIns="50800" rIns="50800" bIns="50800">
            <a:spAutoFit/>
          </a:bodyPr>
          <a:lstStyle>
            <a:lvl1pPr>
              <a:defRPr sz="18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584229"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1pPr>
      <a:lvl2pPr marL="0" marR="0" indent="0" algn="ctr" defTabSz="584229"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2pPr>
      <a:lvl3pPr marL="0" marR="0" indent="0" algn="ctr" defTabSz="584229"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3pPr>
      <a:lvl4pPr marL="0" marR="0" indent="0" algn="ctr" defTabSz="584229"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4pPr>
      <a:lvl5pPr marL="0" marR="0" indent="0" algn="ctr" defTabSz="584229"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5pPr>
      <a:lvl6pPr marL="0" marR="0" indent="0" algn="ctr" defTabSz="584229"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6pPr>
      <a:lvl7pPr marL="0" marR="0" indent="0" algn="ctr" defTabSz="584229"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7pPr>
      <a:lvl8pPr marL="0" marR="0" indent="0" algn="ctr" defTabSz="584229"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8pPr>
      <a:lvl9pPr marL="0" marR="0" indent="0" algn="ctr" defTabSz="584229"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Helvetica Light"/>
          <a:ea typeface="Helvetica Light"/>
          <a:cs typeface="Helvetica Light"/>
          <a:sym typeface="Helvetica Light"/>
        </a:defRPr>
      </a:lvl9pPr>
    </p:titleStyle>
    <p:bodyStyle>
      <a:lvl1pPr marL="444522" marR="0" indent="-444522" algn="l" defTabSz="584229"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1pPr>
      <a:lvl2pPr marL="889045" marR="0" indent="-444522" algn="l" defTabSz="584229"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2pPr>
      <a:lvl3pPr marL="1333567" marR="0" indent="-444522" algn="l" defTabSz="584229"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3pPr>
      <a:lvl4pPr marL="1778089" marR="0" indent="-444522" algn="l" defTabSz="584229"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4pPr>
      <a:lvl5pPr marL="2222612" marR="0" indent="-444522" algn="l" defTabSz="584229"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5pPr>
      <a:lvl6pPr marL="2667134" marR="0" indent="-444522" algn="l" defTabSz="584229"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6pPr>
      <a:lvl7pPr marL="3111656" marR="0" indent="-444522" algn="l" defTabSz="584229"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7pPr>
      <a:lvl8pPr marL="3556178" marR="0" indent="-444522" algn="l" defTabSz="584229"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8pPr>
      <a:lvl9pPr marL="4000700" marR="0" indent="-444522" algn="l" defTabSz="584229" rtl="0" latinLnBrk="0">
        <a:lnSpc>
          <a:spcPct val="100000"/>
        </a:lnSpc>
        <a:spcBef>
          <a:spcPts val="4200"/>
        </a:spcBef>
        <a:spcAft>
          <a:spcPts val="0"/>
        </a:spcAft>
        <a:buClrTx/>
        <a:buSzPct val="75000"/>
        <a:buFontTx/>
        <a:buChar char="•"/>
        <a:tabLst/>
        <a:defRPr sz="3600" b="0" i="0" u="none" strike="noStrike" cap="none" spc="0" baseline="0">
          <a:ln>
            <a:noFill/>
          </a:ln>
          <a:solidFill>
            <a:srgbClr val="000000"/>
          </a:solidFill>
          <a:uFillTx/>
          <a:latin typeface="Helvetica Light"/>
          <a:ea typeface="Helvetica Light"/>
          <a:cs typeface="Helvetica Light"/>
          <a:sym typeface="Helvetica Light"/>
        </a:defRPr>
      </a:lvl9pPr>
    </p:bodyStyle>
    <p:otherStyle>
      <a:lvl1pPr marL="0" marR="0" indent="0" algn="ctr" defTabSz="584229"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1pPr>
      <a:lvl2pPr marL="0" marR="0" indent="0" algn="ctr" defTabSz="584229"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2pPr>
      <a:lvl3pPr marL="0" marR="0" indent="0" algn="ctr" defTabSz="584229"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3pPr>
      <a:lvl4pPr marL="0" marR="0" indent="0" algn="ctr" defTabSz="584229"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4pPr>
      <a:lvl5pPr marL="0" marR="0" indent="0" algn="ctr" defTabSz="584229"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5pPr>
      <a:lvl6pPr marL="0" marR="0" indent="0" algn="ctr" defTabSz="584229"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6pPr>
      <a:lvl7pPr marL="0" marR="0" indent="0" algn="ctr" defTabSz="584229"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7pPr>
      <a:lvl8pPr marL="0" marR="0" indent="0" algn="ctr" defTabSz="584229"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8pPr>
      <a:lvl9pPr marL="0" marR="0" indent="0" algn="ctr" defTabSz="584229" rtl="0" latinLnBrk="0">
        <a:lnSpc>
          <a:spcPct val="100000"/>
        </a:lnSpc>
        <a:spcBef>
          <a:spcPts val="0"/>
        </a:spcBef>
        <a:spcAft>
          <a:spcPts val="0"/>
        </a:spcAft>
        <a:buClrTx/>
        <a:buSzTx/>
        <a:buFontTx/>
        <a:buNone/>
        <a:tabLst/>
        <a:defRPr sz="18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 name="image2.pdf"/>
          <p:cNvPicPr>
            <a:picLocks noChangeAspect="1"/>
          </p:cNvPicPr>
          <p:nvPr/>
        </p:nvPicPr>
        <p:blipFill>
          <a:blip r:embed="rId2">
            <a:extLst/>
          </a:blip>
          <a:stretch>
            <a:fillRect/>
          </a:stretch>
        </p:blipFill>
        <p:spPr>
          <a:xfrm>
            <a:off x="2310727" y="123336"/>
            <a:ext cx="1445065" cy="931064"/>
          </a:xfrm>
          <a:prstGeom prst="rect">
            <a:avLst/>
          </a:prstGeom>
          <a:ln w="12700">
            <a:miter lim="400000"/>
          </a:ln>
        </p:spPr>
      </p:pic>
      <p:sp>
        <p:nvSpPr>
          <p:cNvPr id="132" name="Shape 132"/>
          <p:cNvSpPr>
            <a:spLocks noGrp="1"/>
          </p:cNvSpPr>
          <p:nvPr>
            <p:ph type="ctrTitle"/>
          </p:nvPr>
        </p:nvSpPr>
        <p:spPr>
          <a:xfrm>
            <a:off x="3271862" y="1539535"/>
            <a:ext cx="10796545" cy="6768445"/>
          </a:xfrm>
          <a:prstGeom prst="rect">
            <a:avLst/>
          </a:prstGeom>
        </p:spPr>
        <p:txBody>
          <a:bodyPr anchor="t">
            <a:normAutofit fontScale="90000"/>
          </a:bodyPr>
          <a:lstStyle/>
          <a:p>
            <a:pPr>
              <a:defRPr sz="4800" b="1">
                <a:solidFill>
                  <a:schemeClr val="accent1"/>
                </a:solidFill>
                <a:latin typeface="+mj-lt"/>
                <a:ea typeface="+mj-ea"/>
                <a:cs typeface="+mj-cs"/>
                <a:sym typeface="Helvetica"/>
              </a:defRPr>
            </a:pPr>
            <a:r>
              <a:rPr lang="hu-HU" sz="3600" dirty="0" err="1"/>
              <a:t>WorkShop</a:t>
            </a:r>
            <a:r>
              <a:rPr lang="hu-HU" sz="3600" dirty="0"/>
              <a:t> a 4. Vasúti Csomag bevezetésével kapcsolatban a Magyar vasúti piaci szereplők részére</a:t>
            </a:r>
            <a:r>
              <a:rPr lang="hu-HU" dirty="0"/>
              <a:t/>
            </a:r>
            <a:br>
              <a:rPr lang="hu-HU" dirty="0"/>
            </a:br>
            <a:r>
              <a:rPr lang="hu-HU" sz="4901" dirty="0"/>
              <a:t/>
            </a:r>
            <a:br>
              <a:rPr lang="hu-HU" sz="4901" dirty="0"/>
            </a:br>
            <a:r>
              <a:rPr lang="hu-HU" sz="4901" dirty="0"/>
              <a:t>A </a:t>
            </a:r>
            <a:r>
              <a:rPr lang="hu-HU" sz="4901" dirty="0" smtClean="0"/>
              <a:t>vontató </a:t>
            </a:r>
            <a:r>
              <a:rPr lang="hu-HU" sz="4901" dirty="0"/>
              <a:t>és személyszállító járművekre vonatkozó előírások változása</a:t>
            </a:r>
            <a:r>
              <a:rPr lang="hu-HU" dirty="0"/>
              <a:t/>
            </a:r>
            <a:br>
              <a:rPr lang="hu-HU" dirty="0"/>
            </a:br>
            <a:r>
              <a:rPr lang="hu-HU" dirty="0" smtClean="0"/>
              <a:t/>
            </a:r>
            <a:br>
              <a:rPr lang="hu-HU" dirty="0" smtClean="0"/>
            </a:br>
            <a:r>
              <a:rPr lang="hu-HU" sz="4001" dirty="0"/>
              <a:t>2020. december 8.</a:t>
            </a:r>
            <a:br>
              <a:rPr lang="hu-HU" sz="4001" dirty="0"/>
            </a:br>
            <a:r>
              <a:rPr lang="hu-HU" sz="4001" dirty="0"/>
              <a:t/>
            </a:r>
            <a:br>
              <a:rPr lang="hu-HU" sz="4001" dirty="0"/>
            </a:br>
            <a:r>
              <a:rPr lang="hu-HU" sz="4001" dirty="0"/>
              <a:t>Ferencz Péter</a:t>
            </a:r>
          </a:p>
        </p:txBody>
      </p:sp>
      <p:sp>
        <p:nvSpPr>
          <p:cNvPr id="133" name="Shape 133"/>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a:t>
            </a:r>
            <a:r>
              <a:rPr sz="1500" dirty="0"/>
              <a:t>.</a:t>
            </a:r>
            <a:r>
              <a:rPr lang="hu-HU" sz="1500" dirty="0"/>
              <a:t> december 8.</a:t>
            </a:r>
            <a:endParaRPr sz="1500" dirty="0"/>
          </a:p>
        </p:txBody>
      </p:sp>
      <p:sp>
        <p:nvSpPr>
          <p:cNvPr id="134" name="Shape 134"/>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35" name="Shape 135"/>
          <p:cNvSpPr>
            <a:spLocks noGrp="1"/>
          </p:cNvSpPr>
          <p:nvPr>
            <p:ph type="sldNum" sz="quarter" idx="2"/>
          </p:nvPr>
        </p:nvSpPr>
        <p:spPr>
          <a:xfrm>
            <a:off x="8543080" y="9251950"/>
            <a:ext cx="254102" cy="381000"/>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1</a:t>
            </a:fld>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2" y="9251952"/>
            <a:ext cx="456525"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10</a:t>
            </a:fld>
            <a:endParaRPr dirty="0"/>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85432" y="1192395"/>
            <a:ext cx="12578802" cy="6488567"/>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20. Nemzeti fedélzeti jelzőberendezések, vonatbefolyásoló rendszerek</a:t>
            </a:r>
          </a:p>
          <a:p>
            <a:pPr marL="1143057" lvl="3" algn="l">
              <a:lnSpc>
                <a:spcPct val="160000"/>
              </a:lnSpc>
              <a:buSzPct val="100000"/>
              <a:defRPr sz="4000" b="1">
                <a:solidFill>
                  <a:schemeClr val="accent1"/>
                </a:solidFill>
                <a:latin typeface="+mj-lt"/>
                <a:ea typeface="+mj-ea"/>
                <a:cs typeface="+mj-cs"/>
                <a:sym typeface="Helvetica"/>
              </a:defRPr>
            </a:pPr>
            <a:r>
              <a:rPr lang="hu-HU" sz="2801" b="1" u="sng" dirty="0">
                <a:solidFill>
                  <a:schemeClr val="accent1"/>
                </a:solidFill>
                <a:latin typeface="+mj-lt"/>
                <a:ea typeface="+mj-ea"/>
                <a:cs typeface="+mj-cs"/>
              </a:rPr>
              <a:t>Fontos kapcsolódás:</a:t>
            </a:r>
          </a:p>
          <a:p>
            <a:pPr marL="1657433" lvl="3" indent="-514376" algn="l">
              <a:lnSpc>
                <a:spcPct val="160000"/>
              </a:lnSpc>
              <a:buSzPct val="100000"/>
              <a:buAutoNum type="arabicPeriod" startAt="21"/>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startAt="21"/>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 ETCS vezetőállási jelzőberendezés</a:t>
            </a:r>
          </a:p>
          <a:p>
            <a:pPr marL="1657433" lvl="3" indent="-514376" algn="l">
              <a:lnSpc>
                <a:spcPct val="160000"/>
              </a:lnSpc>
              <a:buSzPct val="100000"/>
              <a:buAutoNum type="arabicPeriod" startAt="21"/>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	STM-követelmények</a:t>
            </a:r>
          </a:p>
          <a:p>
            <a:pPr marL="1657433" lvl="3" indent="-514376" algn="l">
              <a:lnSpc>
                <a:spcPct val="160000"/>
              </a:lnSpc>
              <a:buSzPct val="100000"/>
              <a:buAutoNum type="arabicPeriod" startAt="21"/>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 Nem GSM-R rendszerű vonatrádió-rendszerek</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sp>
        <p:nvSpPr>
          <p:cNvPr id="5" name="Rectangle 1"/>
          <p:cNvSpPr>
            <a:spLocks noChangeArrowheads="1"/>
          </p:cNvSpPr>
          <p:nvPr/>
        </p:nvSpPr>
        <p:spPr bwMode="auto">
          <a:xfrm>
            <a:off x="2992599" y="2287455"/>
            <a:ext cx="1553349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hu-HU"/>
          </a:p>
        </p:txBody>
      </p:sp>
    </p:spTree>
    <p:extLst>
      <p:ext uri="{BB962C8B-B14F-4D97-AF65-F5344CB8AC3E}">
        <p14:creationId xmlns:p14="http://schemas.microsoft.com/office/powerpoint/2010/main" val="1371260809"/>
      </p:ext>
    </p:extLst>
  </p:cSld>
  <p:clrMapOvr>
    <a:masterClrMapping/>
  </p:clrMapOvr>
  <p:transition spd="med"/>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2" y="9251952"/>
            <a:ext cx="456525"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11</a:t>
            </a:fld>
            <a:endParaRPr dirty="0"/>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85432" y="1192393"/>
            <a:ext cx="12578802" cy="1132796"/>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marL="1143057" lvl="3" algn="l">
              <a:lnSpc>
                <a:spcPct val="160000"/>
              </a:lnSpc>
              <a:buSzPct val="100000"/>
              <a:defRPr sz="4000" b="1">
                <a:solidFill>
                  <a:schemeClr val="accent1"/>
                </a:solidFill>
                <a:latin typeface="+mj-lt"/>
                <a:ea typeface="+mj-ea"/>
                <a:cs typeface="+mj-cs"/>
                <a:sym typeface="Helvetica"/>
              </a:defRPr>
            </a:pPr>
            <a:r>
              <a:rPr lang="hu-HU" sz="2600" b="1" dirty="0">
                <a:solidFill>
                  <a:schemeClr val="accent1"/>
                </a:solidFill>
                <a:latin typeface="+mj-lt"/>
                <a:ea typeface="+mj-ea"/>
                <a:cs typeface="+mj-cs"/>
              </a:rPr>
              <a:t>8.</a:t>
            </a:r>
            <a:r>
              <a:rPr lang="hu-HU" sz="2400" b="1" dirty="0">
                <a:solidFill>
                  <a:schemeClr val="accent1"/>
                </a:solidFill>
                <a:latin typeface="+mj-lt"/>
                <a:ea typeface="+mj-ea"/>
                <a:cs typeface="+mj-cs"/>
              </a:rPr>
              <a:t>Csúszásgátló</a:t>
            </a:r>
            <a:r>
              <a:rPr lang="hu-HU" sz="2801" b="1" dirty="0">
                <a:solidFill>
                  <a:schemeClr val="accent1"/>
                </a:solidFill>
                <a:latin typeface="+mj-lt"/>
                <a:ea typeface="+mj-ea"/>
                <a:cs typeface="+mj-cs"/>
              </a:rPr>
              <a:t> </a:t>
            </a:r>
            <a:r>
              <a:rPr lang="hu-HU" sz="2400" b="1" dirty="0">
                <a:solidFill>
                  <a:schemeClr val="accent1"/>
                </a:solidFill>
                <a:latin typeface="+mj-lt"/>
                <a:ea typeface="+mj-ea"/>
                <a:cs typeface="+mj-cs"/>
              </a:rPr>
              <a:t>berendezés és mágneses sínfék kötelező alkalmazása</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600"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graphicFrame>
        <p:nvGraphicFramePr>
          <p:cNvPr id="2" name="Táblázat 1"/>
          <p:cNvGraphicFramePr>
            <a:graphicFrameLocks noGrp="1"/>
          </p:cNvGraphicFramePr>
          <p:nvPr>
            <p:extLst>
              <p:ext uri="{D42A27DB-BD31-4B8C-83A1-F6EECF244321}">
                <p14:modId xmlns:p14="http://schemas.microsoft.com/office/powerpoint/2010/main" val="4035244369"/>
              </p:ext>
            </p:extLst>
          </p:nvPr>
        </p:nvGraphicFramePr>
        <p:xfrm>
          <a:off x="3095911" y="2325189"/>
          <a:ext cx="11368327" cy="5394960"/>
        </p:xfrm>
        <a:graphic>
          <a:graphicData uri="http://schemas.openxmlformats.org/drawingml/2006/table">
            <a:tbl>
              <a:tblPr firstRow="1" firstCol="1" bandRow="1"/>
              <a:tblGrid>
                <a:gridCol w="2842082">
                  <a:extLst>
                    <a:ext uri="{9D8B030D-6E8A-4147-A177-3AD203B41FA5}">
                      <a16:colId xmlns:a16="http://schemas.microsoft.com/office/drawing/2014/main" val="690066722"/>
                    </a:ext>
                  </a:extLst>
                </a:gridCol>
                <a:gridCol w="8526245">
                  <a:extLst>
                    <a:ext uri="{9D8B030D-6E8A-4147-A177-3AD203B41FA5}">
                      <a16:colId xmlns:a16="http://schemas.microsoft.com/office/drawing/2014/main" val="4186418806"/>
                    </a:ext>
                  </a:extLst>
                </a:gridCol>
              </a:tblGrid>
              <a:tr h="755076">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Szabályozás megnevezése, hivatkozási száma meglévő nemzeti dokumentumban</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103/2003. (XII. 27.) GKM 5.2.9.3</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69128666"/>
                  </a:ext>
                </a:extLst>
              </a:tr>
              <a:tr h="755076">
                <a:tc>
                  <a:txBody>
                    <a:bodyPr/>
                    <a:lstStyle/>
                    <a:p>
                      <a:pPr algn="l">
                        <a:lnSpc>
                          <a:spcPct val="115000"/>
                        </a:lnSpc>
                        <a:spcAft>
                          <a:spcPts val="0"/>
                        </a:spcAft>
                      </a:pP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TSI forrás</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Loc&amp;Pas ÁME (1302/2014/EU) 4.2.4.2. Fő funkcionális és biztonsági követelmények</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WAG ÁME (321/2013/EU) 4.2.4.3 Funkcionális és műszaki követelmények</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45644310"/>
                  </a:ext>
                </a:extLst>
              </a:tr>
              <a:tr h="621022">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tartalma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04895129"/>
                  </a:ext>
                </a:extLst>
              </a:tr>
              <a:tr h="621022">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RDD osztályozás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4.3. Fékberendezés – az elfogadott felépítés és a hozzátartozó szabályok</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581117803"/>
                  </a:ext>
                </a:extLst>
              </a:tr>
              <a:tr h="1510151">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alkalmazásának indoklása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Harmonizált paraméternél szigorúbb nemzeti paraméter (4.2.4.6.2. - (2) A 150 km/h feletti legnagyobb tervezési sebességű egységeket fel kell szerelni csúszásgátló rendszerrel.), Harmonizált paraméternél szigorúbb nemzeti paraméter (4.2.4.8.2. Mágneses sínfék - nincs minimum hatl.). A nemzeti szabály egyrészről a meglévő járműállaggal azonos biztonsági szint, másrészről az európai gyakorlatnál lényegesen szigorúbb megfékezettségi követelmények miatt szükséges.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46173493"/>
                  </a:ext>
                </a:extLst>
              </a:tr>
              <a:tr h="1132613">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bejelentendő szabályozás szövege</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Vontatott járművek fékezése</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v = 120 km/h-</a:t>
                      </a:r>
                      <a:r>
                        <a:rPr lang="hu-HU" sz="1400" b="1" dirty="0" err="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nál</a:t>
                      </a: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nagyobb sebességgel közlekedő járműveket csúszásgátlóval kell ellátni.</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v = 160 km/h vagy annál nagyobb sebességgel </a:t>
                      </a:r>
                      <a:r>
                        <a:rPr lang="hu-HU" sz="1400" b="1" dirty="0" err="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közlekedtethető</a:t>
                      </a: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járműveket mágneses sínfékkel kell felszerelni.</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861648174"/>
                  </a:ext>
                </a:extLst>
              </a:tr>
            </a:tbl>
          </a:graphicData>
        </a:graphic>
      </p:graphicFrame>
    </p:spTree>
    <p:extLst>
      <p:ext uri="{BB962C8B-B14F-4D97-AF65-F5344CB8AC3E}">
        <p14:creationId xmlns:p14="http://schemas.microsoft.com/office/powerpoint/2010/main" val="33386390"/>
      </p:ext>
    </p:extLst>
  </p:cSld>
  <p:clrMapOvr>
    <a:masterClrMapping/>
  </p:clrMapOvr>
  <p:transition spd="med"/>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2" y="9251953"/>
            <a:ext cx="508777"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12</a:t>
            </a:fld>
            <a:endParaRPr/>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85434" y="1192393"/>
            <a:ext cx="10588893" cy="1132796"/>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10.	Szennyvíz-kibocsátás</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graphicFrame>
        <p:nvGraphicFramePr>
          <p:cNvPr id="2" name="Táblázat 1"/>
          <p:cNvGraphicFramePr>
            <a:graphicFrameLocks noGrp="1"/>
          </p:cNvGraphicFramePr>
          <p:nvPr>
            <p:extLst>
              <p:ext uri="{D42A27DB-BD31-4B8C-83A1-F6EECF244321}">
                <p14:modId xmlns:p14="http://schemas.microsoft.com/office/powerpoint/2010/main" val="941514935"/>
              </p:ext>
            </p:extLst>
          </p:nvPr>
        </p:nvGraphicFramePr>
        <p:xfrm>
          <a:off x="3033256" y="2312858"/>
          <a:ext cx="11430978" cy="4845591"/>
        </p:xfrm>
        <a:graphic>
          <a:graphicData uri="http://schemas.openxmlformats.org/drawingml/2006/table">
            <a:tbl>
              <a:tblPr firstRow="1" firstCol="1" bandRow="1"/>
              <a:tblGrid>
                <a:gridCol w="2857744">
                  <a:extLst>
                    <a:ext uri="{9D8B030D-6E8A-4147-A177-3AD203B41FA5}">
                      <a16:colId xmlns:a16="http://schemas.microsoft.com/office/drawing/2014/main" val="2552539203"/>
                    </a:ext>
                  </a:extLst>
                </a:gridCol>
                <a:gridCol w="8573234">
                  <a:extLst>
                    <a:ext uri="{9D8B030D-6E8A-4147-A177-3AD203B41FA5}">
                      <a16:colId xmlns:a16="http://schemas.microsoft.com/office/drawing/2014/main" val="285520739"/>
                    </a:ext>
                  </a:extLst>
                </a:gridCol>
              </a:tblGrid>
              <a:tr h="886271">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Szabályozás megnevezése, hivatkozási száma meglévő nemzeti dokumentumban</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103/2003. (XII. 27.) GKM 5.2.12</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35001670"/>
                  </a:ext>
                </a:extLst>
              </a:tr>
              <a:tr h="728926">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TSI forrás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Loc&amp;Pas ÁME (1302/2014/EU) 4.2.5.1. Egészségügyi rendszerek</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672717416"/>
                  </a:ext>
                </a:extLst>
              </a:tr>
              <a:tr h="728926">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tartalma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13393043"/>
                  </a:ext>
                </a:extLst>
              </a:tr>
              <a:tr h="728926">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RDD osztályozás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6.2.1.1-szennyvíz-kibocsátás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5457795"/>
                  </a:ext>
                </a:extLst>
              </a:tr>
              <a:tr h="886271">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alkalmazásának indoklása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szabályozás az ÁME 4.2.5.1 pontjához képest szigorúbb feltételt határoz meg, mert az ott előírt kibocsátási mikrobiológiai feltételek ellenőrzése űrcsöves WC-berendezés esetén életszerűen nem teljesíthető.</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59660290"/>
                  </a:ext>
                </a:extLst>
              </a:tr>
              <a:tr h="886271">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bejelentendő szabályozás szövege</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Új személyszállító vasúti jármű csak megfelelő számú és kialakítású zárt rendszerű WC-vel üzemeltethető. Ezt a követelményt a már üzemelő járművek felújítása során is teljesíteni kell.</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849839511"/>
                  </a:ext>
                </a:extLst>
              </a:tr>
            </a:tbl>
          </a:graphicData>
        </a:graphic>
      </p:graphicFrame>
    </p:spTree>
    <p:extLst>
      <p:ext uri="{BB962C8B-B14F-4D97-AF65-F5344CB8AC3E}">
        <p14:creationId xmlns:p14="http://schemas.microsoft.com/office/powerpoint/2010/main" val="1180703560"/>
      </p:ext>
    </p:extLst>
  </p:cSld>
  <p:clrMapOvr>
    <a:masterClrMapping/>
  </p:clrMapOvr>
  <p:transition spd="med"/>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3"/>
            <a:ext cx="430400"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13</a:t>
            </a:fld>
            <a:endParaRPr/>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85434" y="1192393"/>
            <a:ext cx="10588893" cy="1132796"/>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12.	Kipufogógáz-kibocsátás</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graphicFrame>
        <p:nvGraphicFramePr>
          <p:cNvPr id="2" name="Táblázat 1"/>
          <p:cNvGraphicFramePr>
            <a:graphicFrameLocks noGrp="1"/>
          </p:cNvGraphicFramePr>
          <p:nvPr>
            <p:extLst>
              <p:ext uri="{D42A27DB-BD31-4B8C-83A1-F6EECF244321}">
                <p14:modId xmlns:p14="http://schemas.microsoft.com/office/powerpoint/2010/main" val="4252714318"/>
              </p:ext>
            </p:extLst>
          </p:nvPr>
        </p:nvGraphicFramePr>
        <p:xfrm>
          <a:off x="3095911" y="2125889"/>
          <a:ext cx="11368327" cy="4643980"/>
        </p:xfrm>
        <a:graphic>
          <a:graphicData uri="http://schemas.openxmlformats.org/drawingml/2006/table">
            <a:tbl>
              <a:tblPr firstRow="1" firstCol="1" bandRow="1"/>
              <a:tblGrid>
                <a:gridCol w="2842082">
                  <a:extLst>
                    <a:ext uri="{9D8B030D-6E8A-4147-A177-3AD203B41FA5}">
                      <a16:colId xmlns:a16="http://schemas.microsoft.com/office/drawing/2014/main" val="2001935215"/>
                    </a:ext>
                  </a:extLst>
                </a:gridCol>
                <a:gridCol w="8526245">
                  <a:extLst>
                    <a:ext uri="{9D8B030D-6E8A-4147-A177-3AD203B41FA5}">
                      <a16:colId xmlns:a16="http://schemas.microsoft.com/office/drawing/2014/main" val="2343906316"/>
                    </a:ext>
                  </a:extLst>
                </a:gridCol>
              </a:tblGrid>
              <a:tr h="749214">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Szabályozás megnevezése, hivatkozási száma meglévő nemzeti dokumentumban</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új, 75/2005 (IX.29) GKM-KvVM r, MSZ 21864:1982</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15239446"/>
                  </a:ext>
                </a:extLst>
              </a:tr>
              <a:tr h="495301">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TSI forrás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Loc&amp;Pas ÁME (1302/2014/EU) 4.2.8.1 vontatási teljesítmény</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146497503"/>
                  </a:ext>
                </a:extLst>
              </a:tr>
              <a:tr h="495301">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tartalma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D</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164894249"/>
                  </a:ext>
                </a:extLst>
              </a:tr>
              <a:tr h="495301">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RDD osztályozás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6.2.1.2-kipufugógáz-kibocsátás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021869584"/>
                  </a:ext>
                </a:extLst>
              </a:tr>
              <a:tr h="602216">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alkalmazásának indoklása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Az ÁME csak alapelvet rögzít, normát nem ad meg. A korábban már típusengedélyt kapott járműveknél a követelményeket a visszavont 75/2005 (IX.29) GKM-KvVM r., illetve a MSZ 21864:1982 alapján kell megállapítani.</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30990335"/>
                  </a:ext>
                </a:extLst>
              </a:tr>
              <a:tr h="1806647">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bejelentendő szabályozás szövege</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Új építésű vasúti járműbe csak a (EU) 2016/1628 bizottsági rendeletben meghatározott RLL, illetve RLR kategóriájú belsőégésű motor építhető be hajtómotorként. Mozdonyok és motorkocsik </a:t>
                      </a:r>
                      <a:r>
                        <a:rPr lang="hu-HU" sz="1400" b="1" dirty="0" err="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segédgépeként</a:t>
                      </a: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illetve különleges jármű hajtómotorjaként NRE, illetve NRS kategóriájú belsőégésű motorok építhetők be. A jármű </a:t>
                      </a:r>
                      <a:r>
                        <a:rPr lang="hu-HU" sz="1400" b="1" dirty="0" err="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remotorizációja</a:t>
                      </a: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esetére az újépítésű járművekre vonatkozó szabályokat kell alkalmazni. A kipufogógáz károsanyag-kibocsátási határértékeit az (EU 2016/1628) rendelet tartalmazza. A korábban már típusengedélyt kapott járműveknél a követelményeket a visszavont 75/2005 (IX.29) GKM-</a:t>
                      </a:r>
                      <a:r>
                        <a:rPr lang="hu-HU" sz="1400" b="1" dirty="0" err="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KvVM</a:t>
                      </a: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r., illetve a MSZ 21864:1982 alapján kell megállapítani.</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82955777"/>
                  </a:ext>
                </a:extLst>
              </a:tr>
            </a:tbl>
          </a:graphicData>
        </a:graphic>
      </p:graphicFrame>
    </p:spTree>
    <p:extLst>
      <p:ext uri="{BB962C8B-B14F-4D97-AF65-F5344CB8AC3E}">
        <p14:creationId xmlns:p14="http://schemas.microsoft.com/office/powerpoint/2010/main" val="565155494"/>
      </p:ext>
    </p:extLst>
  </p:cSld>
  <p:clrMapOvr>
    <a:masterClrMapping/>
  </p:clrMapOvr>
  <p:transition spd="med"/>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3"/>
            <a:ext cx="587154"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14</a:t>
            </a:fld>
            <a:endParaRPr dirty="0"/>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85434" y="1192393"/>
            <a:ext cx="10588893" cy="1132796"/>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13.	Felsővezeték-feszültség és frekvencia</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graphicFrame>
        <p:nvGraphicFramePr>
          <p:cNvPr id="2" name="Táblázat 1"/>
          <p:cNvGraphicFramePr>
            <a:graphicFrameLocks noGrp="1"/>
          </p:cNvGraphicFramePr>
          <p:nvPr>
            <p:extLst>
              <p:ext uri="{D42A27DB-BD31-4B8C-83A1-F6EECF244321}">
                <p14:modId xmlns:p14="http://schemas.microsoft.com/office/powerpoint/2010/main" val="3973159858"/>
              </p:ext>
            </p:extLst>
          </p:nvPr>
        </p:nvGraphicFramePr>
        <p:xfrm>
          <a:off x="3033256" y="2129639"/>
          <a:ext cx="11430978" cy="5133313"/>
        </p:xfrm>
        <a:graphic>
          <a:graphicData uri="http://schemas.openxmlformats.org/drawingml/2006/table">
            <a:tbl>
              <a:tblPr firstRow="1" firstCol="1" bandRow="1"/>
              <a:tblGrid>
                <a:gridCol w="2857744">
                  <a:extLst>
                    <a:ext uri="{9D8B030D-6E8A-4147-A177-3AD203B41FA5}">
                      <a16:colId xmlns:a16="http://schemas.microsoft.com/office/drawing/2014/main" val="3372096407"/>
                    </a:ext>
                  </a:extLst>
                </a:gridCol>
                <a:gridCol w="8573234">
                  <a:extLst>
                    <a:ext uri="{9D8B030D-6E8A-4147-A177-3AD203B41FA5}">
                      <a16:colId xmlns:a16="http://schemas.microsoft.com/office/drawing/2014/main" val="3777175417"/>
                    </a:ext>
                  </a:extLst>
                </a:gridCol>
              </a:tblGrid>
              <a:tr h="835374">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Szabályozás megnevezése, hivatkozási száma meglévő nemzeti dokumentumban</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103/2003. (XII. 27.) GKM 2.1.1</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155935026"/>
                  </a:ext>
                </a:extLst>
              </a:tr>
              <a:tr h="835374">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TSI forrás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Loc&amp;Pas ÁME (1302/2014/EU) 4.2.8.2. Energiaellátás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kapcsolódási pont: ENE ÁME (1301/2014/EU) 4.2.3 Feszültség és frekvencia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131333767"/>
                  </a:ext>
                </a:extLst>
              </a:tr>
              <a:tr h="687065">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tartalma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D</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50571010"/>
                  </a:ext>
                </a:extLst>
              </a:tr>
              <a:tr h="687065">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RDD osztályozás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8.2.1.2-felsővezeték-feszültség és frekvencia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196449475"/>
                  </a:ext>
                </a:extLst>
              </a:tr>
              <a:tr h="1253061">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alkalmazásának indoklása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Az ÁME az alkalmazható rendszerek felsorolását tartalmazza csak. A tagállamnak a rá vonatkozó kiválasztott értéket nemzeti szabályban kell megadnia. </a:t>
                      </a:r>
                      <a:r>
                        <a:rPr lang="hu-HU" sz="1400" u="sng">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Jelen szabály HIVATKOZÁS az ENE alrendszer azonos tárgyú nemzeti szabályára, nemzeti szabályként az ENE alrendszernél jelentendő be.</a:t>
                      </a: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Mindazonáltal a járművek tervezése és megfelelőségértékelése szempontjából alapvető járműparaméterként kezelendő. </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937225515"/>
                  </a:ext>
                </a:extLst>
              </a:tr>
              <a:tr h="835374">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bejelentendő szabályozás szövege</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i="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Magyarország területén az energia alrendszernél használt feszültség és frekvenciának a 25 kV 50 Hz-es váltakozó áramú rendszernek kell megfelelni.</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91693236"/>
                  </a:ext>
                </a:extLst>
              </a:tr>
            </a:tbl>
          </a:graphicData>
        </a:graphic>
      </p:graphicFrame>
    </p:spTree>
    <p:extLst>
      <p:ext uri="{BB962C8B-B14F-4D97-AF65-F5344CB8AC3E}">
        <p14:creationId xmlns:p14="http://schemas.microsoft.com/office/powerpoint/2010/main" val="787417213"/>
      </p:ext>
    </p:extLst>
  </p:cSld>
  <p:clrMapOvr>
    <a:masterClrMapping/>
  </p:clrMapOvr>
  <p:transition spd="med"/>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2"/>
            <a:ext cx="404274"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15</a:t>
            </a:fld>
            <a:endParaRPr dirty="0"/>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85434" y="1192393"/>
            <a:ext cx="10588893" cy="1132796"/>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14.	Áramszedő-paletta geometriája</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graphicFrame>
        <p:nvGraphicFramePr>
          <p:cNvPr id="2" name="Táblázat 1"/>
          <p:cNvGraphicFramePr>
            <a:graphicFrameLocks noGrp="1"/>
          </p:cNvGraphicFramePr>
          <p:nvPr>
            <p:extLst>
              <p:ext uri="{D42A27DB-BD31-4B8C-83A1-F6EECF244321}">
                <p14:modId xmlns:p14="http://schemas.microsoft.com/office/powerpoint/2010/main" val="2971065130"/>
              </p:ext>
            </p:extLst>
          </p:nvPr>
        </p:nvGraphicFramePr>
        <p:xfrm>
          <a:off x="3033256" y="2327476"/>
          <a:ext cx="11335184" cy="5330271"/>
        </p:xfrm>
        <a:graphic>
          <a:graphicData uri="http://schemas.openxmlformats.org/drawingml/2006/table">
            <a:tbl>
              <a:tblPr firstRow="1" firstCol="1" bandRow="1"/>
              <a:tblGrid>
                <a:gridCol w="2833796">
                  <a:extLst>
                    <a:ext uri="{9D8B030D-6E8A-4147-A177-3AD203B41FA5}">
                      <a16:colId xmlns:a16="http://schemas.microsoft.com/office/drawing/2014/main" val="2732665614"/>
                    </a:ext>
                  </a:extLst>
                </a:gridCol>
                <a:gridCol w="8501388">
                  <a:extLst>
                    <a:ext uri="{9D8B030D-6E8A-4147-A177-3AD203B41FA5}">
                      <a16:colId xmlns:a16="http://schemas.microsoft.com/office/drawing/2014/main" val="2705584153"/>
                    </a:ext>
                  </a:extLst>
                </a:gridCol>
              </a:tblGrid>
              <a:tr h="845695">
                <a:tc>
                  <a:txBody>
                    <a:bodyPr/>
                    <a:lstStyle/>
                    <a:p>
                      <a:pPr algn="l">
                        <a:lnSpc>
                          <a:spcPct val="115000"/>
                        </a:lnSpc>
                        <a:spcAft>
                          <a:spcPts val="0"/>
                        </a:spcAft>
                      </a:pPr>
                      <a:r>
                        <a:rPr lang="hu-HU" sz="16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Szabályozás megnevezése, hivatkozási száma meglévő nemzeti dokumentumban</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új</a:t>
                      </a:r>
                      <a:endParaRPr lang="hu-HU" sz="2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983743497"/>
                  </a:ext>
                </a:extLst>
              </a:tr>
              <a:tr h="845695">
                <a:tc>
                  <a:txBody>
                    <a:bodyPr/>
                    <a:lstStyle/>
                    <a:p>
                      <a:pPr algn="l">
                        <a:lnSpc>
                          <a:spcPct val="115000"/>
                        </a:lnSpc>
                        <a:spcAft>
                          <a:spcPts val="0"/>
                        </a:spcAft>
                      </a:pPr>
                      <a:r>
                        <a:rPr lang="hu-HU" sz="16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TSI forrás</a:t>
                      </a:r>
                      <a:endParaRPr lang="hu-HU"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Loc&amp;Pas ÁME (1302/2014/EU) 4.2.8.2. Energiaellátás</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kapcsolódási pont: ENE ÁME (1301/2014/EU) 4.2.9 </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5503294"/>
                  </a:ext>
                </a:extLst>
              </a:tr>
              <a:tr h="695553">
                <a:tc>
                  <a:txBody>
                    <a:bodyPr/>
                    <a:lstStyle/>
                    <a:p>
                      <a:pPr algn="l">
                        <a:lnSpc>
                          <a:spcPct val="115000"/>
                        </a:lnSpc>
                        <a:spcAft>
                          <a:spcPts val="0"/>
                        </a:spcAft>
                      </a:pPr>
                      <a:r>
                        <a:rPr lang="hu-HU" sz="16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tartalma</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86508139"/>
                  </a:ext>
                </a:extLst>
              </a:tr>
              <a:tr h="695553">
                <a:tc>
                  <a:txBody>
                    <a:bodyPr/>
                    <a:lstStyle/>
                    <a:p>
                      <a:pPr algn="l">
                        <a:lnSpc>
                          <a:spcPct val="115000"/>
                        </a:lnSpc>
                        <a:spcAft>
                          <a:spcPts val="0"/>
                        </a:spcAft>
                      </a:pPr>
                      <a:r>
                        <a:rPr lang="hu-HU" sz="16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RDD osztályozás</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8.2.2.2-áramszedő-paletta geometriája</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111931230"/>
                  </a:ext>
                </a:extLst>
              </a:tr>
              <a:tr h="1402080">
                <a:tc>
                  <a:txBody>
                    <a:bodyPr/>
                    <a:lstStyle/>
                    <a:p>
                      <a:pPr algn="l">
                        <a:lnSpc>
                          <a:spcPct val="115000"/>
                        </a:lnSpc>
                        <a:spcAft>
                          <a:spcPts val="0"/>
                        </a:spcAft>
                      </a:pPr>
                      <a:r>
                        <a:rPr lang="hu-HU" sz="16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alkalmazásának indoklása</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6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Az ÁME az alkalmazható rendszerek felsorolását tartalmazza csak. A tagállamnak a rá vonatkozó kiválasztott értéket nemzeti szabályban kell megadnia. </a:t>
                      </a:r>
                      <a:r>
                        <a:rPr lang="hu-HU" sz="1600" u="sng"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Jelen szabály HIVATKOZÁS az ENE alrendszer azonos tárgyú nemzeti szabályára, nemzeti szabályként az ENE alrendszernél jelentendő be.</a:t>
                      </a:r>
                      <a:r>
                        <a:rPr lang="hu-HU" sz="16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Mindazonáltal a járművek tervezése és megfelelőségértékelése szempontjából alapvető járműparaméterként kezelendő. </a:t>
                      </a:r>
                      <a:endParaRPr lang="hu-HU"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74580135"/>
                  </a:ext>
                </a:extLst>
              </a:tr>
              <a:tr h="845695">
                <a:tc>
                  <a:txBody>
                    <a:bodyPr/>
                    <a:lstStyle/>
                    <a:p>
                      <a:pPr algn="l">
                        <a:lnSpc>
                          <a:spcPct val="115000"/>
                        </a:lnSpc>
                        <a:spcAft>
                          <a:spcPts val="0"/>
                        </a:spcAft>
                      </a:pPr>
                      <a:r>
                        <a:rPr lang="hu-HU" sz="16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bejelentendő szabályozás szövege</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600" i="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Magyarországon a 250 km/h-</a:t>
                      </a:r>
                      <a:r>
                        <a:rPr lang="hu-HU" sz="1600" i="1" dirty="0" err="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nél</a:t>
                      </a:r>
                      <a:r>
                        <a:rPr lang="hu-HU" sz="1600" i="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kisebb sebességű vasútvonalakon a villamos felsővezetéket az 1950 mm széles áramszedő alkalmazására és ezen áramszedőhöz a LOC &amp; PAS ÁME (4.2.8.2.9.2.2.) által meghatározott műszaki paraméterek alapján kell tervezni.</a:t>
                      </a:r>
                      <a:endParaRPr lang="hu-HU"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199380971"/>
                  </a:ext>
                </a:extLst>
              </a:tr>
            </a:tbl>
          </a:graphicData>
        </a:graphic>
      </p:graphicFrame>
    </p:spTree>
    <p:extLst>
      <p:ext uri="{BB962C8B-B14F-4D97-AF65-F5344CB8AC3E}">
        <p14:creationId xmlns:p14="http://schemas.microsoft.com/office/powerpoint/2010/main" val="510393204"/>
      </p:ext>
    </p:extLst>
  </p:cSld>
  <p:clrMapOvr>
    <a:masterClrMapping/>
  </p:clrMapOvr>
  <p:transition spd="med"/>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3"/>
            <a:ext cx="469588"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16</a:t>
            </a:fld>
            <a:endParaRPr dirty="0"/>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85432" y="1192393"/>
            <a:ext cx="12940208" cy="1132796"/>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fontScale="70000" lnSpcReduction="20000"/>
          </a:body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17. Jármű és felsővezetéki energiaellátó rendszer összeférhetősége, energiaellátási üzemzavarok váltakozó áramú rendszerek esetében, felharmonikus és dinamikus hatások</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graphicFrame>
        <p:nvGraphicFramePr>
          <p:cNvPr id="2" name="Táblázat 1"/>
          <p:cNvGraphicFramePr>
            <a:graphicFrameLocks noGrp="1"/>
          </p:cNvGraphicFramePr>
          <p:nvPr>
            <p:extLst>
              <p:ext uri="{D42A27DB-BD31-4B8C-83A1-F6EECF244321}">
                <p14:modId xmlns:p14="http://schemas.microsoft.com/office/powerpoint/2010/main" val="1824611990"/>
              </p:ext>
            </p:extLst>
          </p:nvPr>
        </p:nvGraphicFramePr>
        <p:xfrm>
          <a:off x="3033259" y="2325189"/>
          <a:ext cx="11635629" cy="6257108"/>
        </p:xfrm>
        <a:graphic>
          <a:graphicData uri="http://schemas.openxmlformats.org/drawingml/2006/table">
            <a:tbl>
              <a:tblPr firstRow="1" firstCol="1" bandRow="1"/>
              <a:tblGrid>
                <a:gridCol w="2908907">
                  <a:extLst>
                    <a:ext uri="{9D8B030D-6E8A-4147-A177-3AD203B41FA5}">
                      <a16:colId xmlns:a16="http://schemas.microsoft.com/office/drawing/2014/main" val="1564949560"/>
                    </a:ext>
                  </a:extLst>
                </a:gridCol>
                <a:gridCol w="8726722">
                  <a:extLst>
                    <a:ext uri="{9D8B030D-6E8A-4147-A177-3AD203B41FA5}">
                      <a16:colId xmlns:a16="http://schemas.microsoft.com/office/drawing/2014/main" val="1770681076"/>
                    </a:ext>
                  </a:extLst>
                </a:gridCol>
              </a:tblGrid>
              <a:tr h="529256">
                <a:tc>
                  <a:txBody>
                    <a:bodyPr/>
                    <a:lstStyle/>
                    <a:p>
                      <a:pPr algn="l">
                        <a:lnSpc>
                          <a:spcPct val="115000"/>
                        </a:lnSpc>
                        <a:spcAft>
                          <a:spcPts val="0"/>
                        </a:spcAft>
                      </a:pPr>
                      <a:r>
                        <a:rPr lang="hu-HU" sz="1200" b="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Szabályozás megnevezése, hivatkozási száma meglévő nemzeti dokumentumban</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P-6876/2004 Vasúti vontatójárművek összeférhetőségi vizsgálata feltétfüzet + kiegészítés</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062343269"/>
                  </a:ext>
                </a:extLst>
              </a:tr>
              <a:tr h="529256">
                <a:tc>
                  <a:txBody>
                    <a:bodyPr/>
                    <a:lstStyle/>
                    <a:p>
                      <a:pPr algn="l">
                        <a:lnSpc>
                          <a:spcPct val="115000"/>
                        </a:lnSpc>
                        <a:spcAft>
                          <a:spcPts val="0"/>
                        </a:spcAft>
                      </a:pPr>
                      <a:r>
                        <a:rPr lang="hu-HU" sz="1200" b="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TSI forrás</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Loc&amp;Pas ÁME (1302/2014/EU) 4.2.8.2. energiaellátás</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kapcsolódási pont: ENE ÁME (1301/2014/EU) 4.2.6 és 4.2.8</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0482792"/>
                  </a:ext>
                </a:extLst>
              </a:tr>
              <a:tr h="435294">
                <a:tc>
                  <a:txBody>
                    <a:bodyPr/>
                    <a:lstStyle/>
                    <a:p>
                      <a:pPr algn="l">
                        <a:lnSpc>
                          <a:spcPct val="115000"/>
                        </a:lnSpc>
                        <a:spcAft>
                          <a:spcPts val="0"/>
                        </a:spcAft>
                      </a:pPr>
                      <a:r>
                        <a:rPr lang="hu-HU" sz="1200" b="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Nemzeti szabály tartalma</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A, D</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23115204"/>
                  </a:ext>
                </a:extLst>
              </a:tr>
              <a:tr h="793884">
                <a:tc>
                  <a:txBody>
                    <a:bodyPr/>
                    <a:lstStyle/>
                    <a:p>
                      <a:pPr algn="l">
                        <a:lnSpc>
                          <a:spcPct val="115000"/>
                        </a:lnSpc>
                        <a:spcAft>
                          <a:spcPts val="0"/>
                        </a:spcAft>
                      </a:pPr>
                      <a:r>
                        <a:rPr lang="hu-HU" sz="1200" b="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RDD osztályozás</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8.3. Villamos energiaellátás és vontatási rendszer</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8.4.2. A jármű és a vasúti rendszer közti elektromágneses összeférhetőség</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8.4.2.1.4. felharmonikusok jellegzetességei és az ebből adódó felsővezetéki túlfeszültségek</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85784268"/>
                  </a:ext>
                </a:extLst>
              </a:tr>
              <a:tr h="1852395">
                <a:tc>
                  <a:txBody>
                    <a:bodyPr/>
                    <a:lstStyle/>
                    <a:p>
                      <a:pPr algn="l">
                        <a:lnSpc>
                          <a:spcPct val="115000"/>
                        </a:lnSpc>
                        <a:spcAft>
                          <a:spcPts val="0"/>
                        </a:spcAft>
                      </a:pPr>
                      <a:r>
                        <a:rPr lang="hu-HU" sz="1200" b="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Nemzeti szabály alkalmazásának indoklása</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Az EN 50388 szabvány szerinti összeférhetőségi vizsgálatok, illetve összeférhetőségi elemzéshez szükséges infrasrukturális paramétereket (vö. EN 50388 5. táblázat) vasúti műszaki előírás formájában nyilvánosan hozzáférhetővé kell tenni. Az energiaellátó rendszer az ÁME előírásainak megfelelően képes fogadni a visszatáplált energiát, azonban a meddő energiára vonatozóan tartalmaz korlátozást, tehát az ÁME előírásánál szigorúbb, de nem mond neki ellent.</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Az MSZ EN 50160:2011 szabvány 2. táblázatában foglalt felharmonikus értékek szigorúbbak, mint az EN 50388:2012 szabvány 10.4. pontjában szereplőek. A magyar pályahálózat üzemeltető hálózatára kötelezőnek veszi az MSZ EN 50160:2011 szabványban leírtakat, és így látja biztosítottnak az ENE ÁME 4.2.8. (1) pontjában leírtak elkerülését.</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722272799"/>
                  </a:ext>
                </a:extLst>
              </a:tr>
              <a:tr h="2117023">
                <a:tc>
                  <a:txBody>
                    <a:bodyPr/>
                    <a:lstStyle/>
                    <a:p>
                      <a:pPr algn="l">
                        <a:lnSpc>
                          <a:spcPct val="115000"/>
                        </a:lnSpc>
                        <a:spcAft>
                          <a:spcPts val="0"/>
                        </a:spcAft>
                      </a:pPr>
                      <a:r>
                        <a:rPr lang="hu-HU" sz="1200" b="1">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A bejelentendő szabályozás szövege</a:t>
                      </a:r>
                      <a:endParaRPr lang="hu-HU" sz="160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b="1"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A vontatójármű áramfelvétele semmilyen állandósult – vontatási vagy fék – üzemmódban ne legyen kapacitív jellegű, hanem mindkét állapotban enyhén induktív legyen, az induktív meddőenergia ne haladja meg a vonatkozó szabvány előírásait. Amennyiben a jármű a teljes mérés átlagát figyelembe véve induktív meddő energiával kompenzálja a hálózat kapacitív meddő energiáját, úgy rövid ideig kapacitív energia hálózatba történő betáplálása megengedhető, ha a jármű teljesítménytényezője 0,95 és 1 között van.</a:t>
                      </a:r>
                      <a:endParaRPr lang="hu-HU" sz="16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b="1"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A visszatápláló fékezésre alkalmas vontatójárműben meg kell hagyni a felsővezetékre történő visszatáplálás kikapcsolásának lehetőségét.</a:t>
                      </a:r>
                      <a:endParaRPr lang="hu-HU" sz="16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b="1" dirty="0">
                          <a:solidFill>
                            <a:srgbClr val="002060"/>
                          </a:solidFill>
                          <a:effectLst/>
                          <a:latin typeface="Calibri" panose="020F0502020204030204" pitchFamily="34" charset="0"/>
                          <a:ea typeface="Times New Roman" panose="02020603050405020304" pitchFamily="18" charset="0"/>
                          <a:cs typeface="Times New Roman" panose="02020603050405020304" pitchFamily="18" charset="0"/>
                        </a:rPr>
                        <a:t>A vontatójármű által az infrastruktúra-üzemeltető hálózatán keltett feszültség-felharmonikusok nem haladhatják meg az MSZ EN 50160:2011 szabvány 2. táblázatában meghatározott értékeket.</a:t>
                      </a:r>
                      <a:endParaRPr lang="hu-HU" sz="16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60415743"/>
                  </a:ext>
                </a:extLst>
              </a:tr>
            </a:tbl>
          </a:graphicData>
        </a:graphic>
      </p:graphicFrame>
    </p:spTree>
    <p:extLst>
      <p:ext uri="{BB962C8B-B14F-4D97-AF65-F5344CB8AC3E}">
        <p14:creationId xmlns:p14="http://schemas.microsoft.com/office/powerpoint/2010/main" val="910399104"/>
      </p:ext>
    </p:extLst>
  </p:cSld>
  <p:clrMapOvr>
    <a:masterClrMapping/>
  </p:clrMapOvr>
  <p:transition spd="med"/>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2"/>
            <a:ext cx="404274"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17</a:t>
            </a:fld>
            <a:endParaRPr dirty="0"/>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3139467" y="1541858"/>
            <a:ext cx="10601956" cy="113603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marL="1143057" lvl="3">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Vasúti Műszaki Előírások – VME-k</a:t>
            </a:r>
            <a:r>
              <a:rPr lang="hu-HU" sz="4001" b="1" dirty="0">
                <a:solidFill>
                  <a:schemeClr val="accent1"/>
                </a:solidFill>
                <a:latin typeface="+mj-lt"/>
                <a:ea typeface="+mj-ea"/>
                <a:cs typeface="+mj-cs"/>
              </a:rPr>
              <a:t> </a:t>
            </a:r>
            <a:endParaRPr lang="hu-HU" sz="2801" b="1" dirty="0">
              <a:solidFill>
                <a:schemeClr val="accent1"/>
              </a:solidFill>
              <a:latin typeface="+mj-lt"/>
              <a:ea typeface="+mj-ea"/>
              <a:cs typeface="+mj-cs"/>
            </a:endParaRPr>
          </a:p>
        </p:txBody>
      </p:sp>
      <p:graphicFrame>
        <p:nvGraphicFramePr>
          <p:cNvPr id="5" name="Táblázat 4"/>
          <p:cNvGraphicFramePr>
            <a:graphicFrameLocks noGrp="1"/>
          </p:cNvGraphicFramePr>
          <p:nvPr/>
        </p:nvGraphicFramePr>
        <p:xfrm>
          <a:off x="3139148" y="2912673"/>
          <a:ext cx="11079490" cy="4594353"/>
        </p:xfrm>
        <a:graphic>
          <a:graphicData uri="http://schemas.openxmlformats.org/drawingml/2006/table">
            <a:tbl>
              <a:tblPr firstRow="1" firstCol="1" bandRow="1">
                <a:tableStyleId>{5940675A-B579-460E-94D1-54222C63F5DA}</a:tableStyleId>
              </a:tblPr>
              <a:tblGrid>
                <a:gridCol w="1562905">
                  <a:extLst>
                    <a:ext uri="{9D8B030D-6E8A-4147-A177-3AD203B41FA5}">
                      <a16:colId xmlns:a16="http://schemas.microsoft.com/office/drawing/2014/main" val="3931013760"/>
                    </a:ext>
                  </a:extLst>
                </a:gridCol>
                <a:gridCol w="9516585">
                  <a:extLst>
                    <a:ext uri="{9D8B030D-6E8A-4147-A177-3AD203B41FA5}">
                      <a16:colId xmlns:a16="http://schemas.microsoft.com/office/drawing/2014/main" val="1592250732"/>
                    </a:ext>
                  </a:extLst>
                </a:gridCol>
              </a:tblGrid>
              <a:tr h="753516">
                <a:tc>
                  <a:txBody>
                    <a:bodyPr/>
                    <a:lstStyle/>
                    <a:p>
                      <a:pPr algn="ctr">
                        <a:spcBef>
                          <a:spcPts val="600"/>
                        </a:spcBef>
                        <a:spcAft>
                          <a:spcPts val="0"/>
                        </a:spcAft>
                      </a:pPr>
                      <a:r>
                        <a:rPr lang="hu-HU" sz="2400" b="1" u="sng" spc="0" baseline="0">
                          <a:solidFill>
                            <a:schemeClr val="accent1">
                              <a:lumMod val="75000"/>
                            </a:schemeClr>
                          </a:solidFill>
                          <a:effectLst/>
                        </a:rPr>
                        <a:t>jel</a:t>
                      </a:r>
                      <a:endParaRPr lang="hu-HU" sz="2400" b="1" u="sng" spc="0" baseline="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tc>
                  <a:txBody>
                    <a:bodyPr/>
                    <a:lstStyle/>
                    <a:p>
                      <a:pPr algn="ctr">
                        <a:spcBef>
                          <a:spcPts val="600"/>
                        </a:spcBef>
                        <a:spcAft>
                          <a:spcPts val="0"/>
                        </a:spcAft>
                      </a:pPr>
                      <a:r>
                        <a:rPr lang="hu-HU" sz="2400" b="1" u="sng" spc="0" baseline="0" dirty="0">
                          <a:solidFill>
                            <a:schemeClr val="accent1">
                              <a:lumMod val="75000"/>
                            </a:schemeClr>
                          </a:solidFill>
                          <a:effectLst/>
                        </a:rPr>
                        <a:t>VME címe és tartalma</a:t>
                      </a:r>
                      <a:endParaRPr lang="hu-HU" sz="2400" b="1" u="sng" spc="0" baseline="0"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2840831144"/>
                  </a:ext>
                </a:extLst>
              </a:tr>
              <a:tr h="548691">
                <a:tc>
                  <a:txBody>
                    <a:bodyPr/>
                    <a:lstStyle/>
                    <a:p>
                      <a:pPr>
                        <a:spcBef>
                          <a:spcPts val="600"/>
                        </a:spcBef>
                        <a:spcAft>
                          <a:spcPts val="0"/>
                        </a:spcAft>
                      </a:pPr>
                      <a:r>
                        <a:rPr lang="hu-HU" sz="1800" b="1" spc="0" baseline="0">
                          <a:solidFill>
                            <a:schemeClr val="accent1">
                              <a:lumMod val="75000"/>
                            </a:schemeClr>
                          </a:solidFill>
                          <a:effectLst/>
                        </a:rPr>
                        <a:t>VME-1</a:t>
                      </a:r>
                      <a:endParaRPr lang="hu-HU" sz="1800" b="1" spc="0" baseline="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tc>
                  <a:txBody>
                    <a:bodyPr/>
                    <a:lstStyle/>
                    <a:p>
                      <a:pPr>
                        <a:spcBef>
                          <a:spcPts val="600"/>
                        </a:spcBef>
                        <a:spcAft>
                          <a:spcPts val="0"/>
                        </a:spcAft>
                      </a:pPr>
                      <a:r>
                        <a:rPr lang="hu-HU" sz="1800" b="1" spc="0" baseline="0">
                          <a:solidFill>
                            <a:schemeClr val="accent1">
                              <a:lumMod val="75000"/>
                            </a:schemeClr>
                          </a:solidFill>
                          <a:effectLst/>
                        </a:rPr>
                        <a:t>A távközlő- és biztosítóberendezések járművekkel való összeférhetőségi vizsgálatai</a:t>
                      </a:r>
                      <a:endParaRPr lang="hu-HU" sz="1800" b="1" spc="0" baseline="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496483054"/>
                  </a:ext>
                </a:extLst>
              </a:tr>
              <a:tr h="1097382">
                <a:tc>
                  <a:txBody>
                    <a:bodyPr/>
                    <a:lstStyle/>
                    <a:p>
                      <a:pPr>
                        <a:spcBef>
                          <a:spcPts val="600"/>
                        </a:spcBef>
                        <a:spcAft>
                          <a:spcPts val="0"/>
                        </a:spcAft>
                      </a:pPr>
                      <a:r>
                        <a:rPr lang="hu-HU" sz="1800" b="1" spc="0" baseline="0">
                          <a:solidFill>
                            <a:schemeClr val="accent1">
                              <a:lumMod val="75000"/>
                            </a:schemeClr>
                          </a:solidFill>
                          <a:effectLst/>
                        </a:rPr>
                        <a:t>VME-2</a:t>
                      </a:r>
                      <a:endParaRPr lang="hu-HU" sz="1800" b="1" spc="0" baseline="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tc>
                  <a:txBody>
                    <a:bodyPr/>
                    <a:lstStyle/>
                    <a:p>
                      <a:pPr>
                        <a:spcBef>
                          <a:spcPts val="600"/>
                        </a:spcBef>
                        <a:spcAft>
                          <a:spcPts val="0"/>
                        </a:spcAft>
                      </a:pPr>
                      <a:r>
                        <a:rPr lang="hu-HU" sz="1800" b="1" spc="0" baseline="0" dirty="0">
                          <a:solidFill>
                            <a:schemeClr val="accent1">
                              <a:lumMod val="75000"/>
                            </a:schemeClr>
                          </a:solidFill>
                          <a:effectLst/>
                        </a:rPr>
                        <a:t>Az EN 50388 szabvány szerinti összeférhetőségi vizsgálatok, illetve összeférhetőségi elemzéshez szükséges infrastrukturális paraméterek</a:t>
                      </a:r>
                      <a:endParaRPr lang="hu-HU" sz="1800" b="1" spc="0" baseline="0"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2298652477"/>
                  </a:ext>
                </a:extLst>
              </a:tr>
              <a:tr h="548691">
                <a:tc>
                  <a:txBody>
                    <a:bodyPr/>
                    <a:lstStyle/>
                    <a:p>
                      <a:pPr>
                        <a:spcBef>
                          <a:spcPts val="600"/>
                        </a:spcBef>
                        <a:spcAft>
                          <a:spcPts val="0"/>
                        </a:spcAft>
                      </a:pPr>
                      <a:r>
                        <a:rPr lang="hu-HU" sz="1800" b="1" spc="0" baseline="0">
                          <a:solidFill>
                            <a:schemeClr val="accent1">
                              <a:lumMod val="75000"/>
                            </a:schemeClr>
                          </a:solidFill>
                          <a:effectLst/>
                        </a:rPr>
                        <a:t>VME-3</a:t>
                      </a:r>
                      <a:endParaRPr lang="hu-HU" sz="1800" b="1" spc="0" baseline="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tc>
                  <a:txBody>
                    <a:bodyPr/>
                    <a:lstStyle/>
                    <a:p>
                      <a:pPr>
                        <a:spcBef>
                          <a:spcPts val="600"/>
                        </a:spcBef>
                        <a:spcAft>
                          <a:spcPts val="0"/>
                        </a:spcAft>
                      </a:pPr>
                      <a:r>
                        <a:rPr lang="hu-HU" sz="1800" b="1" spc="0" baseline="0">
                          <a:solidFill>
                            <a:schemeClr val="accent1">
                              <a:lumMod val="75000"/>
                            </a:schemeClr>
                          </a:solidFill>
                          <a:effectLst/>
                        </a:rPr>
                        <a:t>A vonatbefolyásoló berendezés működési, rendszer- és vizsgálati követelményei</a:t>
                      </a:r>
                      <a:endParaRPr lang="hu-HU" sz="1800" b="1" spc="0" baseline="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2922830235"/>
                  </a:ext>
                </a:extLst>
              </a:tr>
              <a:tr h="548691">
                <a:tc>
                  <a:txBody>
                    <a:bodyPr/>
                    <a:lstStyle/>
                    <a:p>
                      <a:pPr>
                        <a:spcBef>
                          <a:spcPts val="600"/>
                        </a:spcBef>
                        <a:spcAft>
                          <a:spcPts val="0"/>
                        </a:spcAft>
                      </a:pPr>
                      <a:r>
                        <a:rPr lang="hu-HU" sz="1800" b="1" spc="0" baseline="0">
                          <a:solidFill>
                            <a:schemeClr val="accent1">
                              <a:lumMod val="75000"/>
                            </a:schemeClr>
                          </a:solidFill>
                          <a:effectLst/>
                        </a:rPr>
                        <a:t>VME-4</a:t>
                      </a:r>
                      <a:endParaRPr lang="hu-HU" sz="1800" b="1" spc="0" baseline="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tc>
                  <a:txBody>
                    <a:bodyPr/>
                    <a:lstStyle/>
                    <a:p>
                      <a:pPr>
                        <a:spcBef>
                          <a:spcPts val="600"/>
                        </a:spcBef>
                        <a:spcAft>
                          <a:spcPts val="0"/>
                        </a:spcAft>
                      </a:pPr>
                      <a:r>
                        <a:rPr lang="hu-HU" sz="1800" b="1" spc="0" baseline="0">
                          <a:solidFill>
                            <a:schemeClr val="accent1">
                              <a:lumMod val="75000"/>
                            </a:schemeClr>
                          </a:solidFill>
                          <a:effectLst/>
                        </a:rPr>
                        <a:t>450 MHz és 160 MHz rádiórendszerek különös rendszerkövetelményei</a:t>
                      </a:r>
                      <a:endParaRPr lang="hu-HU" sz="1800" b="1" spc="0" baseline="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2138851633"/>
                  </a:ext>
                </a:extLst>
              </a:tr>
              <a:tr h="548691">
                <a:tc>
                  <a:txBody>
                    <a:bodyPr/>
                    <a:lstStyle/>
                    <a:p>
                      <a:pPr>
                        <a:spcBef>
                          <a:spcPts val="600"/>
                        </a:spcBef>
                        <a:spcAft>
                          <a:spcPts val="0"/>
                        </a:spcAft>
                      </a:pPr>
                      <a:r>
                        <a:rPr lang="hu-HU" sz="1800" b="1" spc="0" baseline="0">
                          <a:solidFill>
                            <a:schemeClr val="accent1">
                              <a:lumMod val="75000"/>
                            </a:schemeClr>
                          </a:solidFill>
                          <a:effectLst/>
                        </a:rPr>
                        <a:t>VME-5</a:t>
                      </a:r>
                      <a:endParaRPr lang="hu-HU" sz="1800" b="1" spc="0" baseline="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tc>
                  <a:txBody>
                    <a:bodyPr/>
                    <a:lstStyle/>
                    <a:p>
                      <a:pPr>
                        <a:spcBef>
                          <a:spcPts val="600"/>
                        </a:spcBef>
                        <a:spcAft>
                          <a:spcPts val="0"/>
                        </a:spcAft>
                      </a:pPr>
                      <a:r>
                        <a:rPr lang="hu-HU" sz="1800" b="1" spc="0" baseline="0">
                          <a:solidFill>
                            <a:schemeClr val="accent1">
                              <a:lumMod val="75000"/>
                            </a:schemeClr>
                          </a:solidFill>
                          <a:effectLst/>
                        </a:rPr>
                        <a:t>A specifikus átviteli modul paraméterei</a:t>
                      </a:r>
                      <a:endParaRPr lang="hu-HU" sz="1800" b="1" spc="0" baseline="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23564977"/>
                  </a:ext>
                </a:extLst>
              </a:tr>
              <a:tr h="548691">
                <a:tc>
                  <a:txBody>
                    <a:bodyPr/>
                    <a:lstStyle/>
                    <a:p>
                      <a:pPr>
                        <a:spcBef>
                          <a:spcPts val="600"/>
                        </a:spcBef>
                        <a:spcAft>
                          <a:spcPts val="0"/>
                        </a:spcAft>
                      </a:pPr>
                      <a:r>
                        <a:rPr lang="hu-HU" sz="1800" b="1" spc="0" baseline="0">
                          <a:solidFill>
                            <a:schemeClr val="accent1">
                              <a:lumMod val="75000"/>
                            </a:schemeClr>
                          </a:solidFill>
                          <a:effectLst/>
                        </a:rPr>
                        <a:t>VME-6</a:t>
                      </a:r>
                      <a:endParaRPr lang="hu-HU" sz="1800" b="1" spc="0" baseline="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tc>
                  <a:txBody>
                    <a:bodyPr/>
                    <a:lstStyle/>
                    <a:p>
                      <a:pPr>
                        <a:spcBef>
                          <a:spcPts val="600"/>
                        </a:spcBef>
                        <a:spcAft>
                          <a:spcPts val="0"/>
                        </a:spcAft>
                      </a:pPr>
                      <a:r>
                        <a:rPr lang="hu-HU" sz="1800" b="1" spc="0" baseline="0" dirty="0">
                          <a:solidFill>
                            <a:schemeClr val="accent1">
                              <a:lumMod val="75000"/>
                            </a:schemeClr>
                          </a:solidFill>
                          <a:effectLst/>
                        </a:rPr>
                        <a:t>Nemzeti DMI-interfész-paraméterek, valamint a megjelenítendő jelzési képek jellemzői</a:t>
                      </a:r>
                      <a:endParaRPr lang="hu-HU" sz="1800" b="1" spc="0" baseline="0"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2363031157"/>
                  </a:ext>
                </a:extLst>
              </a:tr>
            </a:tbl>
          </a:graphicData>
        </a:graphic>
      </p:graphicFrame>
      <p:sp>
        <p:nvSpPr>
          <p:cNvPr id="6" name="Rectangle 2"/>
          <p:cNvSpPr>
            <a:spLocks noChangeArrowheads="1"/>
          </p:cNvSpPr>
          <p:nvPr/>
        </p:nvSpPr>
        <p:spPr bwMode="auto">
          <a:xfrm>
            <a:off x="3139152" y="3429427"/>
            <a:ext cx="1432138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hu-HU"/>
          </a:p>
        </p:txBody>
      </p:sp>
    </p:spTree>
    <p:extLst>
      <p:ext uri="{BB962C8B-B14F-4D97-AF65-F5344CB8AC3E}">
        <p14:creationId xmlns:p14="http://schemas.microsoft.com/office/powerpoint/2010/main" val="1433206478"/>
      </p:ext>
    </p:extLst>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normAutofit/>
          </a:bodyPr>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3</a:t>
            </a:r>
            <a:r>
              <a:rPr lang="hu-HU" sz="2801" b="1" dirty="0" smtClean="0">
                <a:solidFill>
                  <a:schemeClr val="accent1"/>
                </a:solidFill>
                <a:sym typeface="Helvetica"/>
              </a:rPr>
              <a:t>. </a:t>
            </a:r>
            <a:r>
              <a:rPr lang="hu-HU" sz="2801" b="1" dirty="0">
                <a:solidFill>
                  <a:schemeClr val="accent1"/>
                </a:solidFill>
                <a:sym typeface="Helvetica"/>
              </a:rPr>
              <a:t>Az „OVSZ I” tartalmi </a:t>
            </a:r>
            <a:r>
              <a:rPr lang="hu-HU" sz="2801" b="1" dirty="0" smtClean="0">
                <a:solidFill>
                  <a:schemeClr val="accent1"/>
                </a:solidFill>
                <a:sym typeface="Helvetica"/>
              </a:rPr>
              <a:t>referenciája</a:t>
            </a:r>
            <a:endParaRPr lang="hu-HU" sz="2801" b="1" dirty="0">
              <a:solidFill>
                <a:schemeClr val="accent1"/>
              </a:solidFill>
              <a:sym typeface="Helvetica"/>
            </a:endParaRP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2"/>
            <a:ext cx="404274"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18</a:t>
            </a:fld>
            <a:endParaRPr dirty="0"/>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39135" y="1343849"/>
            <a:ext cx="13189104" cy="113603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fontScale="85000" lnSpcReduction="20000"/>
          </a:bodyPr>
          <a:lstStyle/>
          <a:p>
            <a:pPr marL="1143057" lvl="3">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A jelenleg érvényes OVSZ I. egyes rendelkezései az új rendszerben hol </a:t>
            </a:r>
            <a:r>
              <a:rPr lang="hu-HU" sz="2801" b="1" dirty="0" smtClean="0">
                <a:solidFill>
                  <a:schemeClr val="accent1"/>
                </a:solidFill>
                <a:latin typeface="+mj-lt"/>
                <a:ea typeface="+mj-ea"/>
                <a:cs typeface="+mj-cs"/>
              </a:rPr>
              <a:t>találhatók a </a:t>
            </a:r>
            <a:r>
              <a:rPr lang="hu-HU" sz="2801" b="1" dirty="0">
                <a:solidFill>
                  <a:schemeClr val="accent1"/>
                </a:solidFill>
                <a:latin typeface="+mj-lt"/>
                <a:ea typeface="+mj-ea"/>
                <a:cs typeface="+mj-cs"/>
              </a:rPr>
              <a:t>vasúti járművek alrendszerekkel kapcsolatban</a:t>
            </a:r>
          </a:p>
        </p:txBody>
      </p:sp>
      <p:sp>
        <p:nvSpPr>
          <p:cNvPr id="6" name="Rectangle 2"/>
          <p:cNvSpPr>
            <a:spLocks noChangeArrowheads="1"/>
          </p:cNvSpPr>
          <p:nvPr/>
        </p:nvSpPr>
        <p:spPr bwMode="auto">
          <a:xfrm>
            <a:off x="3139152" y="3429427"/>
            <a:ext cx="1432138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hu-HU"/>
          </a:p>
        </p:txBody>
      </p:sp>
      <p:graphicFrame>
        <p:nvGraphicFramePr>
          <p:cNvPr id="2" name="Táblázat 1"/>
          <p:cNvGraphicFramePr>
            <a:graphicFrameLocks noGrp="1"/>
          </p:cNvGraphicFramePr>
          <p:nvPr>
            <p:extLst>
              <p:ext uri="{D42A27DB-BD31-4B8C-83A1-F6EECF244321}">
                <p14:modId xmlns:p14="http://schemas.microsoft.com/office/powerpoint/2010/main" val="4089479177"/>
              </p:ext>
            </p:extLst>
          </p:nvPr>
        </p:nvGraphicFramePr>
        <p:xfrm>
          <a:off x="2644154" y="2483377"/>
          <a:ext cx="12384084" cy="6543156"/>
        </p:xfrm>
        <a:graphic>
          <a:graphicData uri="http://schemas.openxmlformats.org/drawingml/2006/table">
            <a:tbl>
              <a:tblPr firstRow="1" firstCol="1" bandRow="1"/>
              <a:tblGrid>
                <a:gridCol w="2064824">
                  <a:extLst>
                    <a:ext uri="{9D8B030D-6E8A-4147-A177-3AD203B41FA5}">
                      <a16:colId xmlns:a16="http://schemas.microsoft.com/office/drawing/2014/main" val="1281706456"/>
                    </a:ext>
                  </a:extLst>
                </a:gridCol>
                <a:gridCol w="1719336">
                  <a:extLst>
                    <a:ext uri="{9D8B030D-6E8A-4147-A177-3AD203B41FA5}">
                      <a16:colId xmlns:a16="http://schemas.microsoft.com/office/drawing/2014/main" val="1669524471"/>
                    </a:ext>
                  </a:extLst>
                </a:gridCol>
                <a:gridCol w="1720147">
                  <a:extLst>
                    <a:ext uri="{9D8B030D-6E8A-4147-A177-3AD203B41FA5}">
                      <a16:colId xmlns:a16="http://schemas.microsoft.com/office/drawing/2014/main" val="581743114"/>
                    </a:ext>
                  </a:extLst>
                </a:gridCol>
                <a:gridCol w="1720147">
                  <a:extLst>
                    <a:ext uri="{9D8B030D-6E8A-4147-A177-3AD203B41FA5}">
                      <a16:colId xmlns:a16="http://schemas.microsoft.com/office/drawing/2014/main" val="3887245877"/>
                    </a:ext>
                  </a:extLst>
                </a:gridCol>
                <a:gridCol w="1719336">
                  <a:extLst>
                    <a:ext uri="{9D8B030D-6E8A-4147-A177-3AD203B41FA5}">
                      <a16:colId xmlns:a16="http://schemas.microsoft.com/office/drawing/2014/main" val="1982974376"/>
                    </a:ext>
                  </a:extLst>
                </a:gridCol>
                <a:gridCol w="1720147">
                  <a:extLst>
                    <a:ext uri="{9D8B030D-6E8A-4147-A177-3AD203B41FA5}">
                      <a16:colId xmlns:a16="http://schemas.microsoft.com/office/drawing/2014/main" val="552221263"/>
                    </a:ext>
                  </a:extLst>
                </a:gridCol>
                <a:gridCol w="1720147">
                  <a:extLst>
                    <a:ext uri="{9D8B030D-6E8A-4147-A177-3AD203B41FA5}">
                      <a16:colId xmlns:a16="http://schemas.microsoft.com/office/drawing/2014/main" val="1019061261"/>
                    </a:ext>
                  </a:extLst>
                </a:gridCol>
              </a:tblGrid>
              <a:tr h="444038">
                <a:tc>
                  <a:txBody>
                    <a:bodyPr/>
                    <a:lstStyle/>
                    <a:p>
                      <a:pPr algn="ctr">
                        <a:spcAft>
                          <a:spcPts val="0"/>
                        </a:spcAft>
                      </a:pPr>
                      <a:r>
                        <a:rPr lang="hu-HU" sz="1800" b="1" dirty="0">
                          <a:solidFill>
                            <a:schemeClr val="accent1">
                              <a:lumMod val="75000"/>
                            </a:schemeClr>
                          </a:solidFill>
                          <a:effectLst/>
                          <a:latin typeface="Times New Roman" panose="02020603050405020304" pitchFamily="18" charset="0"/>
                          <a:ea typeface="Calibri" panose="020F0502020204030204" pitchFamily="34" charset="0"/>
                        </a:rPr>
                        <a:t>OVSZ I.</a:t>
                      </a:r>
                      <a:endParaRPr lang="hu-HU" sz="20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800" b="1">
                          <a:solidFill>
                            <a:schemeClr val="accent1">
                              <a:lumMod val="75000"/>
                            </a:schemeClr>
                          </a:solidFill>
                          <a:effectLst/>
                          <a:latin typeface="Times New Roman" panose="02020603050405020304" pitchFamily="18" charset="0"/>
                          <a:ea typeface="Calibri" panose="020F0502020204030204" pitchFamily="34" charset="0"/>
                        </a:rPr>
                        <a:t>L&amp;P ÁME </a:t>
                      </a:r>
                      <a:endParaRPr lang="hu-HU" sz="2000" b="1">
                        <a:solidFill>
                          <a:schemeClr val="accent1">
                            <a:lumMod val="75000"/>
                          </a:schemeClr>
                        </a:solidFill>
                        <a:effectLst/>
                        <a:latin typeface="Times New Roman" panose="02020603050405020304" pitchFamily="18" charset="0"/>
                        <a:ea typeface="Calibri" panose="020F0502020204030204" pitchFamily="34" charset="0"/>
                      </a:endParaRPr>
                    </a:p>
                    <a:p>
                      <a:pPr algn="ctr">
                        <a:spcAft>
                          <a:spcPts val="0"/>
                        </a:spcAft>
                      </a:pPr>
                      <a:r>
                        <a:rPr lang="hu-HU" sz="1800" b="1">
                          <a:solidFill>
                            <a:schemeClr val="accent1">
                              <a:lumMod val="75000"/>
                            </a:schemeClr>
                          </a:solidFill>
                          <a:effectLst/>
                          <a:latin typeface="Times New Roman" panose="02020603050405020304" pitchFamily="18" charset="0"/>
                          <a:ea typeface="Calibri" panose="020F0502020204030204" pitchFamily="34" charset="0"/>
                        </a:rPr>
                        <a:t>(1302/2014/EU)</a:t>
                      </a:r>
                      <a:endParaRPr lang="hu-HU" sz="20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800" b="1">
                          <a:solidFill>
                            <a:schemeClr val="accent1">
                              <a:lumMod val="75000"/>
                            </a:schemeClr>
                          </a:solidFill>
                          <a:effectLst/>
                          <a:latin typeface="Times New Roman" panose="02020603050405020304" pitchFamily="18" charset="0"/>
                          <a:ea typeface="Calibri" panose="020F0502020204030204" pitchFamily="34" charset="0"/>
                        </a:rPr>
                        <a:t>WAG ÁME </a:t>
                      </a:r>
                      <a:endParaRPr lang="hu-HU" sz="2000" b="1">
                        <a:solidFill>
                          <a:schemeClr val="accent1">
                            <a:lumMod val="75000"/>
                          </a:schemeClr>
                        </a:solidFill>
                        <a:effectLst/>
                        <a:latin typeface="Times New Roman" panose="02020603050405020304" pitchFamily="18" charset="0"/>
                        <a:ea typeface="Calibri" panose="020F0502020204030204" pitchFamily="34" charset="0"/>
                      </a:endParaRPr>
                    </a:p>
                    <a:p>
                      <a:pPr algn="ctr">
                        <a:spcAft>
                          <a:spcPts val="0"/>
                        </a:spcAft>
                      </a:pPr>
                      <a:r>
                        <a:rPr lang="hu-HU" sz="1800" b="1">
                          <a:solidFill>
                            <a:schemeClr val="accent1">
                              <a:lumMod val="75000"/>
                            </a:schemeClr>
                          </a:solidFill>
                          <a:effectLst/>
                          <a:latin typeface="Times New Roman" panose="02020603050405020304" pitchFamily="18" charset="0"/>
                          <a:ea typeface="Calibri" panose="020F0502020204030204" pitchFamily="34" charset="0"/>
                        </a:rPr>
                        <a:t>(321/2013/EU)</a:t>
                      </a:r>
                      <a:endParaRPr lang="hu-HU" sz="20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800" b="1">
                          <a:solidFill>
                            <a:schemeClr val="accent1">
                              <a:lumMod val="75000"/>
                            </a:schemeClr>
                          </a:solidFill>
                          <a:effectLst/>
                          <a:latin typeface="Times New Roman" panose="02020603050405020304" pitchFamily="18" charset="0"/>
                          <a:ea typeface="Calibri" panose="020F0502020204030204" pitchFamily="34" charset="0"/>
                        </a:rPr>
                        <a:t>jogszabály</a:t>
                      </a:r>
                      <a:endParaRPr lang="hu-HU" sz="20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800" b="1">
                          <a:solidFill>
                            <a:schemeClr val="accent1">
                              <a:lumMod val="75000"/>
                            </a:schemeClr>
                          </a:solidFill>
                          <a:effectLst/>
                          <a:latin typeface="Times New Roman" panose="02020603050405020304" pitchFamily="18" charset="0"/>
                          <a:ea typeface="Calibri" panose="020F0502020204030204" pitchFamily="34" charset="0"/>
                        </a:rPr>
                        <a:t>jogszab. tervezet</a:t>
                      </a:r>
                      <a:endParaRPr lang="hu-HU" sz="20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800" b="1">
                          <a:solidFill>
                            <a:schemeClr val="accent1">
                              <a:lumMod val="75000"/>
                            </a:schemeClr>
                          </a:solidFill>
                          <a:effectLst/>
                          <a:latin typeface="Times New Roman" panose="02020603050405020304" pitchFamily="18" charset="0"/>
                          <a:ea typeface="Calibri" panose="020F0502020204030204" pitchFamily="34" charset="0"/>
                        </a:rPr>
                        <a:t>nemzeti szabály</a:t>
                      </a:r>
                      <a:endParaRPr lang="hu-HU" sz="20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800" b="1" dirty="0">
                          <a:solidFill>
                            <a:schemeClr val="accent1">
                              <a:lumMod val="75000"/>
                            </a:schemeClr>
                          </a:solidFill>
                          <a:effectLst/>
                          <a:latin typeface="Times New Roman" panose="02020603050405020304" pitchFamily="18" charset="0"/>
                          <a:ea typeface="Calibri" panose="020F0502020204030204" pitchFamily="34" charset="0"/>
                        </a:rPr>
                        <a:t>VME</a:t>
                      </a:r>
                      <a:endParaRPr lang="hu-HU" sz="20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624189870"/>
                  </a:ext>
                </a:extLst>
              </a:tr>
              <a:tr h="666057">
                <a:tc>
                  <a:txBody>
                    <a:bodyPr/>
                    <a:lstStyle/>
                    <a:p>
                      <a:pP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5.1. Járművek engedélyezése</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N/A</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N/A</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(EU) 2018/545 végrehajtási rendelet</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Jr. 8. - 10.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VME-1</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VME-2</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VME-3</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573776919"/>
                  </a:ext>
                </a:extLst>
              </a:tr>
              <a:tr h="444038">
                <a:tc>
                  <a:txBody>
                    <a:bodyPr/>
                    <a:lstStyle/>
                    <a:p>
                      <a:pP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5.2.1. Általános követelmények</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4.2.1 általános előírások</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4.2.1 általános rendelkezések</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Jr. 11. – 12.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RST/RSW-1</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RST/RSW-2</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8485415"/>
                  </a:ext>
                </a:extLst>
              </a:tr>
              <a:tr h="888077">
                <a:tc>
                  <a:txBody>
                    <a:bodyPr/>
                    <a:lstStyle/>
                    <a:p>
                      <a:pP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5.2.2. Szerkesztési szelvény</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4.2.3 A jármű–vágány kölcsönhatás és a méretezés</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4.2.3 </a:t>
                      </a:r>
                      <a:r>
                        <a:rPr lang="hu-HU" sz="1400" b="1" dirty="0" err="1">
                          <a:solidFill>
                            <a:schemeClr val="accent1">
                              <a:lumMod val="75000"/>
                            </a:schemeClr>
                          </a:solidFill>
                          <a:effectLst/>
                          <a:latin typeface="Times New Roman" panose="02020603050405020304" pitchFamily="18" charset="0"/>
                          <a:ea typeface="Calibri" panose="020F0502020204030204" pitchFamily="34" charset="0"/>
                        </a:rPr>
                        <a:t>Rakszelvény</a:t>
                      </a:r>
                      <a:r>
                        <a:rPr lang="hu-HU" sz="1400" b="1" dirty="0">
                          <a:solidFill>
                            <a:schemeClr val="accent1">
                              <a:lumMod val="75000"/>
                            </a:schemeClr>
                          </a:solidFill>
                          <a:effectLst/>
                          <a:latin typeface="Times New Roman" panose="02020603050405020304" pitchFamily="18" charset="0"/>
                          <a:ea typeface="Calibri" panose="020F0502020204030204" pitchFamily="34" charset="0"/>
                        </a:rPr>
                        <a:t> és jármű–vágány kölcsönhatás</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51216104"/>
                  </a:ext>
                </a:extLst>
              </a:tr>
              <a:tr h="888077">
                <a:tc>
                  <a:txBody>
                    <a:bodyPr/>
                    <a:lstStyle/>
                    <a:p>
                      <a:pP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5.2.3. Sebesség</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4.2.3 A jármű–vágány kölcsönhatás és a méretezés</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4.2.3 </a:t>
                      </a:r>
                      <a:r>
                        <a:rPr lang="hu-HU" sz="1400" b="1" dirty="0" err="1">
                          <a:solidFill>
                            <a:schemeClr val="accent1">
                              <a:lumMod val="75000"/>
                            </a:schemeClr>
                          </a:solidFill>
                          <a:effectLst/>
                          <a:latin typeface="Times New Roman" panose="02020603050405020304" pitchFamily="18" charset="0"/>
                          <a:ea typeface="Calibri" panose="020F0502020204030204" pitchFamily="34" charset="0"/>
                        </a:rPr>
                        <a:t>Rakszelvény</a:t>
                      </a:r>
                      <a:r>
                        <a:rPr lang="hu-HU" sz="1400" b="1" dirty="0">
                          <a:solidFill>
                            <a:schemeClr val="accent1">
                              <a:lumMod val="75000"/>
                            </a:schemeClr>
                          </a:solidFill>
                          <a:effectLst/>
                          <a:latin typeface="Times New Roman" panose="02020603050405020304" pitchFamily="18" charset="0"/>
                          <a:ea typeface="Calibri" panose="020F0502020204030204" pitchFamily="34" charset="0"/>
                        </a:rPr>
                        <a:t> és jármű–vágány kölcsönhatás</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Jr. 18.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61376690"/>
                  </a:ext>
                </a:extLst>
              </a:tr>
              <a:tr h="888077">
                <a:tc>
                  <a:txBody>
                    <a:bodyPr/>
                    <a:lstStyle/>
                    <a:p>
                      <a:pP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5.2.4. Ívbeállás</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4.2.3 A jármű–vágány kölcsönhatás és a méretezés</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4.2.3 Rakszelvény és jármű–vágány kölcsönhatás</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err="1">
                          <a:solidFill>
                            <a:schemeClr val="accent1">
                              <a:lumMod val="75000"/>
                            </a:schemeClr>
                          </a:solidFill>
                          <a:effectLst/>
                          <a:latin typeface="Times New Roman" panose="02020603050405020304" pitchFamily="18" charset="0"/>
                          <a:ea typeface="Calibri" panose="020F0502020204030204" pitchFamily="34" charset="0"/>
                        </a:rPr>
                        <a:t>Jr</a:t>
                      </a:r>
                      <a:r>
                        <a:rPr lang="hu-HU" sz="1400" b="1" dirty="0">
                          <a:solidFill>
                            <a:schemeClr val="accent1">
                              <a:lumMod val="75000"/>
                            </a:schemeClr>
                          </a:solidFill>
                          <a:effectLst/>
                          <a:latin typeface="Times New Roman" panose="02020603050405020304" pitchFamily="18" charset="0"/>
                          <a:ea typeface="Calibri" panose="020F0502020204030204" pitchFamily="34" charset="0"/>
                        </a:rPr>
                        <a:t>. 19. §</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RST-4</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RSW-4</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05830527"/>
                  </a:ext>
                </a:extLst>
              </a:tr>
              <a:tr h="222019">
                <a:tc>
                  <a:txBody>
                    <a:bodyPr/>
                    <a:lstStyle/>
                    <a:p>
                      <a:pP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5.2.5. Futómű</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4.2.3.5 futómű</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4.2.3.6 futómű</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err="1">
                          <a:solidFill>
                            <a:schemeClr val="accent1">
                              <a:lumMod val="75000"/>
                            </a:schemeClr>
                          </a:solidFill>
                          <a:effectLst/>
                          <a:latin typeface="Times New Roman" panose="02020603050405020304" pitchFamily="18" charset="0"/>
                          <a:ea typeface="Calibri" panose="020F0502020204030204" pitchFamily="34" charset="0"/>
                        </a:rPr>
                        <a:t>Jr</a:t>
                      </a:r>
                      <a:r>
                        <a:rPr lang="hu-HU" sz="1400" b="1" dirty="0">
                          <a:solidFill>
                            <a:schemeClr val="accent1">
                              <a:lumMod val="75000"/>
                            </a:schemeClr>
                          </a:solidFill>
                          <a:effectLst/>
                          <a:latin typeface="Times New Roman" panose="02020603050405020304" pitchFamily="18" charset="0"/>
                          <a:ea typeface="Calibri" panose="020F0502020204030204" pitchFamily="34" charset="0"/>
                        </a:rPr>
                        <a:t>. 20. – 21. §</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52186001"/>
                  </a:ext>
                </a:extLst>
              </a:tr>
              <a:tr h="666057">
                <a:tc>
                  <a:txBody>
                    <a:bodyPr/>
                    <a:lstStyle/>
                    <a:p>
                      <a:pP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5.2.6. Járműszekrény, alváz</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4.2.2.4 A jármű szerkezetének szilárdsága</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4.2.2.2 az egység szilárdsága</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err="1">
                          <a:solidFill>
                            <a:schemeClr val="accent1">
                              <a:lumMod val="75000"/>
                            </a:schemeClr>
                          </a:solidFill>
                          <a:effectLst/>
                          <a:latin typeface="Times New Roman" panose="02020603050405020304" pitchFamily="18" charset="0"/>
                          <a:ea typeface="Calibri" panose="020F0502020204030204" pitchFamily="34" charset="0"/>
                        </a:rPr>
                        <a:t>Jr</a:t>
                      </a:r>
                      <a:r>
                        <a:rPr lang="hu-HU" sz="1400" b="1" dirty="0">
                          <a:solidFill>
                            <a:schemeClr val="accent1">
                              <a:lumMod val="75000"/>
                            </a:schemeClr>
                          </a:solidFill>
                          <a:effectLst/>
                          <a:latin typeface="Times New Roman" panose="02020603050405020304" pitchFamily="18" charset="0"/>
                          <a:ea typeface="Calibri" panose="020F0502020204030204" pitchFamily="34" charset="0"/>
                        </a:rPr>
                        <a:t>. 13. -14. §</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95075527"/>
                  </a:ext>
                </a:extLst>
              </a:tr>
              <a:tr h="666057">
                <a:tc>
                  <a:txBody>
                    <a:bodyPr/>
                    <a:lstStyle/>
                    <a:p>
                      <a:pP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5.2.7. Járműkapcsolásra szolgáló berendezések</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4.2.2.2 Mechanikai kapcsolódási pontok</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4.2.2.1 Mechanikai kapcsolódási pontok</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Jr. 15. – 17.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664223266"/>
                  </a:ext>
                </a:extLst>
              </a:tr>
              <a:tr h="666057">
                <a:tc>
                  <a:txBody>
                    <a:bodyPr/>
                    <a:lstStyle/>
                    <a:p>
                      <a:pP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5.2.8. Erőátviteli és gépi berendezések</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4.2.8 Vontatási és elektromos berendezések</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N/A</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Jr. 29. – 31. §</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RST-12</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RST-13</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p>
                      <a:pPr algn="ctr">
                        <a:spcAft>
                          <a:spcPts val="0"/>
                        </a:spcAft>
                      </a:pPr>
                      <a:r>
                        <a:rPr lang="hu-HU" sz="1400" b="1">
                          <a:solidFill>
                            <a:schemeClr val="accent1">
                              <a:lumMod val="75000"/>
                            </a:schemeClr>
                          </a:solidFill>
                          <a:effectLst/>
                          <a:latin typeface="Times New Roman" panose="02020603050405020304" pitchFamily="18" charset="0"/>
                          <a:ea typeface="Calibri" panose="020F0502020204030204" pitchFamily="34" charset="0"/>
                        </a:rPr>
                        <a:t>RST-14</a:t>
                      </a:r>
                      <a:endParaRPr lang="hu-HU" sz="1600" b="1">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hu-HU" sz="1400" b="1" dirty="0">
                          <a:solidFill>
                            <a:schemeClr val="accent1">
                              <a:lumMod val="75000"/>
                            </a:schemeClr>
                          </a:solidFill>
                          <a:effectLst/>
                          <a:latin typeface="Times New Roman" panose="02020603050405020304" pitchFamily="18" charset="0"/>
                          <a:ea typeface="Calibri" panose="020F0502020204030204" pitchFamily="34" charset="0"/>
                        </a:rPr>
                        <a:t> </a:t>
                      </a:r>
                      <a:endParaRPr lang="hu-HU" sz="1600" b="1" dirty="0">
                        <a:solidFill>
                          <a:schemeClr val="accent1">
                            <a:lumMod val="75000"/>
                          </a:schemeClr>
                        </a:solidFill>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628702541"/>
                  </a:ext>
                </a:extLst>
              </a:tr>
            </a:tbl>
          </a:graphicData>
        </a:graphic>
      </p:graphicFrame>
    </p:spTree>
    <p:extLst>
      <p:ext uri="{BB962C8B-B14F-4D97-AF65-F5344CB8AC3E}">
        <p14:creationId xmlns:p14="http://schemas.microsoft.com/office/powerpoint/2010/main" val="823709307"/>
      </p:ext>
    </p:extLst>
  </p:cSld>
  <p:clrMapOvr>
    <a:masterClrMapping/>
  </p:clrMapOvr>
  <p:transition spd="med"/>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576" y="421531"/>
            <a:ext cx="10464481" cy="1120427"/>
          </a:xfrm>
          <a:prstGeom prst="rect">
            <a:avLst/>
          </a:prstGeom>
        </p:spPr>
        <p:txBody>
          <a:bodyPr anchor="t">
            <a:normAutofit fontScale="90000"/>
          </a:bodyPr>
          <a:lstStyle>
            <a:lvl1pPr>
              <a:defRPr sz="4400" b="1">
                <a:solidFill>
                  <a:schemeClr val="accent1"/>
                </a:solidFill>
                <a:latin typeface="+mj-lt"/>
                <a:ea typeface="+mj-ea"/>
                <a:cs typeface="+mj-cs"/>
                <a:sym typeface="Helvetica"/>
              </a:defRPr>
            </a:lvl1pPr>
          </a:lstStyle>
          <a:p>
            <a:pPr>
              <a:defRPr sz="4200" b="1">
                <a:solidFill>
                  <a:schemeClr val="accent1"/>
                </a:solidFill>
                <a:latin typeface="+mj-lt"/>
                <a:ea typeface="+mj-ea"/>
                <a:cs typeface="+mj-cs"/>
                <a:sym typeface="Helvetica"/>
              </a:defRPr>
            </a:pPr>
            <a:r>
              <a:rPr lang="hu-HU" sz="2699" dirty="0">
                <a:latin typeface="Arial" panose="020B0604020202020204" pitchFamily="34" charset="0"/>
                <a:cs typeface="Arial" panose="020B0604020202020204" pitchFamily="34" charset="0"/>
              </a:rPr>
              <a:t>Workshop a IV. vasúti csomag bevezetésével kapcsolatban a magyar vasúti piaci szereplők részére</a:t>
            </a:r>
            <a:br>
              <a:rPr lang="hu-HU" sz="2699" dirty="0">
                <a:latin typeface="Arial" panose="020B0604020202020204" pitchFamily="34" charset="0"/>
                <a:cs typeface="Arial" panose="020B0604020202020204" pitchFamily="34" charset="0"/>
              </a:rPr>
            </a:br>
            <a:r>
              <a:rPr lang="hu-HU" dirty="0"/>
              <a:t/>
            </a:r>
            <a:br>
              <a:rPr lang="hu-HU" dirty="0"/>
            </a:br>
            <a:endParaRPr lang="hu-HU" dirty="0"/>
          </a:p>
        </p:txBody>
      </p:sp>
      <p:sp>
        <p:nvSpPr>
          <p:cNvPr id="168" name="Shape 168"/>
          <p:cNvSpPr/>
          <p:nvPr/>
        </p:nvSpPr>
        <p:spPr>
          <a:xfrm>
            <a:off x="12806203" y="9179047"/>
            <a:ext cx="2241657" cy="330190"/>
          </a:xfrm>
          <a:prstGeom prst="rect">
            <a:avLst/>
          </a:prstGeom>
          <a:ln w="12700">
            <a:miter lim="400000"/>
          </a:ln>
          <a:extLst>
            <a:ext uri="{C572A759-6A51-4108-AA02-DFA0A04FC94B}">
              <ma14:wrappingTextBoxFlag xmlns:ma14="http://schemas.microsoft.com/office/mac/drawingml/2011/main" xmlns="" val="1"/>
            </a:ext>
          </a:extLst>
        </p:spPr>
        <p:txBody>
          <a:bodyPr lIns="50799" tIns="50799" rIns="50799" bIns="50799">
            <a:normAutofit lnSpcReduction="10000"/>
          </a:bodyPr>
          <a:lstStyle/>
          <a:p>
            <a:pPr algn="l">
              <a:defRPr sz="1500" b="1">
                <a:solidFill>
                  <a:schemeClr val="accent1"/>
                </a:solidFill>
                <a:latin typeface="+mj-lt"/>
                <a:ea typeface="+mj-ea"/>
                <a:cs typeface="+mj-cs"/>
                <a:sym typeface="Helvetica"/>
              </a:defRPr>
            </a:pPr>
            <a:r>
              <a:rPr sz="1500" dirty="0"/>
              <a:t>20</a:t>
            </a:r>
            <a:r>
              <a:rPr lang="hu-HU" sz="1500" dirty="0" smtClean="0"/>
              <a:t>20. </a:t>
            </a:r>
            <a:r>
              <a:rPr lang="hu-HU" sz="1500" dirty="0"/>
              <a:t>d</a:t>
            </a:r>
            <a:r>
              <a:rPr lang="hu-HU" sz="1500" dirty="0" smtClean="0"/>
              <a:t>ecember 8.</a:t>
            </a:r>
            <a:endParaRPr sz="1500" dirty="0"/>
          </a:p>
        </p:txBody>
      </p:sp>
      <p:sp>
        <p:nvSpPr>
          <p:cNvPr id="169" name="Shape 169"/>
          <p:cNvSpPr/>
          <p:nvPr/>
        </p:nvSpPr>
        <p:spPr>
          <a:xfrm>
            <a:off x="2245083" y="9179047"/>
            <a:ext cx="2241657" cy="304792"/>
          </a:xfrm>
          <a:prstGeom prst="rect">
            <a:avLst/>
          </a:prstGeom>
          <a:ln w="12700">
            <a:miter lim="400000"/>
          </a:ln>
          <a:extLst>
            <a:ext uri="{C572A759-6A51-4108-AA02-DFA0A04FC94B}">
              <ma14:wrappingTextBoxFlag xmlns:ma14="http://schemas.microsoft.com/office/mac/drawingml/2011/main" xmlns="" val="1"/>
            </a:ext>
          </a:extLst>
        </p:spPr>
        <p:txBody>
          <a:bodyPr lIns="50799" tIns="50799" rIns="50799" bIns="50799">
            <a:normAutofit/>
          </a:bodyPr>
          <a:lstStyle>
            <a:lvl1pPr algn="l" defTabSz="426466">
              <a:defRPr sz="1300" b="1">
                <a:solidFill>
                  <a:schemeClr val="accent1"/>
                </a:solidFill>
                <a:latin typeface="+mj-lt"/>
                <a:ea typeface="+mj-ea"/>
                <a:cs typeface="+mj-cs"/>
                <a:sym typeface="Helvetica"/>
              </a:defRPr>
            </a:lvl1pPr>
          </a:lstStyle>
          <a:p>
            <a:r>
              <a:rPr lang="hu-HU" dirty="0" smtClean="0"/>
              <a:t>Ferencz Péter</a:t>
            </a:r>
            <a:endParaRPr dirty="0"/>
          </a:p>
        </p:txBody>
      </p:sp>
      <p:sp>
        <p:nvSpPr>
          <p:cNvPr id="170" name="Shape 170"/>
          <p:cNvSpPr>
            <a:spLocks noGrp="1"/>
          </p:cNvSpPr>
          <p:nvPr>
            <p:ph type="sldNum" sz="quarter" idx="4294967295"/>
          </p:nvPr>
        </p:nvSpPr>
        <p:spPr>
          <a:xfrm>
            <a:off x="12040938" y="13158330"/>
            <a:ext cx="556278" cy="539863"/>
          </a:xfrm>
          <a:prstGeom prst="rect">
            <a:avLst/>
          </a:prstGeom>
          <a:ln w="12700">
            <a:miter lim="400000"/>
          </a:ln>
          <a:extLst>
            <a:ext uri="{C572A759-6A51-4108-AA02-DFA0A04FC94B}">
              <ma14:wrappingTextBoxFlag xmlns:ma14="http://schemas.microsoft.com/office/mac/drawingml/2011/main" xmlns="" val="1"/>
            </a:ext>
          </a:extLst>
        </p:spPr>
        <p:txBody>
          <a:bodyPr wrap="none" lIns="72249" tIns="72249" rIns="72249" bIns="72249">
            <a:spAutoFit/>
          </a:bodyPr>
          <a:lstStyle>
            <a:defPPr marL="0" marR="0" indent="0" algn="l" defTabSz="1300460" rtl="0" fontAlgn="auto" latinLnBrk="1" hangingPunct="0">
              <a:lnSpc>
                <a:spcPct val="100000"/>
              </a:lnSpc>
              <a:spcBef>
                <a:spcPts val="0"/>
              </a:spcBef>
              <a:spcAft>
                <a:spcPts val="0"/>
              </a:spcAft>
              <a:buClrTx/>
              <a:buSzTx/>
              <a:buFontTx/>
              <a:buNone/>
              <a:tabLst/>
              <a:defRPr kumimoji="0" sz="2560" b="0" i="0" u="none" strike="noStrike" cap="none" spc="0" normalizeH="0" baseline="0">
                <a:ln>
                  <a:noFill/>
                </a:ln>
                <a:solidFill>
                  <a:srgbClr val="000000"/>
                </a:solidFill>
                <a:effectLst/>
                <a:uFillTx/>
              </a:defRPr>
            </a:defPPr>
            <a:lvl1pPr marL="0" marR="0" indent="0" algn="ctr" defTabSz="830849" rtl="0" fontAlgn="auto" latinLnBrk="0" hangingPunct="0">
              <a:lnSpc>
                <a:spcPct val="100000"/>
              </a:lnSpc>
              <a:spcBef>
                <a:spcPts val="0"/>
              </a:spcBef>
              <a:spcAft>
                <a:spcPts val="0"/>
              </a:spcAft>
              <a:buClrTx/>
              <a:buSzTx/>
              <a:buFontTx/>
              <a:buNone/>
              <a:tabLst/>
              <a:defRPr kumimoji="0" sz="2560" b="0" i="0" u="none" strike="noStrike" cap="none" spc="0" normalizeH="0" baseline="0">
                <a:ln>
                  <a:noFill/>
                </a:ln>
                <a:solidFill>
                  <a:srgbClr val="000000"/>
                </a:solidFill>
                <a:effectLst/>
                <a:uFillTx/>
                <a:latin typeface="Helvetica Light"/>
                <a:ea typeface="Helvetica Light"/>
                <a:cs typeface="Helvetica Light"/>
                <a:sym typeface="Helvetica Light"/>
              </a:defRPr>
            </a:lvl1pPr>
            <a:lvl2pPr marL="0" marR="0" indent="0" algn="ctr" defTabSz="830849" rtl="0" fontAlgn="auto" latinLnBrk="0" hangingPunct="0">
              <a:lnSpc>
                <a:spcPct val="100000"/>
              </a:lnSpc>
              <a:spcBef>
                <a:spcPts val="0"/>
              </a:spcBef>
              <a:spcAft>
                <a:spcPts val="0"/>
              </a:spcAft>
              <a:buClrTx/>
              <a:buSzTx/>
              <a:buFontTx/>
              <a:buNone/>
              <a:tabLst/>
              <a:defRPr kumimoji="0" sz="5120" b="0" i="0" u="none" strike="noStrike" cap="none" spc="0" normalizeH="0" baseline="0">
                <a:ln>
                  <a:noFill/>
                </a:ln>
                <a:solidFill>
                  <a:srgbClr val="000000"/>
                </a:solidFill>
                <a:effectLst/>
                <a:uFillTx/>
                <a:latin typeface="Helvetica Light"/>
                <a:ea typeface="Helvetica Light"/>
                <a:cs typeface="Helvetica Light"/>
                <a:sym typeface="Helvetica Light"/>
              </a:defRPr>
            </a:lvl2pPr>
            <a:lvl3pPr marL="0" marR="0" indent="0" algn="ctr" defTabSz="830849" rtl="0" fontAlgn="auto" latinLnBrk="0" hangingPunct="0">
              <a:lnSpc>
                <a:spcPct val="100000"/>
              </a:lnSpc>
              <a:spcBef>
                <a:spcPts val="0"/>
              </a:spcBef>
              <a:spcAft>
                <a:spcPts val="0"/>
              </a:spcAft>
              <a:buClrTx/>
              <a:buSzTx/>
              <a:buFontTx/>
              <a:buNone/>
              <a:tabLst/>
              <a:defRPr kumimoji="0" sz="5120" b="0" i="0" u="none" strike="noStrike" cap="none" spc="0" normalizeH="0" baseline="0">
                <a:ln>
                  <a:noFill/>
                </a:ln>
                <a:solidFill>
                  <a:srgbClr val="000000"/>
                </a:solidFill>
                <a:effectLst/>
                <a:uFillTx/>
                <a:latin typeface="Helvetica Light"/>
                <a:ea typeface="Helvetica Light"/>
                <a:cs typeface="Helvetica Light"/>
                <a:sym typeface="Helvetica Light"/>
              </a:defRPr>
            </a:lvl3pPr>
            <a:lvl4pPr marL="0" marR="0" indent="0" algn="ctr" defTabSz="830849" rtl="0" fontAlgn="auto" latinLnBrk="0" hangingPunct="0">
              <a:lnSpc>
                <a:spcPct val="100000"/>
              </a:lnSpc>
              <a:spcBef>
                <a:spcPts val="0"/>
              </a:spcBef>
              <a:spcAft>
                <a:spcPts val="0"/>
              </a:spcAft>
              <a:buClrTx/>
              <a:buSzTx/>
              <a:buFontTx/>
              <a:buNone/>
              <a:tabLst/>
              <a:defRPr kumimoji="0" sz="5120" b="0" i="0" u="none" strike="noStrike" cap="none" spc="0" normalizeH="0" baseline="0">
                <a:ln>
                  <a:noFill/>
                </a:ln>
                <a:solidFill>
                  <a:srgbClr val="000000"/>
                </a:solidFill>
                <a:effectLst/>
                <a:uFillTx/>
                <a:latin typeface="Helvetica Light"/>
                <a:ea typeface="Helvetica Light"/>
                <a:cs typeface="Helvetica Light"/>
                <a:sym typeface="Helvetica Light"/>
              </a:defRPr>
            </a:lvl4pPr>
            <a:lvl5pPr marL="0" marR="0" indent="0" algn="ctr" defTabSz="830849" rtl="0" fontAlgn="auto" latinLnBrk="0" hangingPunct="0">
              <a:lnSpc>
                <a:spcPct val="100000"/>
              </a:lnSpc>
              <a:spcBef>
                <a:spcPts val="0"/>
              </a:spcBef>
              <a:spcAft>
                <a:spcPts val="0"/>
              </a:spcAft>
              <a:buClrTx/>
              <a:buSzTx/>
              <a:buFontTx/>
              <a:buNone/>
              <a:tabLst/>
              <a:defRPr kumimoji="0" sz="5120" b="0" i="0" u="none" strike="noStrike" cap="none" spc="0" normalizeH="0" baseline="0">
                <a:ln>
                  <a:noFill/>
                </a:ln>
                <a:solidFill>
                  <a:srgbClr val="000000"/>
                </a:solidFill>
                <a:effectLst/>
                <a:uFillTx/>
                <a:latin typeface="Helvetica Light"/>
                <a:ea typeface="Helvetica Light"/>
                <a:cs typeface="Helvetica Light"/>
                <a:sym typeface="Helvetica Light"/>
              </a:defRPr>
            </a:lvl5pPr>
            <a:lvl6pPr marL="0" marR="0" indent="0" algn="ctr" defTabSz="830849" rtl="0" fontAlgn="auto" latinLnBrk="0" hangingPunct="0">
              <a:lnSpc>
                <a:spcPct val="100000"/>
              </a:lnSpc>
              <a:spcBef>
                <a:spcPts val="0"/>
              </a:spcBef>
              <a:spcAft>
                <a:spcPts val="0"/>
              </a:spcAft>
              <a:buClrTx/>
              <a:buSzTx/>
              <a:buFontTx/>
              <a:buNone/>
              <a:tabLst/>
              <a:defRPr kumimoji="0" sz="5120" b="0" i="0" u="none" strike="noStrike" cap="none" spc="0" normalizeH="0" baseline="0">
                <a:ln>
                  <a:noFill/>
                </a:ln>
                <a:solidFill>
                  <a:srgbClr val="000000"/>
                </a:solidFill>
                <a:effectLst/>
                <a:uFillTx/>
                <a:latin typeface="Helvetica Light"/>
                <a:ea typeface="Helvetica Light"/>
                <a:cs typeface="Helvetica Light"/>
                <a:sym typeface="Helvetica Light"/>
              </a:defRPr>
            </a:lvl6pPr>
            <a:lvl7pPr marL="0" marR="0" indent="0" algn="ctr" defTabSz="830849" rtl="0" fontAlgn="auto" latinLnBrk="0" hangingPunct="0">
              <a:lnSpc>
                <a:spcPct val="100000"/>
              </a:lnSpc>
              <a:spcBef>
                <a:spcPts val="0"/>
              </a:spcBef>
              <a:spcAft>
                <a:spcPts val="0"/>
              </a:spcAft>
              <a:buClrTx/>
              <a:buSzTx/>
              <a:buFontTx/>
              <a:buNone/>
              <a:tabLst/>
              <a:defRPr kumimoji="0" sz="5120" b="0" i="0" u="none" strike="noStrike" cap="none" spc="0" normalizeH="0" baseline="0">
                <a:ln>
                  <a:noFill/>
                </a:ln>
                <a:solidFill>
                  <a:srgbClr val="000000"/>
                </a:solidFill>
                <a:effectLst/>
                <a:uFillTx/>
                <a:latin typeface="Helvetica Light"/>
                <a:ea typeface="Helvetica Light"/>
                <a:cs typeface="Helvetica Light"/>
                <a:sym typeface="Helvetica Light"/>
              </a:defRPr>
            </a:lvl7pPr>
            <a:lvl8pPr marL="0" marR="0" indent="0" algn="ctr" defTabSz="830849" rtl="0" fontAlgn="auto" latinLnBrk="0" hangingPunct="0">
              <a:lnSpc>
                <a:spcPct val="100000"/>
              </a:lnSpc>
              <a:spcBef>
                <a:spcPts val="0"/>
              </a:spcBef>
              <a:spcAft>
                <a:spcPts val="0"/>
              </a:spcAft>
              <a:buClrTx/>
              <a:buSzTx/>
              <a:buFontTx/>
              <a:buNone/>
              <a:tabLst/>
              <a:defRPr kumimoji="0" sz="5120" b="0" i="0" u="none" strike="noStrike" cap="none" spc="0" normalizeH="0" baseline="0">
                <a:ln>
                  <a:noFill/>
                </a:ln>
                <a:solidFill>
                  <a:srgbClr val="000000"/>
                </a:solidFill>
                <a:effectLst/>
                <a:uFillTx/>
                <a:latin typeface="Helvetica Light"/>
                <a:ea typeface="Helvetica Light"/>
                <a:cs typeface="Helvetica Light"/>
                <a:sym typeface="Helvetica Light"/>
              </a:defRPr>
            </a:lvl8pPr>
            <a:lvl9pPr marL="0" marR="0" indent="0" algn="ctr" defTabSz="830849" rtl="0" fontAlgn="auto" latinLnBrk="0" hangingPunct="0">
              <a:lnSpc>
                <a:spcPct val="100000"/>
              </a:lnSpc>
              <a:spcBef>
                <a:spcPts val="0"/>
              </a:spcBef>
              <a:spcAft>
                <a:spcPts val="0"/>
              </a:spcAft>
              <a:buClrTx/>
              <a:buSzTx/>
              <a:buFontTx/>
              <a:buNone/>
              <a:tabLst/>
              <a:defRPr kumimoji="0" sz="5120" b="0" i="0" u="none" strike="noStrike" cap="none" spc="0" normalizeH="0" baseline="0">
                <a:ln>
                  <a:noFill/>
                </a:ln>
                <a:solidFill>
                  <a:srgbClr val="000000"/>
                </a:solidFill>
                <a:effectLst/>
                <a:uFillTx/>
                <a:latin typeface="Helvetica Light"/>
                <a:ea typeface="Helvetica Light"/>
                <a:cs typeface="Helvetica Light"/>
                <a:sym typeface="Helvetica Light"/>
              </a:defRPr>
            </a:lvl9pPr>
          </a:lstStyle>
          <a:p>
            <a:fld id="{86CB4B4D-7CA3-9044-876B-883B54F8677D}" type="slidenum">
              <a:rPr lang="hu-HU" smtClean="0"/>
              <a:pPr/>
              <a:t>19</a:t>
            </a:fld>
            <a:endParaRPr/>
          </a:p>
        </p:txBody>
      </p:sp>
      <p:pic>
        <p:nvPicPr>
          <p:cNvPr id="171" name="image2.pdf"/>
          <p:cNvPicPr>
            <a:picLocks noChangeAspect="1"/>
          </p:cNvPicPr>
          <p:nvPr/>
        </p:nvPicPr>
        <p:blipFill>
          <a:blip r:embed="rId3"/>
          <a:stretch>
            <a:fillRect/>
          </a:stretch>
        </p:blipFill>
        <p:spPr>
          <a:xfrm>
            <a:off x="2310921" y="123482"/>
            <a:ext cx="1445020" cy="931035"/>
          </a:xfrm>
          <a:prstGeom prst="rect">
            <a:avLst/>
          </a:prstGeom>
          <a:ln w="12700">
            <a:miter lim="400000"/>
          </a:ln>
        </p:spPr>
      </p:pic>
      <p:sp>
        <p:nvSpPr>
          <p:cNvPr id="172" name="Shape 172"/>
          <p:cNvSpPr/>
          <p:nvPr/>
        </p:nvSpPr>
        <p:spPr>
          <a:xfrm>
            <a:off x="4924010" y="1935496"/>
            <a:ext cx="10598497" cy="6850012"/>
          </a:xfrm>
          <a:prstGeom prst="rect">
            <a:avLst/>
          </a:prstGeom>
          <a:ln w="57150">
            <a:solidFill>
              <a:srgbClr val="FF0000"/>
            </a:solidFill>
          </a:ln>
          <a:extLst>
            <a:ext uri="{C572A759-6A51-4108-AA02-DFA0A04FC94B}">
              <ma14:wrappingTextBoxFlag xmlns:ma14="http://schemas.microsoft.com/office/mac/drawingml/2011/main" xmlns="" val="1"/>
            </a:ext>
          </a:extLst>
        </p:spPr>
        <p:style>
          <a:lnRef idx="2">
            <a:schemeClr val="accent5"/>
          </a:lnRef>
          <a:fillRef idx="1">
            <a:schemeClr val="lt1"/>
          </a:fillRef>
          <a:effectRef idx="0">
            <a:schemeClr val="accent5"/>
          </a:effectRef>
          <a:fontRef idx="minor">
            <a:schemeClr val="dk1"/>
          </a:fontRef>
        </p:style>
        <p:txBody>
          <a:bodyPr lIns="50799" tIns="50799" rIns="204800" bIns="50799">
            <a:normAutofit fontScale="85000" lnSpcReduction="10000"/>
          </a:bodyPr>
          <a:lstStyle/>
          <a:p>
            <a:pPr marL="1142998" lvl="3">
              <a:buSzPct val="100000"/>
              <a:defRPr sz="4000" b="1">
                <a:solidFill>
                  <a:schemeClr val="accent1"/>
                </a:solidFill>
                <a:latin typeface="+mj-lt"/>
                <a:ea typeface="+mj-ea"/>
                <a:cs typeface="+mj-cs"/>
                <a:sym typeface="Helvetica"/>
              </a:defRPr>
            </a:pPr>
            <a:r>
              <a:rPr lang="hu-HU" sz="4001" dirty="0">
                <a:latin typeface="Arial" panose="020B0604020202020204" pitchFamily="34" charset="0"/>
                <a:cs typeface="Arial" panose="020B0604020202020204" pitchFamily="34" charset="0"/>
              </a:rPr>
              <a:t>Felelősségkorlátozás:</a:t>
            </a:r>
          </a:p>
          <a:p>
            <a:pPr marL="1142998" lvl="3">
              <a:buSzPct val="100000"/>
              <a:defRPr sz="4000" b="1">
                <a:solidFill>
                  <a:schemeClr val="accent1"/>
                </a:solidFill>
                <a:latin typeface="+mj-lt"/>
                <a:ea typeface="+mj-ea"/>
                <a:cs typeface="+mj-cs"/>
                <a:sym typeface="Helvetica"/>
              </a:defRPr>
            </a:pPr>
            <a:endParaRPr lang="hu-HU" sz="4001" dirty="0">
              <a:latin typeface="Arial" panose="020B0604020202020204" pitchFamily="34" charset="0"/>
              <a:cs typeface="Arial" panose="020B0604020202020204" pitchFamily="34" charset="0"/>
            </a:endParaRPr>
          </a:p>
          <a:p>
            <a:pPr marL="360000" lvl="2" algn="just">
              <a:buSzPct val="100000"/>
              <a:defRPr sz="4000" b="1">
                <a:solidFill>
                  <a:schemeClr val="accent1"/>
                </a:solidFill>
                <a:latin typeface="+mj-lt"/>
                <a:ea typeface="+mj-ea"/>
                <a:cs typeface="+mj-cs"/>
                <a:sym typeface="Helvetica"/>
              </a:defRPr>
            </a:pPr>
            <a:r>
              <a:rPr lang="hu-HU" sz="2399" dirty="0">
                <a:latin typeface="Arial" panose="020B0604020202020204" pitchFamily="34" charset="0"/>
                <a:cs typeface="Arial" panose="020B0604020202020204" pitchFamily="34" charset="0"/>
              </a:rPr>
              <a:t>A fenti című, a megnevezett rendezvényen elhangzott előadás, Magyarország hatályos jogszabályainak 2020. XII. 4-i állapotát figyelembe véve készült.</a:t>
            </a:r>
          </a:p>
          <a:p>
            <a:pPr marL="360000" lvl="2" algn="just">
              <a:buSzPct val="100000"/>
              <a:defRPr sz="4000" b="1">
                <a:solidFill>
                  <a:schemeClr val="accent1"/>
                </a:solidFill>
                <a:latin typeface="+mj-lt"/>
                <a:ea typeface="+mj-ea"/>
                <a:cs typeface="+mj-cs"/>
                <a:sym typeface="Helvetica"/>
              </a:defRPr>
            </a:pPr>
            <a:endParaRPr lang="hu-HU" sz="2399" dirty="0">
              <a:latin typeface="Arial" panose="020B0604020202020204" pitchFamily="34" charset="0"/>
              <a:cs typeface="Arial" panose="020B0604020202020204" pitchFamily="34" charset="0"/>
            </a:endParaRPr>
          </a:p>
          <a:p>
            <a:pPr marL="360000" lvl="2" algn="just">
              <a:buSzPct val="100000"/>
              <a:defRPr sz="4000" b="1">
                <a:solidFill>
                  <a:schemeClr val="accent1"/>
                </a:solidFill>
                <a:latin typeface="+mj-lt"/>
                <a:ea typeface="+mj-ea"/>
                <a:cs typeface="+mj-cs"/>
                <a:sym typeface="Helvetica"/>
              </a:defRPr>
            </a:pPr>
            <a:r>
              <a:rPr lang="hu-HU" sz="2399" dirty="0">
                <a:latin typeface="Arial" panose="020B0604020202020204" pitchFamily="34" charset="0"/>
                <a:cs typeface="Arial" panose="020B0604020202020204" pitchFamily="34" charset="0"/>
              </a:rPr>
              <a:t>A szakmai tartalom a BME ITS </a:t>
            </a:r>
            <a:r>
              <a:rPr lang="hu-HU" sz="2399" dirty="0" err="1">
                <a:latin typeface="Arial" panose="020B0604020202020204" pitchFamily="34" charset="0"/>
                <a:cs typeface="Arial" panose="020B0604020202020204" pitchFamily="34" charset="0"/>
              </a:rPr>
              <a:t>Np</a:t>
            </a:r>
            <a:r>
              <a:rPr lang="hu-HU" sz="2399" dirty="0">
                <a:latin typeface="Arial" panose="020B0604020202020204" pitchFamily="34" charset="0"/>
                <a:cs typeface="Arial" panose="020B0604020202020204" pitchFamily="34" charset="0"/>
              </a:rPr>
              <a:t>. Zrt. által, „A magyar vasúti műszaki és üzemi szabályok korszerűsítése, az új előírások rendszerének megalkotása” (IKOP-2.1.0-15-2018-00047 sz.) projekt eredménydokumentumaként elkészült szabályozási javaslatok 2020. II. 27-i állapotának megfelelő információkat tartalmazza.</a:t>
            </a:r>
          </a:p>
          <a:p>
            <a:pPr marL="360000" lvl="2" algn="just">
              <a:buSzPct val="100000"/>
              <a:defRPr sz="4000" b="1">
                <a:solidFill>
                  <a:schemeClr val="accent1"/>
                </a:solidFill>
                <a:latin typeface="+mj-lt"/>
                <a:ea typeface="+mj-ea"/>
                <a:cs typeface="+mj-cs"/>
                <a:sym typeface="Helvetica"/>
              </a:defRPr>
            </a:pPr>
            <a:endParaRPr lang="hu-HU" sz="2399" dirty="0">
              <a:latin typeface="Arial" panose="020B0604020202020204" pitchFamily="34" charset="0"/>
              <a:cs typeface="Arial" panose="020B0604020202020204" pitchFamily="34" charset="0"/>
            </a:endParaRPr>
          </a:p>
          <a:p>
            <a:pPr marL="360000" lvl="2" algn="just">
              <a:buSzPct val="100000"/>
              <a:defRPr sz="4000" b="1">
                <a:solidFill>
                  <a:schemeClr val="accent1"/>
                </a:solidFill>
                <a:latin typeface="+mj-lt"/>
                <a:ea typeface="+mj-ea"/>
                <a:cs typeface="+mj-cs"/>
                <a:sym typeface="Helvetica"/>
              </a:defRPr>
            </a:pPr>
            <a:r>
              <a:rPr lang="hu-HU" sz="2399" dirty="0">
                <a:latin typeface="Arial" panose="020B0604020202020204" pitchFamily="34" charset="0"/>
                <a:cs typeface="Arial" panose="020B0604020202020204" pitchFamily="34" charset="0"/>
              </a:rPr>
              <a:t>Az előadónak nincs ráhatása arra, hogy az említett projekt keretében elkészült javaslatokat a jogalkotó, illetve az erre felhatalmazott szabályozó szervezet milyen formában – adott esetben kibővítve, csonkítva, átalakítva – foglalja kötelező érvényű nemzeti szabályba; vagy az előadásban ismertetettektől alapjában eltérő szabályokat hoz. Ennek megfelelően az előadás tartalma és a továbbiakban hatályba lépő vasúti műszaki szabályok tartalma közti esetleges eltérésekért az előadó semmilyen felelősséget nem vállal.</a:t>
            </a:r>
          </a:p>
          <a:p>
            <a:pPr marL="360000" lvl="2" algn="just">
              <a:buSzPct val="100000"/>
              <a:defRPr sz="4000" b="1">
                <a:solidFill>
                  <a:schemeClr val="accent1"/>
                </a:solidFill>
                <a:latin typeface="+mj-lt"/>
                <a:ea typeface="+mj-ea"/>
                <a:cs typeface="+mj-cs"/>
                <a:sym typeface="Helvetica"/>
              </a:defRPr>
            </a:pPr>
            <a:endParaRPr lang="hu-HU" sz="2399" dirty="0">
              <a:latin typeface="Arial" panose="020B0604020202020204" pitchFamily="34" charset="0"/>
              <a:cs typeface="Arial" panose="020B0604020202020204" pitchFamily="34" charset="0"/>
            </a:endParaRPr>
          </a:p>
          <a:p>
            <a:pPr marL="360000" lvl="2" algn="just">
              <a:buSzPct val="100000"/>
              <a:defRPr sz="4000" b="1">
                <a:solidFill>
                  <a:schemeClr val="accent1"/>
                </a:solidFill>
                <a:latin typeface="+mj-lt"/>
                <a:ea typeface="+mj-ea"/>
                <a:cs typeface="+mj-cs"/>
                <a:sym typeface="Helvetica"/>
              </a:defRPr>
            </a:pPr>
            <a:r>
              <a:rPr lang="hu-HU" sz="2399" dirty="0">
                <a:latin typeface="Arial" panose="020B0604020202020204" pitchFamily="34" charset="0"/>
                <a:cs typeface="Arial" panose="020B0604020202020204" pitchFamily="34" charset="0"/>
              </a:rPr>
              <a:t>A jogalkalmazó kötelessége és felelőssége, hogy a tevékenységére vonatkozó kötelező szabályokkal tisztában legyen, azok állapotáról, </a:t>
            </a:r>
            <a:r>
              <a:rPr lang="hu-HU" sz="2399" dirty="0" err="1">
                <a:latin typeface="Arial" panose="020B0604020202020204" pitchFamily="34" charset="0"/>
                <a:cs typeface="Arial" panose="020B0604020202020204" pitchFamily="34" charset="0"/>
              </a:rPr>
              <a:t>hatályosságáról</a:t>
            </a:r>
            <a:r>
              <a:rPr lang="hu-HU" sz="2399" dirty="0">
                <a:latin typeface="Arial" panose="020B0604020202020204" pitchFamily="34" charset="0"/>
                <a:cs typeface="Arial" panose="020B0604020202020204" pitchFamily="34" charset="0"/>
              </a:rPr>
              <a:t> tevékenységének megkezdése előtt </a:t>
            </a:r>
            <a:r>
              <a:rPr lang="hu-HU" sz="2399" dirty="0" err="1">
                <a:latin typeface="Arial" panose="020B0604020202020204" pitchFamily="34" charset="0"/>
                <a:cs typeface="Arial" panose="020B0604020202020204" pitchFamily="34" charset="0"/>
              </a:rPr>
              <a:t>meggyőződjön</a:t>
            </a:r>
            <a:r>
              <a:rPr lang="hu-HU" sz="2399" dirty="0">
                <a:latin typeface="Arial" panose="020B0604020202020204" pitchFamily="34" charset="0"/>
                <a:cs typeface="Arial" panose="020B0604020202020204" pitchFamily="34" charset="0"/>
              </a:rPr>
              <a:t>.</a:t>
            </a:r>
          </a:p>
          <a:p>
            <a:pPr marL="360000" lvl="2" algn="just">
              <a:buSzPct val="100000"/>
              <a:defRPr sz="4000" b="1">
                <a:solidFill>
                  <a:schemeClr val="accent1"/>
                </a:solidFill>
                <a:latin typeface="+mj-lt"/>
                <a:ea typeface="+mj-ea"/>
                <a:cs typeface="+mj-cs"/>
                <a:sym typeface="Helvetica"/>
              </a:defRPr>
            </a:pPr>
            <a:r>
              <a:rPr lang="hu-HU" sz="4001" dirty="0">
                <a:latin typeface="Arial" panose="020B0604020202020204" pitchFamily="34" charset="0"/>
                <a:cs typeface="Arial" panose="020B0604020202020204" pitchFamily="34" charset="0"/>
              </a:rPr>
              <a:t> </a:t>
            </a:r>
          </a:p>
        </p:txBody>
      </p:sp>
      <p:pic>
        <p:nvPicPr>
          <p:cNvPr id="3" name="Ábra 2" descr="Felkiáltójel egyszínű kitöltéssel">
            <a:extLst>
              <a:ext uri="{FF2B5EF4-FFF2-40B4-BE49-F238E27FC236}">
                <a16:creationId xmlns:a16="http://schemas.microsoft.com/office/drawing/2014/main" id="{3DBB53D5-9C82-4F63-A543-C2F72D03A72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695364" y="3114015"/>
            <a:ext cx="4305169" cy="4305169"/>
          </a:xfrm>
          <a:prstGeom prst="rect">
            <a:avLst/>
          </a:prstGeom>
        </p:spPr>
      </p:pic>
      <p:sp>
        <p:nvSpPr>
          <p:cNvPr id="9" name="Shape 170"/>
          <p:cNvSpPr>
            <a:spLocks noGrp="1"/>
          </p:cNvSpPr>
          <p:nvPr>
            <p:ph type="sldNum" sz="quarter" idx="2"/>
          </p:nvPr>
        </p:nvSpPr>
        <p:spPr>
          <a:xfrm>
            <a:off x="8543080" y="9251952"/>
            <a:ext cx="404274"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rPr lang="hu-HU" smtClean="0"/>
              <a:pPr/>
              <a:t>19</a:t>
            </a:fld>
            <a:endParaRPr lang="hu-HU" dirty="0"/>
          </a:p>
        </p:txBody>
      </p:sp>
    </p:spTree>
    <p:extLst>
      <p:ext uri="{BB962C8B-B14F-4D97-AF65-F5344CB8AC3E}">
        <p14:creationId xmlns:p14="http://schemas.microsoft.com/office/powerpoint/2010/main" val="204577725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algn="l">
              <a:defRPr sz="4200" b="1">
                <a:solidFill>
                  <a:schemeClr val="accent1"/>
                </a:solidFill>
                <a:latin typeface="+mj-lt"/>
                <a:ea typeface="+mj-ea"/>
                <a:cs typeface="+mj-cs"/>
                <a:sym typeface="Helvetica"/>
              </a:defRPr>
            </a:pPr>
            <a:r>
              <a:rPr lang="hu-HU" dirty="0" smtClean="0"/>
              <a:t>Tartalom</a:t>
            </a:r>
            <a:endParaRPr lang="hu-HU" dirty="0"/>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0"/>
            <a:ext cx="254102" cy="381000"/>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2</a:t>
            </a:fld>
            <a:endParaRPr/>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3204781" y="2746873"/>
            <a:ext cx="12054106" cy="3275104"/>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marL="1143057" lvl="3" algn="l">
              <a:buSzPct val="100000"/>
              <a:defRPr sz="4000" b="1">
                <a:solidFill>
                  <a:schemeClr val="accent1"/>
                </a:solidFill>
                <a:latin typeface="+mj-lt"/>
                <a:ea typeface="+mj-ea"/>
                <a:cs typeface="+mj-cs"/>
                <a:sym typeface="Helvetica"/>
              </a:defRPr>
            </a:pPr>
            <a:endParaRPr lang="hu-HU" sz="4001" dirty="0"/>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r>
              <a:rPr lang="hu-HU" sz="3200" b="1" dirty="0">
                <a:solidFill>
                  <a:schemeClr val="accent1"/>
                </a:solidFill>
                <a:latin typeface="+mj-lt"/>
                <a:ea typeface="+mj-ea"/>
                <a:cs typeface="+mj-cs"/>
              </a:rPr>
              <a:t>Források és megvalósítás</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r>
              <a:rPr lang="hu-HU" sz="3200" b="1" dirty="0">
                <a:solidFill>
                  <a:schemeClr val="accent1"/>
                </a:solidFill>
                <a:latin typeface="+mj-lt"/>
                <a:ea typeface="+mj-ea"/>
                <a:cs typeface="+mj-cs"/>
              </a:rPr>
              <a:t>A nemzeti szabályok bázisa</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r>
              <a:rPr lang="hu-HU" sz="3200" b="1" dirty="0">
                <a:solidFill>
                  <a:schemeClr val="accent1"/>
                </a:solidFill>
                <a:latin typeface="+mj-lt"/>
                <a:ea typeface="+mj-ea"/>
                <a:cs typeface="+mj-cs"/>
              </a:rPr>
              <a:t>Az „OVSZ I” tartalmi referenciája</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spTree>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0" name="Shape 172"/>
          <p:cNvSpPr/>
          <p:nvPr/>
        </p:nvSpPr>
        <p:spPr>
          <a:xfrm>
            <a:off x="2747581" y="3204075"/>
            <a:ext cx="12054106" cy="2008007"/>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defRPr sz="4200" b="1">
                <a:solidFill>
                  <a:schemeClr val="accent1"/>
                </a:solidFill>
                <a:latin typeface="+mj-lt"/>
                <a:ea typeface="+mj-ea"/>
                <a:cs typeface="+mj-cs"/>
                <a:sym typeface="Helvetica"/>
              </a:defRPr>
            </a:pPr>
            <a:endParaRPr lang="hu-HU" sz="4200" b="1" dirty="0">
              <a:solidFill>
                <a:schemeClr val="accent1"/>
              </a:solidFill>
              <a:latin typeface="+mj-lt"/>
              <a:ea typeface="+mj-ea"/>
              <a:cs typeface="+mj-cs"/>
            </a:endParaRPr>
          </a:p>
          <a:p>
            <a:pPr>
              <a:defRPr sz="4200" b="1">
                <a:solidFill>
                  <a:schemeClr val="accent1"/>
                </a:solidFill>
                <a:latin typeface="+mj-lt"/>
                <a:ea typeface="+mj-ea"/>
                <a:cs typeface="+mj-cs"/>
                <a:sym typeface="Helvetica"/>
              </a:defRPr>
            </a:pPr>
            <a:r>
              <a:rPr lang="hu-HU" sz="4200" b="1" dirty="0">
                <a:solidFill>
                  <a:schemeClr val="accent1"/>
                </a:solidFill>
                <a:latin typeface="+mj-lt"/>
                <a:ea typeface="+mj-ea"/>
                <a:cs typeface="+mj-cs"/>
              </a:rPr>
              <a:t>Köszönöm megtisztelő figyelmüket!</a:t>
            </a:r>
          </a:p>
          <a:p>
            <a:pPr lvl="0" algn="l">
              <a:defRPr sz="4200" b="1">
                <a:solidFill>
                  <a:schemeClr val="accent1"/>
                </a:solidFill>
                <a:latin typeface="+mj-lt"/>
                <a:ea typeface="+mj-ea"/>
                <a:cs typeface="+mj-cs"/>
                <a:sym typeface="Helvetica"/>
              </a:defRPr>
            </a:pPr>
            <a:endParaRPr lang="hu-HU" sz="4200" b="1" dirty="0">
              <a:sym typeface="Helvetica"/>
            </a:endParaRPr>
          </a:p>
          <a:p>
            <a:pPr marL="342917" indent="-342917" algn="l">
              <a:buFont typeface="Arial" panose="020B0604020202020204" pitchFamily="34" charset="0"/>
              <a:buChar char="•"/>
              <a:defRPr sz="4200" b="1">
                <a:solidFill>
                  <a:schemeClr val="accent1"/>
                </a:solidFill>
                <a:latin typeface="+mj-lt"/>
                <a:ea typeface="+mj-ea"/>
                <a:cs typeface="+mj-cs"/>
                <a:sym typeface="Helvetica"/>
              </a:defRPr>
            </a:pPr>
            <a:endParaRPr lang="hu-HU" sz="3800" b="1" dirty="0">
              <a:sym typeface="Helvetica"/>
            </a:endParaRPr>
          </a:p>
        </p:txBody>
      </p:sp>
      <p:sp>
        <p:nvSpPr>
          <p:cNvPr id="7"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8"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4" name="Shape 170"/>
          <p:cNvSpPr>
            <a:spLocks noGrp="1"/>
          </p:cNvSpPr>
          <p:nvPr>
            <p:ph type="sldNum" sz="quarter" idx="2"/>
          </p:nvPr>
        </p:nvSpPr>
        <p:spPr>
          <a:xfrm>
            <a:off x="8543080" y="9251953"/>
            <a:ext cx="404274"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rPr lang="hu-HU" smtClean="0"/>
              <a:pPr/>
              <a:t>20</a:t>
            </a:fld>
            <a:endParaRPr lang="hu-HU" dirty="0"/>
          </a:p>
        </p:txBody>
      </p:sp>
    </p:spTree>
    <p:extLst>
      <p:ext uri="{BB962C8B-B14F-4D97-AF65-F5344CB8AC3E}">
        <p14:creationId xmlns:p14="http://schemas.microsoft.com/office/powerpoint/2010/main" val="531418776"/>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1. Források és megvalósítás</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0"/>
            <a:ext cx="254102" cy="381000"/>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3</a:t>
            </a:fld>
            <a:endParaRPr/>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2643077" y="1349150"/>
            <a:ext cx="12967037" cy="753528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fontScale="92500" lnSpcReduction="20000"/>
          </a:bodyPr>
          <a:lstStyle/>
          <a:p>
            <a:pPr marL="1657433" lvl="3" indent="-514376" algn="l">
              <a:lnSpc>
                <a:spcPct val="160000"/>
              </a:lnSpc>
              <a:spcBef>
                <a:spcPts val="1200"/>
              </a:spcBef>
              <a:buSzPct val="100000"/>
              <a:buAutoNum type="arabicPeriod"/>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Bázis: 1302/2014/EU L&amp;P TSI – ÁME;</a:t>
            </a:r>
          </a:p>
          <a:p>
            <a:pPr marL="1657433" lvl="3" indent="-514376" algn="l">
              <a:lnSpc>
                <a:spcPct val="160000"/>
              </a:lnSpc>
              <a:spcBef>
                <a:spcPts val="1200"/>
              </a:spcBef>
              <a:buSzPct val="100000"/>
              <a:buAutoNum type="arabicPeriod"/>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Hatályban maradó, vonatkozó jogszabály, pl. 2018/545 </a:t>
            </a:r>
            <a:r>
              <a:rPr lang="hu-HU" sz="2801" b="1" dirty="0" smtClean="0">
                <a:solidFill>
                  <a:schemeClr val="accent1"/>
                </a:solidFill>
                <a:latin typeface="+mj-lt"/>
                <a:ea typeface="+mj-ea"/>
                <a:cs typeface="+mj-cs"/>
              </a:rPr>
              <a:t>EU </a:t>
            </a:r>
            <a:r>
              <a:rPr lang="hu-HU" sz="2801" b="1" dirty="0">
                <a:solidFill>
                  <a:schemeClr val="accent1"/>
                </a:solidFill>
                <a:sym typeface="Helvetica"/>
              </a:rPr>
              <a:t>rendelet</a:t>
            </a:r>
            <a:r>
              <a:rPr lang="hu-HU" sz="2801" b="1" dirty="0" smtClean="0">
                <a:solidFill>
                  <a:schemeClr val="accent1"/>
                </a:solidFill>
                <a:latin typeface="+mj-lt"/>
                <a:ea typeface="+mj-ea"/>
                <a:cs typeface="+mj-cs"/>
              </a:rPr>
              <a:t> (!! Engedélyezési eljárás gyakorlati szabályainak megállapításáról !!);</a:t>
            </a:r>
            <a:endParaRPr lang="hu-HU" sz="2801" b="1" dirty="0">
              <a:solidFill>
                <a:schemeClr val="accent1"/>
              </a:solidFill>
              <a:latin typeface="+mj-lt"/>
              <a:ea typeface="+mj-ea"/>
              <a:cs typeface="+mj-cs"/>
            </a:endParaRPr>
          </a:p>
          <a:p>
            <a:pPr marL="1657433" lvl="3" indent="-514376" algn="l">
              <a:lnSpc>
                <a:spcPct val="160000"/>
              </a:lnSpc>
              <a:spcBef>
                <a:spcPts val="1200"/>
              </a:spcBef>
              <a:buSzPct val="100000"/>
              <a:buAutoNum type="arabicPeriod"/>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Tervezett jogszabály – „JÁRMŰ RENDELET”;</a:t>
            </a:r>
          </a:p>
          <a:p>
            <a:pPr marL="1657433" lvl="3" indent="-514376" algn="l">
              <a:lnSpc>
                <a:spcPct val="160000"/>
              </a:lnSpc>
              <a:spcBef>
                <a:spcPts val="1200"/>
              </a:spcBef>
              <a:buSzPct val="100000"/>
              <a:buAutoNum type="arabicPeriod"/>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ERA RDD – </a:t>
            </a:r>
            <a:r>
              <a:rPr lang="hu-HU" sz="2801" b="1" dirty="0" smtClean="0">
                <a:solidFill>
                  <a:schemeClr val="accent1"/>
                </a:solidFill>
                <a:latin typeface="+mj-lt"/>
                <a:ea typeface="+mj-ea"/>
                <a:cs typeface="+mj-cs"/>
              </a:rPr>
              <a:t>„</a:t>
            </a:r>
            <a:r>
              <a:rPr lang="hu-HU" sz="2801" b="1" dirty="0" err="1" smtClean="0">
                <a:solidFill>
                  <a:schemeClr val="accent1"/>
                </a:solidFill>
                <a:latin typeface="+mj-lt"/>
                <a:ea typeface="+mj-ea"/>
                <a:cs typeface="+mj-cs"/>
              </a:rPr>
              <a:t>Reference</a:t>
            </a:r>
            <a:r>
              <a:rPr lang="hu-HU" sz="2801" b="1" dirty="0" smtClean="0">
                <a:solidFill>
                  <a:schemeClr val="accent1"/>
                </a:solidFill>
                <a:latin typeface="+mj-lt"/>
                <a:ea typeface="+mj-ea"/>
                <a:cs typeface="+mj-cs"/>
              </a:rPr>
              <a:t> </a:t>
            </a:r>
            <a:r>
              <a:rPr lang="hu-HU" sz="2801" b="1" dirty="0" err="1">
                <a:solidFill>
                  <a:schemeClr val="accent1"/>
                </a:solidFill>
                <a:latin typeface="+mj-lt"/>
                <a:ea typeface="+mj-ea"/>
                <a:cs typeface="+mj-cs"/>
              </a:rPr>
              <a:t>Document</a:t>
            </a:r>
            <a:r>
              <a:rPr lang="hu-HU" sz="2801" b="1" dirty="0">
                <a:solidFill>
                  <a:schemeClr val="accent1"/>
                </a:solidFill>
                <a:latin typeface="+mj-lt"/>
                <a:ea typeface="+mj-ea"/>
                <a:cs typeface="+mj-cs"/>
              </a:rPr>
              <a:t> </a:t>
            </a:r>
            <a:r>
              <a:rPr lang="hu-HU" sz="2801" b="1" dirty="0" err="1" smtClean="0">
                <a:solidFill>
                  <a:schemeClr val="accent1"/>
                </a:solidFill>
                <a:latin typeface="+mj-lt"/>
                <a:ea typeface="+mj-ea"/>
                <a:cs typeface="+mj-cs"/>
              </a:rPr>
              <a:t>Database</a:t>
            </a:r>
            <a:r>
              <a:rPr lang="hu-HU" sz="2801" b="1" dirty="0" smtClean="0">
                <a:solidFill>
                  <a:schemeClr val="accent1"/>
                </a:solidFill>
                <a:latin typeface="+mj-lt"/>
                <a:ea typeface="+mj-ea"/>
                <a:cs typeface="+mj-cs"/>
              </a:rPr>
              <a:t>”, </a:t>
            </a:r>
            <a:r>
              <a:rPr lang="hu-HU" sz="2801" b="1" dirty="0" err="1">
                <a:solidFill>
                  <a:schemeClr val="accent1"/>
                </a:solidFill>
                <a:latin typeface="+mj-lt"/>
                <a:ea typeface="+mj-ea"/>
                <a:cs typeface="+mj-cs"/>
              </a:rPr>
              <a:t>NRDs</a:t>
            </a:r>
            <a:r>
              <a:rPr lang="hu-HU" sz="2801" b="1" dirty="0">
                <a:solidFill>
                  <a:schemeClr val="accent1"/>
                </a:solidFill>
                <a:latin typeface="+mj-lt"/>
                <a:ea typeface="+mj-ea"/>
                <a:cs typeface="+mj-cs"/>
              </a:rPr>
              <a:t>– </a:t>
            </a:r>
            <a:r>
              <a:rPr lang="hu-HU" sz="2801" b="1" dirty="0" smtClean="0">
                <a:solidFill>
                  <a:schemeClr val="accent1"/>
                </a:solidFill>
                <a:latin typeface="+mj-lt"/>
                <a:ea typeface="+mj-ea"/>
                <a:cs typeface="+mj-cs"/>
              </a:rPr>
              <a:t>„National </a:t>
            </a:r>
            <a:r>
              <a:rPr lang="hu-HU" sz="2801" b="1" dirty="0" err="1">
                <a:solidFill>
                  <a:schemeClr val="accent1"/>
                </a:solidFill>
                <a:latin typeface="+mj-lt"/>
                <a:ea typeface="+mj-ea"/>
                <a:cs typeface="+mj-cs"/>
              </a:rPr>
              <a:t>Reference</a:t>
            </a:r>
            <a:r>
              <a:rPr lang="hu-HU" sz="2801" b="1" dirty="0">
                <a:solidFill>
                  <a:schemeClr val="accent1"/>
                </a:solidFill>
                <a:latin typeface="+mj-lt"/>
                <a:ea typeface="+mj-ea"/>
                <a:cs typeface="+mj-cs"/>
              </a:rPr>
              <a:t> </a:t>
            </a:r>
            <a:r>
              <a:rPr lang="hu-HU" sz="2801" b="1" dirty="0" err="1" smtClean="0">
                <a:solidFill>
                  <a:schemeClr val="accent1"/>
                </a:solidFill>
                <a:latin typeface="+mj-lt"/>
                <a:ea typeface="+mj-ea"/>
                <a:cs typeface="+mj-cs"/>
              </a:rPr>
              <a:t>Documents</a:t>
            </a:r>
            <a:r>
              <a:rPr lang="hu-HU" sz="2801" b="1" dirty="0" smtClean="0">
                <a:solidFill>
                  <a:schemeClr val="accent1"/>
                </a:solidFill>
                <a:latin typeface="+mj-lt"/>
                <a:ea typeface="+mj-ea"/>
                <a:cs typeface="+mj-cs"/>
              </a:rPr>
              <a:t>”, melyben:</a:t>
            </a:r>
            <a:endParaRPr lang="hu-HU" sz="2801" b="1" dirty="0">
              <a:solidFill>
                <a:schemeClr val="accent1"/>
              </a:solidFill>
              <a:latin typeface="+mj-lt"/>
              <a:ea typeface="+mj-ea"/>
              <a:cs typeface="+mj-cs"/>
            </a:endParaRPr>
          </a:p>
          <a:p>
            <a:pPr marL="1657433" lvl="3" indent="-514376" algn="l">
              <a:lnSpc>
                <a:spcPct val="160000"/>
              </a:lnSpc>
              <a:spcBef>
                <a:spcPts val="1200"/>
              </a:spcBef>
              <a:buSzPct val="100000"/>
              <a:buAutoNum type="arabicPeriod"/>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NTR – </a:t>
            </a:r>
            <a:r>
              <a:rPr lang="hu-HU" sz="2801" b="1" dirty="0" smtClean="0">
                <a:solidFill>
                  <a:schemeClr val="accent1"/>
                </a:solidFill>
                <a:latin typeface="+mj-lt"/>
                <a:ea typeface="+mj-ea"/>
                <a:cs typeface="+mj-cs"/>
              </a:rPr>
              <a:t>„National </a:t>
            </a:r>
            <a:r>
              <a:rPr lang="hu-HU" sz="2801" b="1" dirty="0" err="1">
                <a:solidFill>
                  <a:schemeClr val="accent1"/>
                </a:solidFill>
                <a:latin typeface="+mj-lt"/>
                <a:ea typeface="+mj-ea"/>
                <a:cs typeface="+mj-cs"/>
              </a:rPr>
              <a:t>Technical</a:t>
            </a:r>
            <a:r>
              <a:rPr lang="hu-HU" sz="2801" b="1" dirty="0">
                <a:solidFill>
                  <a:schemeClr val="accent1"/>
                </a:solidFill>
                <a:latin typeface="+mj-lt"/>
                <a:ea typeface="+mj-ea"/>
                <a:cs typeface="+mj-cs"/>
              </a:rPr>
              <a:t> </a:t>
            </a:r>
            <a:r>
              <a:rPr lang="hu-HU" sz="2801" b="1" dirty="0" err="1" smtClean="0">
                <a:solidFill>
                  <a:schemeClr val="accent1"/>
                </a:solidFill>
                <a:latin typeface="+mj-lt"/>
                <a:ea typeface="+mj-ea"/>
                <a:cs typeface="+mj-cs"/>
              </a:rPr>
              <a:t>Rules</a:t>
            </a:r>
            <a:r>
              <a:rPr lang="hu-HU" sz="2801" b="1" dirty="0" smtClean="0">
                <a:solidFill>
                  <a:schemeClr val="accent1"/>
                </a:solidFill>
                <a:latin typeface="+mj-lt"/>
                <a:ea typeface="+mj-ea"/>
                <a:cs typeface="+mj-cs"/>
              </a:rPr>
              <a:t>” </a:t>
            </a:r>
            <a:r>
              <a:rPr lang="hu-HU" sz="2801" b="1" dirty="0">
                <a:solidFill>
                  <a:schemeClr val="accent1"/>
                </a:solidFill>
                <a:latin typeface="+mj-lt"/>
                <a:ea typeface="+mj-ea"/>
                <a:cs typeface="+mj-cs"/>
              </a:rPr>
              <a:t>– bejelentett nemzeti szabályok;</a:t>
            </a:r>
          </a:p>
          <a:p>
            <a:pPr marL="1657433" lvl="3" indent="-514376" algn="l">
              <a:lnSpc>
                <a:spcPct val="160000"/>
              </a:lnSpc>
              <a:spcBef>
                <a:spcPts val="1200"/>
              </a:spcBef>
              <a:buSzPct val="100000"/>
              <a:buAutoNum type="arabicPeriod"/>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Nemzeti szabály tervezetek – 23 szabály, </a:t>
            </a:r>
            <a:r>
              <a:rPr lang="hu-HU" sz="2801" dirty="0">
                <a:solidFill>
                  <a:schemeClr val="accent1"/>
                </a:solidFill>
                <a:latin typeface="+mj-lt"/>
                <a:ea typeface="+mj-ea"/>
                <a:cs typeface="+mj-cs"/>
              </a:rPr>
              <a:t>19 L&amp;P </a:t>
            </a:r>
            <a:r>
              <a:rPr lang="hu-HU" sz="2801" b="1" dirty="0">
                <a:solidFill>
                  <a:schemeClr val="accent1"/>
                </a:solidFill>
                <a:latin typeface="+mj-lt"/>
                <a:ea typeface="+mj-ea"/>
                <a:cs typeface="+mj-cs"/>
              </a:rPr>
              <a:t>relevancia;</a:t>
            </a:r>
          </a:p>
          <a:p>
            <a:pPr marL="1657433" lvl="3" indent="-514376" algn="l">
              <a:lnSpc>
                <a:spcPct val="160000"/>
              </a:lnSpc>
              <a:spcBef>
                <a:spcPts val="1200"/>
              </a:spcBef>
              <a:buSzPct val="100000"/>
              <a:buAutoNum type="arabicPeriod"/>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Vasúti Műszaki Előírások: nem jogszabály formájában közzétett nemzeti műszaki szabály, illetve a megfelelés nemzeti szinten elfogadható </a:t>
            </a:r>
            <a:r>
              <a:rPr lang="hu-HU" sz="2801" b="1" dirty="0" smtClean="0">
                <a:solidFill>
                  <a:schemeClr val="accent1"/>
                </a:solidFill>
                <a:latin typeface="+mj-lt"/>
                <a:ea typeface="+mj-ea"/>
                <a:cs typeface="+mj-cs"/>
              </a:rPr>
              <a:t>módját </a:t>
            </a:r>
            <a:r>
              <a:rPr lang="hu-HU" sz="2801" b="1" dirty="0">
                <a:solidFill>
                  <a:schemeClr val="accent1"/>
                </a:solidFill>
                <a:latin typeface="+mj-lt"/>
                <a:ea typeface="+mj-ea"/>
                <a:cs typeface="+mj-cs"/>
              </a:rPr>
              <a:t>megállapító szabályzat – 6 VME;</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spTree>
    <p:extLst>
      <p:ext uri="{BB962C8B-B14F-4D97-AF65-F5344CB8AC3E}">
        <p14:creationId xmlns:p14="http://schemas.microsoft.com/office/powerpoint/2010/main" val="2346780792"/>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72">
                                            <p:txEl>
                                              <p:pRg st="0" end="0"/>
                                            </p:txEl>
                                          </p:spTgt>
                                        </p:tgtEl>
                                        <p:attrNameLst>
                                          <p:attrName>style.textDecorationUnderline</p:attrName>
                                        </p:attrNameLst>
                                      </p:cBhvr>
                                      <p:to>
                                        <p:strVal val="true"/>
                                      </p:to>
                                    </p:set>
                                  </p:childTnLst>
                                </p:cTn>
                              </p:par>
                              <p:par>
                                <p:cTn id="7" presetID="18" presetClass="emph" presetSubtype="0" fill="hold" nodeType="withEffect">
                                  <p:stCondLst>
                                    <p:cond delay="0"/>
                                  </p:stCondLst>
                                  <p:iterate type="lt">
                                    <p:tmPct val="4000"/>
                                  </p:iterate>
                                  <p:childTnLst>
                                    <p:set>
                                      <p:cBhvr override="childStyle">
                                        <p:cTn id="8" dur="500" fill="hold"/>
                                        <p:tgtEl>
                                          <p:spTgt spid="172">
                                            <p:txEl>
                                              <p:pRg st="1" end="1"/>
                                            </p:txEl>
                                          </p:spTgt>
                                        </p:tgtEl>
                                        <p:attrNameLst>
                                          <p:attrName>style.textDecorationUnderline</p:attrName>
                                        </p:attrNameLst>
                                      </p:cBhvr>
                                      <p:to>
                                        <p:strVal val="true"/>
                                      </p:to>
                                    </p:set>
                                  </p:childTnLst>
                                </p:cTn>
                              </p:par>
                              <p:par>
                                <p:cTn id="9" presetID="18" presetClass="emph" presetSubtype="0" fill="hold" nodeType="withEffect">
                                  <p:stCondLst>
                                    <p:cond delay="0"/>
                                  </p:stCondLst>
                                  <p:iterate type="lt">
                                    <p:tmPct val="4000"/>
                                  </p:iterate>
                                  <p:childTnLst>
                                    <p:set>
                                      <p:cBhvr override="childStyle">
                                        <p:cTn id="10" dur="500" fill="hold"/>
                                        <p:tgtEl>
                                          <p:spTgt spid="172">
                                            <p:txEl>
                                              <p:pRg st="2" end="2"/>
                                            </p:txEl>
                                          </p:spTgt>
                                        </p:tgtEl>
                                        <p:attrNameLst>
                                          <p:attrName>style.textDecorationUnderline</p:attrName>
                                        </p:attrNameLst>
                                      </p:cBhvr>
                                      <p:to>
                                        <p:strVal val="true"/>
                                      </p:to>
                                    </p:set>
                                  </p:childTnLst>
                                </p:cTn>
                              </p:par>
                              <p:par>
                                <p:cTn id="11" presetID="18" presetClass="emph" presetSubtype="0" fill="hold" nodeType="withEffect">
                                  <p:stCondLst>
                                    <p:cond delay="0"/>
                                  </p:stCondLst>
                                  <p:iterate type="lt">
                                    <p:tmPct val="4000"/>
                                  </p:iterate>
                                  <p:childTnLst>
                                    <p:set>
                                      <p:cBhvr override="childStyle">
                                        <p:cTn id="12" dur="500" fill="hold"/>
                                        <p:tgtEl>
                                          <p:spTgt spid="172">
                                            <p:txEl>
                                              <p:pRg st="5" end="5"/>
                                            </p:txEl>
                                          </p:spTgt>
                                        </p:tgtEl>
                                        <p:attrNameLst>
                                          <p:attrName>style.textDecorationUnderline</p:attrName>
                                        </p:attrNameLst>
                                      </p:cBhvr>
                                      <p:to>
                                        <p:strVal val="true"/>
                                      </p:to>
                                    </p:set>
                                  </p:childTnLst>
                                </p:cTn>
                              </p:par>
                              <p:par>
                                <p:cTn id="13" presetID="18" presetClass="emph" presetSubtype="0" fill="hold" nodeType="withEffect">
                                  <p:stCondLst>
                                    <p:cond delay="0"/>
                                  </p:stCondLst>
                                  <p:iterate type="lt">
                                    <p:tmPct val="4000"/>
                                  </p:iterate>
                                  <p:childTnLst>
                                    <p:set>
                                      <p:cBhvr override="childStyle">
                                        <p:cTn id="14" dur="500" fill="hold"/>
                                        <p:tgtEl>
                                          <p:spTgt spid="172">
                                            <p:txEl>
                                              <p:pRg st="6" end="6"/>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1. Források és megvalósítás</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0"/>
            <a:ext cx="254102" cy="381000"/>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4</a:t>
            </a:fld>
            <a:endParaRPr/>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494338" y="1541858"/>
            <a:ext cx="14605688" cy="753528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marL="1143057" lvl="3">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CÉL –</a:t>
            </a:r>
            <a:r>
              <a:rPr lang="hu-HU" sz="4001" b="1" dirty="0">
                <a:solidFill>
                  <a:schemeClr val="accent1"/>
                </a:solidFill>
                <a:latin typeface="+mj-lt"/>
                <a:ea typeface="+mj-ea"/>
                <a:cs typeface="+mj-cs"/>
              </a:rPr>
              <a:t> átjárhatóság </a:t>
            </a:r>
            <a:r>
              <a:rPr lang="hu-HU" sz="2801" b="1" dirty="0">
                <a:solidFill>
                  <a:schemeClr val="accent1"/>
                </a:solidFill>
                <a:latin typeface="+mj-lt"/>
                <a:ea typeface="+mj-ea"/>
                <a:cs typeface="+mj-cs"/>
              </a:rPr>
              <a:t>=</a:t>
            </a:r>
          </a:p>
          <a:p>
            <a:pPr marL="1143057" lvl="3">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ÁME (TSI) megfelelés – </a:t>
            </a:r>
            <a:r>
              <a:rPr lang="hu-HU" sz="2801" b="1" dirty="0" err="1">
                <a:solidFill>
                  <a:schemeClr val="accent1"/>
                </a:solidFill>
                <a:latin typeface="+mj-lt"/>
                <a:ea typeface="+mj-ea"/>
                <a:cs typeface="+mj-cs"/>
              </a:rPr>
              <a:t>NoBo</a:t>
            </a:r>
            <a:r>
              <a:rPr lang="hu-HU" sz="2801" b="1" dirty="0">
                <a:solidFill>
                  <a:schemeClr val="accent1"/>
                </a:solidFill>
                <a:latin typeface="+mj-lt"/>
                <a:ea typeface="+mj-ea"/>
                <a:cs typeface="+mj-cs"/>
              </a:rPr>
              <a:t> + </a:t>
            </a:r>
            <a:endParaRPr lang="hu-HU" sz="2801" b="1" dirty="0" smtClean="0">
              <a:solidFill>
                <a:schemeClr val="accent1"/>
              </a:solidFill>
              <a:latin typeface="+mj-lt"/>
              <a:ea typeface="+mj-ea"/>
              <a:cs typeface="+mj-cs"/>
            </a:endParaRPr>
          </a:p>
          <a:p>
            <a:pPr marL="1143057" lvl="3">
              <a:lnSpc>
                <a:spcPct val="160000"/>
              </a:lnSpc>
              <a:buSzPct val="100000"/>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143057" lvl="3">
              <a:lnSpc>
                <a:spcPct val="160000"/>
              </a:lnSpc>
              <a:buSzPct val="100000"/>
              <a:defRPr sz="4000" b="1">
                <a:solidFill>
                  <a:schemeClr val="accent1"/>
                </a:solidFill>
                <a:latin typeface="+mj-lt"/>
                <a:ea typeface="+mj-ea"/>
                <a:cs typeface="+mj-cs"/>
                <a:sym typeface="Helvetica"/>
              </a:defRPr>
            </a:pPr>
            <a:r>
              <a:rPr lang="hu-HU" sz="4001" b="1" dirty="0" err="1">
                <a:solidFill>
                  <a:schemeClr val="accent1"/>
                </a:solidFill>
                <a:latin typeface="+mj-lt"/>
                <a:ea typeface="+mj-ea"/>
                <a:cs typeface="+mj-cs"/>
              </a:rPr>
              <a:t>NTRs</a:t>
            </a:r>
            <a:r>
              <a:rPr lang="hu-HU" sz="4001" b="1" dirty="0">
                <a:solidFill>
                  <a:schemeClr val="accent1"/>
                </a:solidFill>
                <a:latin typeface="+mj-lt"/>
                <a:ea typeface="+mj-ea"/>
                <a:cs typeface="+mj-cs"/>
              </a:rPr>
              <a:t>, nemzeti szabályok megfelelés – </a:t>
            </a:r>
            <a:r>
              <a:rPr lang="hu-HU" sz="4001" b="1" dirty="0" err="1">
                <a:solidFill>
                  <a:schemeClr val="accent1"/>
                </a:solidFill>
                <a:latin typeface="+mj-lt"/>
                <a:ea typeface="+mj-ea"/>
                <a:cs typeface="+mj-cs"/>
              </a:rPr>
              <a:t>DeBo</a:t>
            </a:r>
            <a:r>
              <a:rPr lang="hu-HU" sz="4001" b="1" dirty="0">
                <a:solidFill>
                  <a:schemeClr val="accent1"/>
                </a:solidFill>
                <a:latin typeface="+mj-lt"/>
                <a:ea typeface="+mj-ea"/>
                <a:cs typeface="+mj-cs"/>
              </a:rPr>
              <a:t> +</a:t>
            </a:r>
          </a:p>
          <a:p>
            <a:pPr marL="1143057" lvl="3">
              <a:lnSpc>
                <a:spcPct val="160000"/>
              </a:lnSpc>
              <a:buSzPct val="100000"/>
              <a:defRPr sz="4000" b="1">
                <a:solidFill>
                  <a:schemeClr val="accent1"/>
                </a:solidFill>
                <a:latin typeface="+mj-lt"/>
                <a:ea typeface="+mj-ea"/>
                <a:cs typeface="+mj-cs"/>
                <a:sym typeface="Helvetica"/>
              </a:defRPr>
            </a:pPr>
            <a:r>
              <a:rPr lang="hu-HU" sz="4001" b="1" dirty="0">
                <a:solidFill>
                  <a:schemeClr val="accent1"/>
                </a:solidFill>
                <a:latin typeface="+mj-lt"/>
                <a:ea typeface="+mj-ea"/>
                <a:cs typeface="+mj-cs"/>
              </a:rPr>
              <a:t>Vonatkozó VME megfelelés – hazai szabályok – </a:t>
            </a:r>
            <a:r>
              <a:rPr lang="hu-HU" sz="4001" b="1" dirty="0" err="1">
                <a:solidFill>
                  <a:schemeClr val="accent1"/>
                </a:solidFill>
                <a:latin typeface="+mj-lt"/>
                <a:ea typeface="+mj-ea"/>
                <a:cs typeface="+mj-cs"/>
              </a:rPr>
              <a:t>DeBo</a:t>
            </a:r>
            <a:r>
              <a:rPr lang="hu-HU" sz="4001" b="1" dirty="0">
                <a:solidFill>
                  <a:schemeClr val="accent1"/>
                </a:solidFill>
                <a:latin typeface="+mj-lt"/>
                <a:ea typeface="+mj-ea"/>
                <a:cs typeface="+mj-cs"/>
              </a:rPr>
              <a:t> +</a:t>
            </a:r>
          </a:p>
          <a:p>
            <a:pPr marL="1143057" lvl="3">
              <a:lnSpc>
                <a:spcPct val="160000"/>
              </a:lnSpc>
              <a:buSzPct val="100000"/>
              <a:defRPr sz="4000" b="1">
                <a:solidFill>
                  <a:schemeClr val="accent1"/>
                </a:solidFill>
                <a:latin typeface="+mj-lt"/>
                <a:ea typeface="+mj-ea"/>
                <a:cs typeface="+mj-cs"/>
                <a:sym typeface="Helvetica"/>
              </a:defRPr>
            </a:pPr>
            <a:endParaRPr lang="hu-HU" sz="2801" b="1" dirty="0" smtClean="0">
              <a:solidFill>
                <a:schemeClr val="accent1"/>
              </a:solidFill>
              <a:latin typeface="+mj-lt"/>
              <a:ea typeface="+mj-ea"/>
              <a:cs typeface="+mj-cs"/>
            </a:endParaRPr>
          </a:p>
          <a:p>
            <a:pPr marL="1143057" lvl="3">
              <a:lnSpc>
                <a:spcPct val="160000"/>
              </a:lnSpc>
              <a:buSzPct val="100000"/>
              <a:defRPr sz="4000" b="1">
                <a:solidFill>
                  <a:schemeClr val="accent1"/>
                </a:solidFill>
                <a:latin typeface="+mj-lt"/>
                <a:ea typeface="+mj-ea"/>
                <a:cs typeface="+mj-cs"/>
                <a:sym typeface="Helvetica"/>
              </a:defRPr>
            </a:pPr>
            <a:r>
              <a:rPr lang="hu-HU" sz="2801" b="1" dirty="0" smtClean="0">
                <a:solidFill>
                  <a:schemeClr val="accent1"/>
                </a:solidFill>
                <a:latin typeface="+mj-lt"/>
                <a:ea typeface="+mj-ea"/>
                <a:cs typeface="+mj-cs"/>
              </a:rPr>
              <a:t>(</a:t>
            </a:r>
            <a:r>
              <a:rPr lang="hu-HU" sz="2801" b="1" dirty="0">
                <a:solidFill>
                  <a:schemeClr val="accent1"/>
                </a:solidFill>
                <a:latin typeface="+mj-lt"/>
                <a:ea typeface="+mj-ea"/>
                <a:cs typeface="+mj-cs"/>
              </a:rPr>
              <a:t>Kockázatok minimalizálása – </a:t>
            </a:r>
            <a:r>
              <a:rPr lang="hu-HU" sz="2801" b="1" dirty="0" err="1">
                <a:solidFill>
                  <a:schemeClr val="accent1"/>
                </a:solidFill>
                <a:latin typeface="+mj-lt"/>
                <a:ea typeface="+mj-ea"/>
                <a:cs typeface="+mj-cs"/>
              </a:rPr>
              <a:t>AsBo</a:t>
            </a:r>
            <a:r>
              <a:rPr lang="hu-HU" sz="2801" b="1" dirty="0">
                <a:solidFill>
                  <a:schemeClr val="accent1"/>
                </a:solidFill>
                <a:latin typeface="+mj-lt"/>
                <a:ea typeface="+mj-ea"/>
                <a:cs typeface="+mj-cs"/>
              </a:rPr>
              <a:t> )</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spTree>
    <p:extLst>
      <p:ext uri="{BB962C8B-B14F-4D97-AF65-F5344CB8AC3E}">
        <p14:creationId xmlns:p14="http://schemas.microsoft.com/office/powerpoint/2010/main" val="85007030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172">
                                            <p:txEl>
                                              <p:pRg st="3" end="3"/>
                                            </p:txEl>
                                          </p:spTgt>
                                        </p:tgtEl>
                                        <p:attrNameLst>
                                          <p:attrName>style.textDecorationUnderline</p:attrName>
                                        </p:attrNameLst>
                                      </p:cBhvr>
                                      <p:to>
                                        <p:strVal val="true"/>
                                      </p:to>
                                    </p:set>
                                  </p:childTnLst>
                                </p:cTn>
                              </p:par>
                              <p:par>
                                <p:cTn id="7" presetID="18" presetClass="emph" presetSubtype="0" fill="hold" nodeType="withEffect">
                                  <p:stCondLst>
                                    <p:cond delay="0"/>
                                  </p:stCondLst>
                                  <p:iterate type="lt">
                                    <p:tmPct val="4000"/>
                                  </p:iterate>
                                  <p:childTnLst>
                                    <p:set>
                                      <p:cBhvr override="childStyle">
                                        <p:cTn id="8" dur="500" fill="hold"/>
                                        <p:tgtEl>
                                          <p:spTgt spid="172">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0"/>
            <a:ext cx="254102" cy="381000"/>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5</a:t>
            </a:fld>
            <a:endParaRPr/>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2812899" y="1440590"/>
            <a:ext cx="13554861" cy="753528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fontScale="85000" lnSpcReduction="10000"/>
          </a:bodyPr>
          <a:lstStyle/>
          <a:p>
            <a:pPr marL="1143057" lvl="3" algn="l">
              <a:lnSpc>
                <a:spcPct val="160000"/>
              </a:lnSpc>
              <a:buSzPct val="100000"/>
              <a:defRPr sz="4000" b="1">
                <a:solidFill>
                  <a:schemeClr val="accent1"/>
                </a:solidFill>
                <a:latin typeface="+mj-lt"/>
                <a:ea typeface="+mj-ea"/>
                <a:cs typeface="+mj-cs"/>
                <a:sym typeface="Helvetica"/>
              </a:defRPr>
            </a:pPr>
            <a:r>
              <a:rPr lang="hu-HU" sz="2801" b="1" u="sng" dirty="0">
                <a:solidFill>
                  <a:schemeClr val="accent1"/>
                </a:solidFill>
                <a:latin typeface="+mj-lt"/>
                <a:ea typeface="+mj-ea"/>
                <a:cs typeface="+mj-cs"/>
              </a:rPr>
              <a:t>Nemzeti szabály kategorizálás:</a:t>
            </a:r>
          </a:p>
          <a:p>
            <a:pPr marL="1143057" lvl="3" algn="l">
              <a:lnSpc>
                <a:spcPct val="160000"/>
              </a:lnSpc>
              <a:spcBef>
                <a:spcPts val="1200"/>
              </a:spcBef>
              <a:buSzPct val="100000"/>
              <a:defRPr sz="4000" b="1">
                <a:solidFill>
                  <a:schemeClr val="accent1"/>
                </a:solidFill>
                <a:latin typeface="+mj-lt"/>
                <a:ea typeface="+mj-ea"/>
                <a:cs typeface="+mj-cs"/>
                <a:sym typeface="Helvetica"/>
              </a:defRPr>
            </a:pPr>
            <a:r>
              <a:rPr lang="hu-HU" sz="4001" b="1" dirty="0">
                <a:solidFill>
                  <a:schemeClr val="accent1"/>
                </a:solidFill>
                <a:latin typeface="+mj-lt"/>
                <a:ea typeface="+mj-ea"/>
                <a:cs typeface="+mj-cs"/>
              </a:rPr>
              <a:t>A) Valamely meglévő alrendszerrel való műszaki összeférhetőség biztosítása érdekében szükséges: TSI-t kiegészítő követelmény;</a:t>
            </a:r>
          </a:p>
          <a:p>
            <a:pPr marL="1143057" lvl="3" algn="l">
              <a:lnSpc>
                <a:spcPct val="160000"/>
              </a:lnSpc>
              <a:spcBef>
                <a:spcPts val="1200"/>
              </a:spcBef>
              <a:buSzPct val="100000"/>
              <a:defRPr sz="4000" b="1">
                <a:solidFill>
                  <a:schemeClr val="accent1"/>
                </a:solidFill>
                <a:latin typeface="+mj-lt"/>
                <a:ea typeface="+mj-ea"/>
                <a:cs typeface="+mj-cs"/>
                <a:sym typeface="Helvetica"/>
              </a:defRPr>
            </a:pPr>
            <a:r>
              <a:rPr lang="hu-HU" sz="4001" b="1" dirty="0">
                <a:solidFill>
                  <a:schemeClr val="accent1"/>
                </a:solidFill>
                <a:latin typeface="+mj-lt"/>
                <a:ea typeface="+mj-ea"/>
                <a:cs typeface="+mj-cs"/>
              </a:rPr>
              <a:t>	B) TSI-</a:t>
            </a:r>
            <a:r>
              <a:rPr lang="hu-HU" sz="4001" b="1" dirty="0" err="1">
                <a:solidFill>
                  <a:schemeClr val="accent1"/>
                </a:solidFill>
                <a:latin typeface="+mj-lt"/>
                <a:ea typeface="+mj-ea"/>
                <a:cs typeface="+mj-cs"/>
              </a:rPr>
              <a:t>ben</a:t>
            </a:r>
            <a:r>
              <a:rPr lang="hu-HU" sz="4001" b="1" dirty="0">
                <a:solidFill>
                  <a:schemeClr val="accent1"/>
                </a:solidFill>
                <a:latin typeface="+mj-lt"/>
                <a:ea typeface="+mj-ea"/>
                <a:cs typeface="+mj-cs"/>
              </a:rPr>
              <a:t> nyitott pontként meghatározott kérdést szabályoz nemzeti szinten;</a:t>
            </a:r>
          </a:p>
          <a:p>
            <a:pPr marL="1143057" lvl="3" algn="l">
              <a:lnSpc>
                <a:spcPct val="160000"/>
              </a:lnSpc>
              <a:spcBef>
                <a:spcPts val="1200"/>
              </a:spcBef>
              <a:buSzPct val="100000"/>
              <a:defRPr sz="4000" b="1">
                <a:solidFill>
                  <a:schemeClr val="accent1"/>
                </a:solidFill>
                <a:latin typeface="+mj-lt"/>
                <a:ea typeface="+mj-ea"/>
                <a:cs typeface="+mj-cs"/>
                <a:sym typeface="Helvetica"/>
              </a:defRPr>
            </a:pPr>
            <a:r>
              <a:rPr lang="hu-HU" sz="4001" b="1" dirty="0">
                <a:solidFill>
                  <a:schemeClr val="accent1"/>
                </a:solidFill>
                <a:latin typeface="+mj-lt"/>
                <a:ea typeface="+mj-ea"/>
                <a:cs typeface="+mj-cs"/>
              </a:rPr>
              <a:t>C) TSI különleges esethez kapcsolódik: nemzeti szabályok, amelyek az adott TSI követelmények </a:t>
            </a:r>
            <a:r>
              <a:rPr lang="hu-HU" sz="4001" b="1" dirty="0" smtClean="0">
                <a:solidFill>
                  <a:schemeClr val="accent1"/>
                </a:solidFill>
                <a:latin typeface="+mj-lt"/>
                <a:ea typeface="+mj-ea"/>
                <a:cs typeface="+mj-cs"/>
              </a:rPr>
              <a:t>alternatívái;</a:t>
            </a:r>
            <a:endParaRPr lang="hu-HU" sz="4001" b="1" dirty="0">
              <a:solidFill>
                <a:schemeClr val="accent1"/>
              </a:solidFill>
              <a:latin typeface="+mj-lt"/>
              <a:ea typeface="+mj-ea"/>
              <a:cs typeface="+mj-cs"/>
            </a:endParaRPr>
          </a:p>
          <a:p>
            <a:pPr marL="1143057" lvl="3" algn="l">
              <a:lnSpc>
                <a:spcPct val="160000"/>
              </a:lnSpc>
              <a:spcBef>
                <a:spcPts val="1200"/>
              </a:spcBef>
              <a:buSzPct val="100000"/>
              <a:defRPr sz="4000" b="1">
                <a:solidFill>
                  <a:schemeClr val="accent1"/>
                </a:solidFill>
                <a:latin typeface="+mj-lt"/>
                <a:ea typeface="+mj-ea"/>
                <a:cs typeface="+mj-cs"/>
                <a:sym typeface="Helvetica"/>
              </a:defRPr>
            </a:pPr>
            <a:r>
              <a:rPr lang="hu-HU" sz="4001" b="1" dirty="0">
                <a:solidFill>
                  <a:schemeClr val="accent1"/>
                </a:solidFill>
                <a:latin typeface="+mj-lt"/>
                <a:ea typeface="+mj-ea"/>
                <a:cs typeface="+mj-cs"/>
              </a:rPr>
              <a:t>D) A kérdést egyik TSI sem szabályozza	</a:t>
            </a:r>
            <a:r>
              <a:rPr lang="hu-HU" sz="4001" b="1" dirty="0" smtClean="0">
                <a:solidFill>
                  <a:schemeClr val="accent1"/>
                </a:solidFill>
                <a:latin typeface="+mj-lt"/>
                <a:ea typeface="+mj-ea"/>
                <a:cs typeface="+mj-cs"/>
              </a:rPr>
              <a:t>;</a:t>
            </a: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spTree>
    <p:extLst>
      <p:ext uri="{BB962C8B-B14F-4D97-AF65-F5344CB8AC3E}">
        <p14:creationId xmlns:p14="http://schemas.microsoft.com/office/powerpoint/2010/main" val="480660785"/>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0"/>
            <a:ext cx="254102" cy="381000"/>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6</a:t>
            </a:fld>
            <a:endParaRPr/>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85434" y="1192393"/>
            <a:ext cx="10588893" cy="1132796"/>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2. A járművek statikus szilárdsága</a:t>
            </a:r>
            <a:r>
              <a:rPr lang="hu-HU" sz="4001" b="1" dirty="0">
                <a:solidFill>
                  <a:schemeClr val="accent1"/>
                </a:solidFill>
                <a:latin typeface="+mj-lt"/>
                <a:ea typeface="+mj-ea"/>
                <a:cs typeface="+mj-cs"/>
              </a:rPr>
              <a:t> </a:t>
            </a: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graphicFrame>
        <p:nvGraphicFramePr>
          <p:cNvPr id="2" name="Táblázat 1"/>
          <p:cNvGraphicFramePr>
            <a:graphicFrameLocks noGrp="1"/>
          </p:cNvGraphicFramePr>
          <p:nvPr>
            <p:extLst>
              <p:ext uri="{D42A27DB-BD31-4B8C-83A1-F6EECF244321}">
                <p14:modId xmlns:p14="http://schemas.microsoft.com/office/powerpoint/2010/main" val="3998920493"/>
              </p:ext>
            </p:extLst>
          </p:nvPr>
        </p:nvGraphicFramePr>
        <p:xfrm>
          <a:off x="3033258" y="2676058"/>
          <a:ext cx="12014795" cy="5513220"/>
        </p:xfrm>
        <a:graphic>
          <a:graphicData uri="http://schemas.openxmlformats.org/drawingml/2006/table">
            <a:tbl>
              <a:tblPr firstRow="1" firstCol="1" bandRow="1"/>
              <a:tblGrid>
                <a:gridCol w="3003699">
                  <a:extLst>
                    <a:ext uri="{9D8B030D-6E8A-4147-A177-3AD203B41FA5}">
                      <a16:colId xmlns:a16="http://schemas.microsoft.com/office/drawing/2014/main" val="482980866"/>
                    </a:ext>
                  </a:extLst>
                </a:gridCol>
                <a:gridCol w="9011096">
                  <a:extLst>
                    <a:ext uri="{9D8B030D-6E8A-4147-A177-3AD203B41FA5}">
                      <a16:colId xmlns:a16="http://schemas.microsoft.com/office/drawing/2014/main" val="3986511849"/>
                    </a:ext>
                  </a:extLst>
                </a:gridCol>
              </a:tblGrid>
              <a:tr h="787417">
                <a:tc>
                  <a:txBody>
                    <a:bodyPr/>
                    <a:lstStyle/>
                    <a:p>
                      <a:pPr algn="l">
                        <a:lnSpc>
                          <a:spcPct val="115000"/>
                        </a:lnSpc>
                        <a:spcAft>
                          <a:spcPts val="0"/>
                        </a:spcAft>
                      </a:pPr>
                      <a:r>
                        <a:rPr lang="hu-HU" sz="18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Szabályozás megnevezése, hivatkozási száma meglévő nemzeti dokumentumban</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8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103/2003. (XII. 27.) GKM 5.2.6 (harmonizált követelményekkel mindenben azonos nemzeti követelmények elhagyásával)</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363912540"/>
                  </a:ext>
                </a:extLst>
              </a:tr>
              <a:tr h="787417">
                <a:tc>
                  <a:txBody>
                    <a:bodyPr/>
                    <a:lstStyle/>
                    <a:p>
                      <a:pPr algn="l">
                        <a:lnSpc>
                          <a:spcPct val="115000"/>
                        </a:lnSpc>
                        <a:spcAft>
                          <a:spcPts val="0"/>
                        </a:spcAft>
                      </a:pPr>
                      <a:r>
                        <a:rPr lang="hu-HU" sz="18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TSI forrás</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8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Loc&amp;Pas ÁME (1302/2014/EU) 4.2.2.4 (4) A jármű szerkezetének szilárdsága</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8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WAG ÁME (321/2013/EU) 4.2.2.2. Az egység szilárdsága</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96446151"/>
                  </a:ext>
                </a:extLst>
              </a:tr>
              <a:tr h="647622">
                <a:tc>
                  <a:txBody>
                    <a:bodyPr/>
                    <a:lstStyle/>
                    <a:p>
                      <a:pPr algn="l">
                        <a:lnSpc>
                          <a:spcPct val="115000"/>
                        </a:lnSpc>
                        <a:spcAft>
                          <a:spcPts val="0"/>
                        </a:spcAft>
                      </a:pPr>
                      <a:r>
                        <a:rPr lang="hu-HU" sz="18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tartalma</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8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50846604"/>
                  </a:ext>
                </a:extLst>
              </a:tr>
              <a:tr h="647622">
                <a:tc>
                  <a:txBody>
                    <a:bodyPr/>
                    <a:lstStyle/>
                    <a:p>
                      <a:pPr algn="l">
                        <a:lnSpc>
                          <a:spcPct val="115000"/>
                        </a:lnSpc>
                        <a:spcAft>
                          <a:spcPts val="0"/>
                        </a:spcAft>
                      </a:pPr>
                      <a:r>
                        <a:rPr lang="hu-HU" sz="18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RDD osztályozás</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8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2.2.3. hagyományos csavarkapocs és más nem önműködő kapcsolókészülékek</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363607498"/>
                  </a:ext>
                </a:extLst>
              </a:tr>
              <a:tr h="787417">
                <a:tc>
                  <a:txBody>
                    <a:bodyPr/>
                    <a:lstStyle/>
                    <a:p>
                      <a:pPr algn="l">
                        <a:lnSpc>
                          <a:spcPct val="115000"/>
                        </a:lnSpc>
                        <a:spcAft>
                          <a:spcPts val="0"/>
                        </a:spcAft>
                      </a:pPr>
                      <a:r>
                        <a:rPr lang="hu-HU" sz="18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alkalmazásának indoklása</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8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Az EN 12663-1 szabványban az alkalmazhatóbb szigorúbb feltétel kiválasztása, annak érdekében, hogy a korábban, az OVSZ-ben meghatározott azonos méretezési értékekre tervezett járművekkel azonos szilárdságot biztosítson.</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77135216"/>
                  </a:ext>
                </a:extLst>
              </a:tr>
              <a:tr h="1574835">
                <a:tc>
                  <a:txBody>
                    <a:bodyPr/>
                    <a:lstStyle/>
                    <a:p>
                      <a:pPr algn="l">
                        <a:lnSpc>
                          <a:spcPct val="115000"/>
                        </a:lnSpc>
                        <a:spcAft>
                          <a:spcPts val="0"/>
                        </a:spcAft>
                      </a:pPr>
                      <a:r>
                        <a:rPr lang="hu-HU" sz="18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bejelentendő szabályozás szövege</a:t>
                      </a:r>
                      <a:endParaRPr lang="hu-HU" sz="24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8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Közforgalomban közlekedő normál nyomközű járművekre ható hosszirányú terhelések tervezési értékeit járműkategóriánként az EN 12668 szabvány tartalmazza. Az F-I és F-II járműkategóriákba sorolt teherkocsik esetén az alkalmazandó, mértékadó statikus húzóerő értéke 1500 </a:t>
                      </a:r>
                      <a:r>
                        <a:rPr lang="hu-HU" sz="1800" b="1" dirty="0" err="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kN</a:t>
                      </a:r>
                      <a:r>
                        <a:rPr lang="hu-HU" sz="18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hu-HU" sz="24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8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hu-HU" sz="24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99177458"/>
                  </a:ext>
                </a:extLst>
              </a:tr>
            </a:tbl>
          </a:graphicData>
        </a:graphic>
      </p:graphicFrame>
    </p:spTree>
    <p:extLst>
      <p:ext uri="{BB962C8B-B14F-4D97-AF65-F5344CB8AC3E}">
        <p14:creationId xmlns:p14="http://schemas.microsoft.com/office/powerpoint/2010/main" val="28738538"/>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0" y="9251950"/>
            <a:ext cx="254102" cy="381000"/>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7</a:t>
            </a:fld>
            <a:endParaRPr/>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85434" y="1192393"/>
            <a:ext cx="10588893" cy="1132796"/>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4. Legkisebb tengelyterhelés</a:t>
            </a:r>
            <a:r>
              <a:rPr lang="hu-HU" sz="4001" b="1" dirty="0">
                <a:solidFill>
                  <a:schemeClr val="accent1"/>
                </a:solidFill>
                <a:latin typeface="+mj-lt"/>
                <a:ea typeface="+mj-ea"/>
                <a:cs typeface="+mj-cs"/>
              </a:rPr>
              <a:t> </a:t>
            </a: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graphicFrame>
        <p:nvGraphicFramePr>
          <p:cNvPr id="5" name="Táblázat 4"/>
          <p:cNvGraphicFramePr>
            <a:graphicFrameLocks noGrp="1"/>
          </p:cNvGraphicFramePr>
          <p:nvPr>
            <p:extLst>
              <p:ext uri="{D42A27DB-BD31-4B8C-83A1-F6EECF244321}">
                <p14:modId xmlns:p14="http://schemas.microsoft.com/office/powerpoint/2010/main" val="1903954015"/>
              </p:ext>
            </p:extLst>
          </p:nvPr>
        </p:nvGraphicFramePr>
        <p:xfrm>
          <a:off x="3033258" y="2655415"/>
          <a:ext cx="11571016" cy="4881853"/>
        </p:xfrm>
        <a:graphic>
          <a:graphicData uri="http://schemas.openxmlformats.org/drawingml/2006/table">
            <a:tbl>
              <a:tblPr firstRow="1" firstCol="1" bandRow="1"/>
              <a:tblGrid>
                <a:gridCol w="2892754">
                  <a:extLst>
                    <a:ext uri="{9D8B030D-6E8A-4147-A177-3AD203B41FA5}">
                      <a16:colId xmlns:a16="http://schemas.microsoft.com/office/drawing/2014/main" val="2524691321"/>
                    </a:ext>
                  </a:extLst>
                </a:gridCol>
                <a:gridCol w="8678262">
                  <a:extLst>
                    <a:ext uri="{9D8B030D-6E8A-4147-A177-3AD203B41FA5}">
                      <a16:colId xmlns:a16="http://schemas.microsoft.com/office/drawing/2014/main" val="2483125678"/>
                    </a:ext>
                  </a:extLst>
                </a:gridCol>
              </a:tblGrid>
              <a:tr h="922416">
                <a:tc>
                  <a:txBody>
                    <a:bodyPr/>
                    <a:lstStyle/>
                    <a:p>
                      <a:pPr algn="l">
                        <a:lnSpc>
                          <a:spcPct val="115000"/>
                        </a:lnSpc>
                        <a:spcAft>
                          <a:spcPts val="0"/>
                        </a:spcAft>
                      </a:pPr>
                      <a:r>
                        <a:rPr lang="hu-HU" sz="16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Szabályozás megnevezése, hivatkozási száma meglévő nemzeti dokumentumban</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103/2003. (XII. 27.) GKM 5.2.1</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533810854"/>
                  </a:ext>
                </a:extLst>
              </a:tr>
              <a:tr h="919264">
                <a:tc>
                  <a:txBody>
                    <a:bodyPr/>
                    <a:lstStyle/>
                    <a:p>
                      <a:pPr algn="l">
                        <a:lnSpc>
                          <a:spcPct val="115000"/>
                        </a:lnSpc>
                        <a:spcAft>
                          <a:spcPts val="0"/>
                        </a:spcAft>
                      </a:pPr>
                      <a:r>
                        <a:rPr lang="hu-HU" sz="16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TSI forrás</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Loc&amp;Pas ÁME (1302/2014/EU) 4.2.3.2 Tengelyterhelés és kerékterhelés</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WAG ÁME (321/2013/EU) 4.2.3.2. A vonalak terhelhetőségével való kompatibilitás</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926641276"/>
                  </a:ext>
                </a:extLst>
              </a:tr>
              <a:tr h="756060">
                <a:tc>
                  <a:txBody>
                    <a:bodyPr/>
                    <a:lstStyle/>
                    <a:p>
                      <a:pPr algn="l">
                        <a:lnSpc>
                          <a:spcPct val="115000"/>
                        </a:lnSpc>
                        <a:spcAft>
                          <a:spcPts val="0"/>
                        </a:spcAft>
                      </a:pPr>
                      <a:r>
                        <a:rPr lang="hu-HU" sz="16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tartalma</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80505674"/>
                  </a:ext>
                </a:extLst>
              </a:tr>
              <a:tr h="919264">
                <a:tc>
                  <a:txBody>
                    <a:bodyPr/>
                    <a:lstStyle/>
                    <a:p>
                      <a:pPr algn="l">
                        <a:lnSpc>
                          <a:spcPct val="115000"/>
                        </a:lnSpc>
                        <a:spcAft>
                          <a:spcPts val="0"/>
                        </a:spcAft>
                      </a:pPr>
                      <a:r>
                        <a:rPr lang="hu-HU" sz="16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RDD osztályozás</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2.1.2.2.</a:t>
                      </a:r>
                      <a:r>
                        <a:rPr lang="hu-HU" sz="160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Tengelyterhelés és kerékterhelés</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12.2.4.5.  összeférhetőség a pályamenti CCS elemekkel</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752696838"/>
                  </a:ext>
                </a:extLst>
              </a:tr>
              <a:tr h="756060">
                <a:tc>
                  <a:txBody>
                    <a:bodyPr/>
                    <a:lstStyle/>
                    <a:p>
                      <a:pPr algn="l">
                        <a:lnSpc>
                          <a:spcPct val="115000"/>
                        </a:lnSpc>
                        <a:spcAft>
                          <a:spcPts val="0"/>
                        </a:spcAft>
                      </a:pPr>
                      <a:r>
                        <a:rPr lang="hu-HU" sz="16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alkalmazásának indoklása</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6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járműtömeg érzékelésén alapuló B-osztályú pályamenti CCS-elemekkel való összeférhetőség biztosítása</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582753500"/>
                  </a:ext>
                </a:extLst>
              </a:tr>
              <a:tr h="608789">
                <a:tc>
                  <a:txBody>
                    <a:bodyPr/>
                    <a:lstStyle/>
                    <a:p>
                      <a:pPr algn="l">
                        <a:lnSpc>
                          <a:spcPct val="115000"/>
                        </a:lnSpc>
                        <a:spcAft>
                          <a:spcPts val="0"/>
                        </a:spcAft>
                      </a:pPr>
                      <a:r>
                        <a:rPr lang="hu-HU" sz="16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bejelentendő szabályozás szövege</a:t>
                      </a:r>
                      <a:endParaRPr lang="hu-HU" sz="20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6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Az országos közforgalmú vasúton közlekedő vontatott jármű tengelyterhelése 30 </a:t>
                      </a:r>
                      <a:r>
                        <a:rPr lang="hu-HU" sz="1600" b="1" dirty="0" err="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kN-nál</a:t>
                      </a:r>
                      <a:r>
                        <a:rPr lang="hu-HU" sz="16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kisebb nem lehet.</a:t>
                      </a:r>
                      <a:endParaRPr lang="hu-HU" sz="20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02056547"/>
                  </a:ext>
                </a:extLst>
              </a:tr>
            </a:tbl>
          </a:graphicData>
        </a:graphic>
      </p:graphicFrame>
    </p:spTree>
    <p:extLst>
      <p:ext uri="{BB962C8B-B14F-4D97-AF65-F5344CB8AC3E}">
        <p14:creationId xmlns:p14="http://schemas.microsoft.com/office/powerpoint/2010/main" val="2412236811"/>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2" y="9251952"/>
            <a:ext cx="456525"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8</a:t>
            </a:fld>
            <a:endParaRPr dirty="0"/>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85432" y="1192393"/>
            <a:ext cx="12578802" cy="1132796"/>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fontScale="85000" lnSpcReduction="10000"/>
          </a:body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5. Járművek összeférhetősége a B-osztályú vonatérzékelő rendszerekkel</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graphicFrame>
        <p:nvGraphicFramePr>
          <p:cNvPr id="4" name="Táblázat 3"/>
          <p:cNvGraphicFramePr>
            <a:graphicFrameLocks noGrp="1"/>
          </p:cNvGraphicFramePr>
          <p:nvPr>
            <p:extLst>
              <p:ext uri="{D42A27DB-BD31-4B8C-83A1-F6EECF244321}">
                <p14:modId xmlns:p14="http://schemas.microsoft.com/office/powerpoint/2010/main" val="1438599145"/>
              </p:ext>
            </p:extLst>
          </p:nvPr>
        </p:nvGraphicFramePr>
        <p:xfrm>
          <a:off x="2865687" y="1995428"/>
          <a:ext cx="11598547" cy="7118437"/>
        </p:xfrm>
        <a:graphic>
          <a:graphicData uri="http://schemas.openxmlformats.org/drawingml/2006/table">
            <a:tbl>
              <a:tblPr firstRow="1" firstCol="1" bandRow="1"/>
              <a:tblGrid>
                <a:gridCol w="2899637">
                  <a:extLst>
                    <a:ext uri="{9D8B030D-6E8A-4147-A177-3AD203B41FA5}">
                      <a16:colId xmlns:a16="http://schemas.microsoft.com/office/drawing/2014/main" val="689053366"/>
                    </a:ext>
                  </a:extLst>
                </a:gridCol>
                <a:gridCol w="8698910">
                  <a:extLst>
                    <a:ext uri="{9D8B030D-6E8A-4147-A177-3AD203B41FA5}">
                      <a16:colId xmlns:a16="http://schemas.microsoft.com/office/drawing/2014/main" val="1695808670"/>
                    </a:ext>
                  </a:extLst>
                </a:gridCol>
              </a:tblGrid>
              <a:tr h="749214">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Szabályozás megnevezése, hivatkozási száma meglévő nemzeti dokumentumban</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8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új</a:t>
                      </a:r>
                      <a:endParaRPr lang="hu-HU" sz="1800" b="1"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85887197"/>
                  </a:ext>
                </a:extLst>
              </a:tr>
              <a:tr h="499476">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TSI forrás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Loc&amp;Pas ÁME (1302/2014/EU) 4.2.3.3. A vasúti járművek földi vonatfigyelőrendszereket befolyásoló paraméterei</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WAG ÁME 4.2.3.3 Vonatérzékelő rendszerekkel való kompatibilitás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896708722"/>
                  </a:ext>
                </a:extLst>
              </a:tr>
              <a:tr h="375514">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tartalma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B</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06655581"/>
                  </a:ext>
                </a:extLst>
              </a:tr>
              <a:tr h="1748165">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RDD osztályozás</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8.4.2.1.1 Visszatérő sínáram</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8.4.2.1.3 Zavaráram a jármű alatt</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8.4.2.2.1 Elektromágneses tér / indukált feszültségek a sínben / a jármű alatt</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8.4.2.4 </a:t>
                      </a:r>
                      <a:r>
                        <a:rPr lang="hu-HU" sz="1400" dirty="0" err="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Pszofometrikus</a:t>
                      </a: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áram</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8.4.2.5 harántfeszültség-korlát a hang- és adatáramkörökkel való összeférhetőséghez</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8.4.3.2 indukált zavarfeszültségek és -áramok</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8.4.3.3 </a:t>
                      </a:r>
                      <a:r>
                        <a:rPr lang="hu-HU" sz="1400" dirty="0" err="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pszofometrikus</a:t>
                      </a: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áram</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597694379"/>
                  </a:ext>
                </a:extLst>
              </a:tr>
              <a:tr h="2497379">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alkalmazásának indoklása</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CCS és INF összeférhetőségi paraméterek, melyre harmonizált szabályozás hiányában nemzeti szabályt kell alkotni a B-osztályú vonatérzékelő rendszerekkel való biztonságos együttműködés érdekében. Tekintettel arra, hogy egyes örökölt B-osztályú CCS rendszerek tekintetében egzakt fizikai összeférhetőségi paraméterek nem határozhatók meg, a jármű meglévő CCS elemekkel való összeférhetőségét empirikus úton, egy normalizált mérési program keretében kell megállapítani. </a:t>
                      </a:r>
                      <a:r>
                        <a:rPr lang="hu-HU" sz="1400" u="sng"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járműre vonatkozó nemzeti szabály műszaki háttérkövetelményeit a pályahálózat-üzemeltetők által használt CCS elemek zavarérzékenységét figyelembe véve, CCS szakterületi követelményekként kell megállapítani és VME-be foglalni.</a:t>
                      </a: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Biztosítani kell, hogy a járművek összeférhetőségi vizsgálatát, az ahhoz szükséges pályahálózat-üzemeltetői szakfelügyelettel együtt diszkriminációmentesen, egységes követelményrendszer szerint vehesse igénybe minden érdekelt kérelmező. Biztosítani kell, hogy a vizsgálat adott esetben a tervezési, fejlesztési fázisban, illetve Magyarország területén használni nem kívánt </a:t>
                      </a:r>
                      <a:r>
                        <a:rPr lang="hu-HU" sz="1400" dirty="0" smtClean="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járműtípusnál </a:t>
                      </a:r>
                      <a:r>
                        <a:rPr lang="hu-HU" sz="1400"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is elvégezhető legyen.</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805195836"/>
                  </a:ext>
                </a:extLst>
              </a:tr>
              <a:tr h="1248689">
                <a:tc>
                  <a:txBody>
                    <a:bodyPr/>
                    <a:lstStyle/>
                    <a:p>
                      <a:pPr algn="l">
                        <a:lnSpc>
                          <a:spcPct val="115000"/>
                        </a:lnSpc>
                        <a:spcAft>
                          <a:spcPts val="0"/>
                        </a:spcAft>
                      </a:pPr>
                      <a:r>
                        <a:rPr lang="hu-HU" sz="14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bejelentendő szabályozás szövege</a:t>
                      </a:r>
                      <a:endParaRPr lang="hu-HU" sz="18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B-osztályú ellenőrző-irányító és jelzőberendezésekkel felszerelt vonalakon közlekedő járművek esetében a pályamenti ellenőrző-irányító, jelző-, biztosító- és távközlőberendezésekkel való összeférhetőséget gyakorlati mérésekkel kell igazolni. A méréseket a távközlő- és biztosítóberendezések járművekkel való összeférhetőségi vizsgálatait meghatározó vasúti műszaki előírás alapján kell elvégezni. A vizsgálati program sikeres </a:t>
                      </a:r>
                      <a:r>
                        <a:rPr lang="hu-HU" sz="1400" b="1" dirty="0" smtClean="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teljesítése </a:t>
                      </a:r>
                      <a:r>
                        <a:rPr lang="hu-HU" sz="14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jármű összeférhetőség szempontjából való megfelelőségét igazolja a teljes országos közforgalmú vasúthálózaton.</a:t>
                      </a:r>
                      <a:endParaRPr lang="hu-HU"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4001783"/>
                  </a:ext>
                </a:extLst>
              </a:tr>
            </a:tbl>
          </a:graphicData>
        </a:graphic>
      </p:graphicFrame>
      <p:sp>
        <p:nvSpPr>
          <p:cNvPr id="5" name="Rectangle 1"/>
          <p:cNvSpPr>
            <a:spLocks noChangeArrowheads="1"/>
          </p:cNvSpPr>
          <p:nvPr/>
        </p:nvSpPr>
        <p:spPr bwMode="auto">
          <a:xfrm>
            <a:off x="2992599" y="2287455"/>
            <a:ext cx="1553349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hu-HU"/>
          </a:p>
        </p:txBody>
      </p:sp>
    </p:spTree>
    <p:extLst>
      <p:ext uri="{BB962C8B-B14F-4D97-AF65-F5344CB8AC3E}">
        <p14:creationId xmlns:p14="http://schemas.microsoft.com/office/powerpoint/2010/main" val="2033999022"/>
      </p:ext>
    </p:extLst>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 name="Shape 167"/>
          <p:cNvSpPr>
            <a:spLocks noGrp="1"/>
          </p:cNvSpPr>
          <p:nvPr>
            <p:ph type="ctrTitle"/>
          </p:nvPr>
        </p:nvSpPr>
        <p:spPr>
          <a:xfrm>
            <a:off x="3999434" y="421397"/>
            <a:ext cx="10464800" cy="1120461"/>
          </a:xfrm>
          <a:prstGeom prst="rect">
            <a:avLst/>
          </a:prstGeom>
        </p:spPr>
        <p:txBody>
          <a:bodyPr anchor="t"/>
          <a:lstStyle>
            <a:lvl1pPr>
              <a:defRPr sz="4400" b="1">
                <a:solidFill>
                  <a:schemeClr val="accent1"/>
                </a:solidFill>
                <a:latin typeface="+mj-lt"/>
                <a:ea typeface="+mj-ea"/>
                <a:cs typeface="+mj-cs"/>
                <a:sym typeface="Helvetica"/>
              </a:defRPr>
            </a:lvl1p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sym typeface="Helvetica"/>
              </a:rPr>
              <a:t>2. A nemzeti szabályok bázisa</a:t>
            </a:r>
          </a:p>
        </p:txBody>
      </p:sp>
      <p:sp>
        <p:nvSpPr>
          <p:cNvPr id="168" name="Shape 168"/>
          <p:cNvSpPr/>
          <p:nvPr/>
        </p:nvSpPr>
        <p:spPr>
          <a:xfrm>
            <a:off x="12806328" y="9179179"/>
            <a:ext cx="2241726" cy="3302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p>
            <a:pPr algn="r">
              <a:defRPr sz="1500" b="1">
                <a:solidFill>
                  <a:schemeClr val="accent1"/>
                </a:solidFill>
                <a:latin typeface="+mj-lt"/>
                <a:ea typeface="+mj-ea"/>
                <a:cs typeface="+mj-cs"/>
                <a:sym typeface="Helvetica"/>
              </a:defRPr>
            </a:pPr>
            <a:r>
              <a:rPr sz="1500" dirty="0"/>
              <a:t>20</a:t>
            </a:r>
            <a:r>
              <a:rPr lang="hu-HU" sz="1500" dirty="0"/>
              <a:t>20. december 8.</a:t>
            </a:r>
            <a:endParaRPr sz="1500" dirty="0"/>
          </a:p>
        </p:txBody>
      </p:sp>
      <p:sp>
        <p:nvSpPr>
          <p:cNvPr id="169" name="Shape 169"/>
          <p:cNvSpPr/>
          <p:nvPr/>
        </p:nvSpPr>
        <p:spPr>
          <a:xfrm>
            <a:off x="2244889" y="9179179"/>
            <a:ext cx="2241725" cy="304801"/>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a:bodyPr>
          <a:lstStyle>
            <a:lvl1pPr algn="l" defTabSz="426466">
              <a:defRPr sz="1300" b="1">
                <a:solidFill>
                  <a:schemeClr val="accent1"/>
                </a:solidFill>
                <a:latin typeface="+mj-lt"/>
                <a:ea typeface="+mj-ea"/>
                <a:cs typeface="+mj-cs"/>
                <a:sym typeface="Helvetica"/>
              </a:defRPr>
            </a:lvl1pPr>
          </a:lstStyle>
          <a:p>
            <a:r>
              <a:rPr lang="hu-HU" dirty="0"/>
              <a:t>Ferencz Péter</a:t>
            </a:r>
            <a:endParaRPr dirty="0"/>
          </a:p>
        </p:txBody>
      </p:sp>
      <p:sp>
        <p:nvSpPr>
          <p:cNvPr id="170" name="Shape 170"/>
          <p:cNvSpPr>
            <a:spLocks noGrp="1"/>
          </p:cNvSpPr>
          <p:nvPr>
            <p:ph type="sldNum" sz="quarter" idx="2"/>
          </p:nvPr>
        </p:nvSpPr>
        <p:spPr>
          <a:xfrm>
            <a:off x="8543082" y="9251952"/>
            <a:ext cx="456525" cy="379591"/>
          </a:xfrm>
          <a:prstGeom prst="rect">
            <a:avLst/>
          </a:prstGeom>
          <a:extLst>
            <a:ext uri="{C572A759-6A51-4108-AA02-DFA0A04FC94B}">
              <ma14:wrappingTextBoxFlag xmlns="" xmlns:ma14="http://schemas.microsoft.com/office/mac/drawingml/2011/main" val="1"/>
            </a:ext>
          </a:extLst>
        </p:spPr>
        <p:txBody>
          <a:bodyPr wrap="square"/>
          <a:lstStyle>
            <a:lvl1pPr>
              <a:defRPr b="1">
                <a:solidFill>
                  <a:schemeClr val="accent1">
                    <a:lumOff val="-7647"/>
                  </a:schemeClr>
                </a:solidFill>
                <a:latin typeface="+mj-lt"/>
                <a:ea typeface="+mj-ea"/>
                <a:cs typeface="+mj-cs"/>
                <a:sym typeface="Helvetica"/>
              </a:defRPr>
            </a:lvl1pPr>
          </a:lstStyle>
          <a:p>
            <a:fld id="{86CB4B4D-7CA3-9044-876B-883B54F8677D}" type="slidenum">
              <a:t>9</a:t>
            </a:fld>
            <a:endParaRPr dirty="0"/>
          </a:p>
        </p:txBody>
      </p:sp>
      <p:pic>
        <p:nvPicPr>
          <p:cNvPr id="171" name="image2.pdf"/>
          <p:cNvPicPr>
            <a:picLocks noChangeAspect="1"/>
          </p:cNvPicPr>
          <p:nvPr/>
        </p:nvPicPr>
        <p:blipFill>
          <a:blip r:embed="rId3">
            <a:extLst/>
          </a:blip>
          <a:stretch>
            <a:fillRect/>
          </a:stretch>
        </p:blipFill>
        <p:spPr>
          <a:xfrm>
            <a:off x="2310727" y="123336"/>
            <a:ext cx="1445065" cy="931064"/>
          </a:xfrm>
          <a:prstGeom prst="rect">
            <a:avLst/>
          </a:prstGeom>
          <a:ln w="12700">
            <a:miter lim="400000"/>
          </a:ln>
        </p:spPr>
      </p:pic>
      <p:sp>
        <p:nvSpPr>
          <p:cNvPr id="172" name="Shape 172"/>
          <p:cNvSpPr/>
          <p:nvPr/>
        </p:nvSpPr>
        <p:spPr>
          <a:xfrm>
            <a:off x="1885432" y="1192393"/>
            <a:ext cx="12578802" cy="1132796"/>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ormAutofit fontScale="92500"/>
          </a:bodyPr>
          <a:lstStyle/>
          <a:p>
            <a:pPr marL="1143057" lvl="3" algn="l">
              <a:lnSpc>
                <a:spcPct val="160000"/>
              </a:lnSpc>
              <a:buSzPct val="100000"/>
              <a:defRPr sz="4000" b="1">
                <a:solidFill>
                  <a:schemeClr val="accent1"/>
                </a:solidFill>
                <a:latin typeface="+mj-lt"/>
                <a:ea typeface="+mj-ea"/>
                <a:cs typeface="+mj-cs"/>
                <a:sym typeface="Helvetica"/>
              </a:defRPr>
            </a:pPr>
            <a:r>
              <a:rPr lang="hu-HU" sz="2801" b="1" dirty="0">
                <a:solidFill>
                  <a:schemeClr val="accent1"/>
                </a:solidFill>
                <a:latin typeface="+mj-lt"/>
                <a:ea typeface="+mj-ea"/>
                <a:cs typeface="+mj-cs"/>
              </a:rPr>
              <a:t>20. Nemzeti fedélzeti jelzőberendezések, vonatbefolyásoló rendszerek</a:t>
            </a: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a:p>
            <a:pPr marL="1657433" lvl="3" indent="-514376" algn="l">
              <a:lnSpc>
                <a:spcPct val="160000"/>
              </a:lnSpc>
              <a:buSzPct val="100000"/>
              <a:buAutoNum type="arabicPeriod"/>
              <a:defRPr sz="4000" b="1">
                <a:solidFill>
                  <a:schemeClr val="accent1"/>
                </a:solidFill>
                <a:latin typeface="+mj-lt"/>
                <a:ea typeface="+mj-ea"/>
                <a:cs typeface="+mj-cs"/>
                <a:sym typeface="Helvetica"/>
              </a:defRPr>
            </a:pPr>
            <a:endParaRPr lang="hu-HU" sz="2801" b="1" dirty="0">
              <a:solidFill>
                <a:schemeClr val="accent1"/>
              </a:solidFill>
              <a:latin typeface="+mj-lt"/>
              <a:ea typeface="+mj-ea"/>
              <a:cs typeface="+mj-cs"/>
            </a:endParaRPr>
          </a:p>
        </p:txBody>
      </p:sp>
      <p:sp>
        <p:nvSpPr>
          <p:cNvPr id="5" name="Rectangle 1"/>
          <p:cNvSpPr>
            <a:spLocks noChangeArrowheads="1"/>
          </p:cNvSpPr>
          <p:nvPr/>
        </p:nvSpPr>
        <p:spPr bwMode="auto">
          <a:xfrm>
            <a:off x="2992599" y="2287455"/>
            <a:ext cx="1553349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hu-HU"/>
          </a:p>
        </p:txBody>
      </p:sp>
      <p:graphicFrame>
        <p:nvGraphicFramePr>
          <p:cNvPr id="2" name="Táblázat 1"/>
          <p:cNvGraphicFramePr>
            <a:graphicFrameLocks noGrp="1"/>
          </p:cNvGraphicFramePr>
          <p:nvPr>
            <p:extLst>
              <p:ext uri="{D42A27DB-BD31-4B8C-83A1-F6EECF244321}">
                <p14:modId xmlns:p14="http://schemas.microsoft.com/office/powerpoint/2010/main" val="2539923419"/>
              </p:ext>
            </p:extLst>
          </p:nvPr>
        </p:nvGraphicFramePr>
        <p:xfrm>
          <a:off x="2992598" y="2033471"/>
          <a:ext cx="11689353" cy="6562515"/>
        </p:xfrm>
        <a:graphic>
          <a:graphicData uri="http://schemas.openxmlformats.org/drawingml/2006/table">
            <a:tbl>
              <a:tblPr firstRow="1" firstCol="1" bandRow="1"/>
              <a:tblGrid>
                <a:gridCol w="2922338">
                  <a:extLst>
                    <a:ext uri="{9D8B030D-6E8A-4147-A177-3AD203B41FA5}">
                      <a16:colId xmlns:a16="http://schemas.microsoft.com/office/drawing/2014/main" val="114306107"/>
                    </a:ext>
                  </a:extLst>
                </a:gridCol>
                <a:gridCol w="8767015">
                  <a:extLst>
                    <a:ext uri="{9D8B030D-6E8A-4147-A177-3AD203B41FA5}">
                      <a16:colId xmlns:a16="http://schemas.microsoft.com/office/drawing/2014/main" val="527931642"/>
                    </a:ext>
                  </a:extLst>
                </a:gridCol>
              </a:tblGrid>
              <a:tr h="469845">
                <a:tc>
                  <a:txBody>
                    <a:bodyPr/>
                    <a:lstStyle/>
                    <a:p>
                      <a:pPr algn="l">
                        <a:lnSpc>
                          <a:spcPct val="115000"/>
                        </a:lnSpc>
                        <a:spcAft>
                          <a:spcPts val="0"/>
                        </a:spcAft>
                      </a:pPr>
                      <a:r>
                        <a:rPr lang="hu-HU" sz="12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Szabályozás megnevezése, hivatkozási száma meglévő nemzeti dokumentumban</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103/2003. (XII. 27.) GKM 5.2.10</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96685730"/>
                  </a:ext>
                </a:extLst>
              </a:tr>
              <a:tr h="386431">
                <a:tc>
                  <a:txBody>
                    <a:bodyPr/>
                    <a:lstStyle/>
                    <a:p>
                      <a:pPr algn="l">
                        <a:lnSpc>
                          <a:spcPct val="115000"/>
                        </a:lnSpc>
                        <a:spcAft>
                          <a:spcPts val="0"/>
                        </a:spcAft>
                      </a:pPr>
                      <a:r>
                        <a:rPr lang="hu-HU" sz="12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TSI forrás</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Loc&amp;Pas ÁME (1302/2014/EU) 4.2.9.3. Vezető-gép kapcsolódási pont (DMI)</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50219795"/>
                  </a:ext>
                </a:extLst>
              </a:tr>
              <a:tr h="386431">
                <a:tc>
                  <a:txBody>
                    <a:bodyPr/>
                    <a:lstStyle/>
                    <a:p>
                      <a:pPr algn="l">
                        <a:lnSpc>
                          <a:spcPct val="115000"/>
                        </a:lnSpc>
                        <a:spcAft>
                          <a:spcPts val="0"/>
                        </a:spcAft>
                      </a:pPr>
                      <a:r>
                        <a:rPr lang="hu-HU" sz="12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tartalma</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D</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696329478"/>
                  </a:ext>
                </a:extLst>
              </a:tr>
              <a:tr h="386431">
                <a:tc>
                  <a:txBody>
                    <a:bodyPr/>
                    <a:lstStyle/>
                    <a:p>
                      <a:pPr algn="l">
                        <a:lnSpc>
                          <a:spcPct val="115000"/>
                        </a:lnSpc>
                        <a:spcAft>
                          <a:spcPts val="0"/>
                        </a:spcAft>
                      </a:pPr>
                      <a:r>
                        <a:rPr lang="hu-HU" sz="12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RDD osztályozás</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12.2.1. Nemzeti fedélzeti jelzőberendezések</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846422064"/>
                  </a:ext>
                </a:extLst>
              </a:tr>
              <a:tr h="2584150">
                <a:tc>
                  <a:txBody>
                    <a:bodyPr/>
                    <a:lstStyle/>
                    <a:p>
                      <a:pPr algn="l">
                        <a:lnSpc>
                          <a:spcPct val="115000"/>
                        </a:lnSpc>
                        <a:spcAft>
                          <a:spcPts val="0"/>
                        </a:spcAft>
                      </a:pPr>
                      <a:r>
                        <a:rPr lang="hu-HU" sz="12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Nemzeti szabály alkalmazásának indoklása</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CCS, illetve hálózat-összeférhetőségi paraméter, melyre harmonizált szabályozás hiányában nemzeti szabályt kell alkotni, illetőleg a harmonizált szabályok egységes magyar nyelvi változatát közzé kell tenni. A jelenleg pályahálózat-üzemeltetői feltétfüzetben a vonatbefolyásoló berendezés működési rendszer- és vizsgálati követelményeit VME formájába át kell dolgozni és közzétenni olyan részletességgel, hogy a jelenleg elfogadott rendszerként használt EVM és MIREL berendezések mellett egyéb járműfedélzeti berendezés is alkalmassá tehető legyen az EVM-rendszerű vonatbefolyásoló-rendszerrel való együttműködésre.</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u="sng">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járműre vonatkozó nemzeti szabály műszaki háttérkövetelményeit a jelenleg létező pályahálózat-üzemeltetői feltétfüzetek alapján CCS szakterületi követelményekként kell megállapítani és VME-be foglalni.</a:t>
                      </a:r>
                      <a:r>
                        <a:rPr lang="hu-HU" sz="12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 Biztosítani kell, hogy a járművek összeférhetőségi vizsgálatát, az ahhoz szükséges pályahálózat-üzemeltetői szakfelügyelettel együtt diszkriminációmentesen, egységes követelményrendszer szerint vehesse igénybe minden érdekelt kérelmező. Biztosítani kell, hogy a vizsgálat adott esetben a tervezési, fejlesztési fázisban is elvégezhető legyen.</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kapcsolódó VME-ket szintén nemzeti szabályként kell bejelenteni.</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57556101"/>
                  </a:ext>
                </a:extLst>
              </a:tr>
              <a:tr h="2349227">
                <a:tc>
                  <a:txBody>
                    <a:bodyPr/>
                    <a:lstStyle/>
                    <a:p>
                      <a:pPr algn="l">
                        <a:lnSpc>
                          <a:spcPct val="115000"/>
                        </a:lnSpc>
                        <a:spcAft>
                          <a:spcPts val="0"/>
                        </a:spcAft>
                      </a:pPr>
                      <a:r>
                        <a:rPr lang="hu-HU" sz="1200" b="1">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bejelentendő szabályozás szövege</a:t>
                      </a:r>
                      <a:endParaRPr lang="hu-HU" sz="160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l">
                        <a:lnSpc>
                          <a:spcPct val="115000"/>
                        </a:lnSpc>
                        <a:spcAft>
                          <a:spcPts val="0"/>
                        </a:spcAft>
                      </a:pPr>
                      <a:r>
                        <a:rPr lang="hu-HU" sz="12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Az EVM-rendszerű, B-osztályú vonatbefolyásolásra kiépített vonalon 100 km/h sebesség felett közlekedő dízel és villamos vontatójárműveket és vezérlőkocsikat el kell látni éberségi és vonatbefolyásoló berendezéssel. A nemzeti fedélzeti jelzőberendezésként alkalmazott vonatbefolyásoló berendezésekként a hálózaton az alábbiakat kell alkalmazni:</a:t>
                      </a:r>
                      <a:endParaRPr lang="hu-HU"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EVM-rendszer: EVM120, EÉVB, EVM funkcióra alkalmas MIREL</a:t>
                      </a:r>
                      <a:endParaRPr lang="hu-HU"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GySEV pályahálózat-üzemeltető kijelölt vonalain:</a:t>
                      </a:r>
                      <a:endParaRPr lang="hu-HU"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Indusi-60 PZB</a:t>
                      </a:r>
                      <a:endParaRPr lang="hu-HU"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felsorolt nemzeti vonatbefolyásoló rendszerek CCS együttműködési alapvető paramétereit, és azok igazolási módját vasúti műszaki előírás formájában nyilvánosan közzé kell tenni.</a:t>
                      </a:r>
                      <a:endParaRPr lang="hu-HU"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15000"/>
                        </a:lnSpc>
                        <a:spcAft>
                          <a:spcPts val="0"/>
                        </a:spcAft>
                      </a:pPr>
                      <a:r>
                        <a:rPr lang="hu-HU" sz="1200" b="1" dirty="0">
                          <a:solidFill>
                            <a:schemeClr val="accent1">
                              <a:lumMod val="50000"/>
                            </a:schemeClr>
                          </a:solidFill>
                          <a:effectLst/>
                          <a:latin typeface="Calibri" panose="020F0502020204030204" pitchFamily="34" charset="0"/>
                          <a:ea typeface="Times New Roman" panose="02020603050405020304" pitchFamily="18" charset="0"/>
                          <a:cs typeface="Times New Roman" panose="02020603050405020304" pitchFamily="18" charset="0"/>
                        </a:rPr>
                        <a:t>A járműbe beépített berendezés megfelelőségvizsgálatát a megfelelőségigazoláshoz szükséges vizsgálati eljárást szabályozó VME alapján kell elvégezni.</a:t>
                      </a:r>
                      <a:endParaRPr lang="hu-HU" sz="16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117854"/>
                  </a:ext>
                </a:extLst>
              </a:tr>
            </a:tbl>
          </a:graphicData>
        </a:graphic>
      </p:graphicFrame>
    </p:spTree>
    <p:extLst>
      <p:ext uri="{BB962C8B-B14F-4D97-AF65-F5344CB8AC3E}">
        <p14:creationId xmlns:p14="http://schemas.microsoft.com/office/powerpoint/2010/main" val="166541493"/>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a:ea typeface="Helvetica"/>
        <a:cs typeface="Helvetica"/>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a:ea typeface="Helvetica"/>
        <a:cs typeface="Helvetica"/>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1138</TotalTime>
  <Words>2859</Words>
  <Application>Microsoft Office PowerPoint</Application>
  <PresentationFormat>Egyéni</PresentationFormat>
  <Paragraphs>395</Paragraphs>
  <Slides>20</Slides>
  <Notes>19</Notes>
  <HiddenSlides>0</HiddenSlides>
  <MMClips>0</MMClips>
  <ScaleCrop>false</ScaleCrop>
  <HeadingPairs>
    <vt:vector size="6" baseType="variant">
      <vt:variant>
        <vt:lpstr>Használt betűtípusok</vt:lpstr>
      </vt:variant>
      <vt:variant>
        <vt:i4>6</vt:i4>
      </vt:variant>
      <vt:variant>
        <vt:lpstr>Téma</vt:lpstr>
      </vt:variant>
      <vt:variant>
        <vt:i4>1</vt:i4>
      </vt:variant>
      <vt:variant>
        <vt:lpstr>Diacímek</vt:lpstr>
      </vt:variant>
      <vt:variant>
        <vt:i4>20</vt:i4>
      </vt:variant>
    </vt:vector>
  </HeadingPairs>
  <TitlesOfParts>
    <vt:vector size="27" baseType="lpstr">
      <vt:lpstr>Arial</vt:lpstr>
      <vt:lpstr>Calibri</vt:lpstr>
      <vt:lpstr>Helvetica</vt:lpstr>
      <vt:lpstr>Helvetica Light</vt:lpstr>
      <vt:lpstr>Helvetica Neue</vt:lpstr>
      <vt:lpstr>Times New Roman</vt:lpstr>
      <vt:lpstr>White</vt:lpstr>
      <vt:lpstr>WorkShop a 4. Vasúti Csomag bevezetésével kapcsolatban a Magyar vasúti piaci szereplők részére  A vontató és személyszállító járművekre vonatkozó előírások változása  2020. december 8.  Ferencz Péter</vt:lpstr>
      <vt:lpstr>Tartalom</vt:lpstr>
      <vt:lpstr>1. Források és megvalósítás</vt:lpstr>
      <vt:lpstr>1. Források és megvalósítás</vt:lpstr>
      <vt:lpstr>2. A nemzeti szabályok bázisa</vt:lpstr>
      <vt:lpstr>2. A nemzeti szabályok bázisa</vt:lpstr>
      <vt:lpstr>2. A nemzeti szabályok bázisa</vt:lpstr>
      <vt:lpstr>2. A nemzeti szabályok bázisa</vt:lpstr>
      <vt:lpstr>2. A nemzeti szabályok bázisa</vt:lpstr>
      <vt:lpstr>2. A nemzeti szabályok bázisa</vt:lpstr>
      <vt:lpstr>2. A nemzeti szabályok bázisa</vt:lpstr>
      <vt:lpstr>2. A nemzeti szabályok bázisa</vt:lpstr>
      <vt:lpstr>2. A nemzeti szabályok bázisa</vt:lpstr>
      <vt:lpstr>2. A nemzeti szabályok bázisa</vt:lpstr>
      <vt:lpstr>2. A nemzeti szabályok bázisa</vt:lpstr>
      <vt:lpstr>2. A nemzeti szabályok bázisa</vt:lpstr>
      <vt:lpstr>2. A nemzeti szabályok bázisa</vt:lpstr>
      <vt:lpstr>3. Az „OVSZ I” tartalmi referenciája</vt:lpstr>
      <vt:lpstr>Workshop a IV. vasúti csomag bevezetésével kapcsolatban a magyar vasúti piaci szereplők részére  </vt:lpstr>
      <vt:lpstr>PowerPoint-bemutató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OVSZ - Projekt  Haladási megbeszélés  2019. augusztus 6.</dc:title>
  <dc:creator>Ferencz Péter</dc:creator>
  <cp:lastModifiedBy>Ferencz Péter</cp:lastModifiedBy>
  <cp:revision>138</cp:revision>
  <dcterms:modified xsi:type="dcterms:W3CDTF">2020-12-07T14:49:30Z</dcterms:modified>
</cp:coreProperties>
</file>