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4">
  <p:sldMasterIdLst>
    <p:sldMasterId id="2147483661" r:id="rId1"/>
  </p:sldMasterIdLst>
  <p:notesMasterIdLst>
    <p:notesMasterId r:id="rId13"/>
  </p:notesMasterIdLst>
  <p:sldIdLst>
    <p:sldId id="256" r:id="rId2"/>
    <p:sldId id="262" r:id="rId3"/>
    <p:sldId id="280" r:id="rId4"/>
    <p:sldId id="309" r:id="rId5"/>
    <p:sldId id="305" r:id="rId6"/>
    <p:sldId id="306" r:id="rId7"/>
    <p:sldId id="307" r:id="rId8"/>
    <p:sldId id="310" r:id="rId9"/>
    <p:sldId id="308" r:id="rId10"/>
    <p:sldId id="311" r:id="rId11"/>
    <p:sldId id="279" r:id="rId12"/>
  </p:sldIdLst>
  <p:sldSz cx="17340263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43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64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9" name="Shape 12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3077611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2689090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2419989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3352429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3256877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519738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4" name="Shape 17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Projekt vezetők</a:t>
            </a:r>
          </a:p>
        </p:txBody>
      </p:sp>
    </p:spTree>
    <p:extLst>
      <p:ext uri="{BB962C8B-B14F-4D97-AF65-F5344CB8AC3E}">
        <p14:creationId xmlns:p14="http://schemas.microsoft.com/office/powerpoint/2010/main" val="2158976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167533" y="1596249"/>
            <a:ext cx="13005197" cy="3395698"/>
          </a:xfrm>
        </p:spPr>
        <p:txBody>
          <a:bodyPr anchor="b"/>
          <a:lstStyle>
            <a:lvl1pPr algn="ctr">
              <a:defRPr sz="8533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167533" y="5122898"/>
            <a:ext cx="13005197" cy="2354862"/>
          </a:xfrm>
        </p:spPr>
        <p:txBody>
          <a:bodyPr/>
          <a:lstStyle>
            <a:lvl1pPr marL="0" indent="0" algn="ctr">
              <a:buNone/>
              <a:defRPr sz="3413"/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F94FB-A01D-49E5-BED5-78DA81036E79}" type="datetimeFigureOut">
              <a:rPr lang="hu-HU" smtClean="0"/>
              <a:t>2020. 12. 08.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6614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F94FB-A01D-49E5-BED5-78DA81036E79}" type="datetimeFigureOut">
              <a:rPr lang="hu-HU" smtClean="0"/>
              <a:t>2020. 12. 08.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8079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12409126" y="519289"/>
            <a:ext cx="3738994" cy="82657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192143" y="519289"/>
            <a:ext cx="11000229" cy="82657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F94FB-A01D-49E5-BED5-78DA81036E79}" type="datetimeFigureOut">
              <a:rPr lang="hu-HU" smtClean="0"/>
              <a:t>2020. 12. 08.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211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F94FB-A01D-49E5-BED5-78DA81036E79}" type="datetimeFigureOut">
              <a:rPr lang="hu-HU" smtClean="0"/>
              <a:t>2020. 12. 08.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113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83112" y="2431628"/>
            <a:ext cx="14955977" cy="4057226"/>
          </a:xfrm>
        </p:spPr>
        <p:txBody>
          <a:bodyPr anchor="b"/>
          <a:lstStyle>
            <a:lvl1pPr>
              <a:defRPr sz="8533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183112" y="6527237"/>
            <a:ext cx="14955977" cy="2133599"/>
          </a:xfrm>
        </p:spPr>
        <p:txBody>
          <a:bodyPr/>
          <a:lstStyle>
            <a:lvl1pPr marL="0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1pPr>
            <a:lvl2pPr marL="6502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F94FB-A01D-49E5-BED5-78DA81036E79}" type="datetimeFigureOut">
              <a:rPr lang="hu-HU" smtClean="0"/>
              <a:t>2020. 12. 08.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669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192143" y="2596444"/>
            <a:ext cx="7369612" cy="618857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778508" y="2596444"/>
            <a:ext cx="7369612" cy="618857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F94FB-A01D-49E5-BED5-78DA81036E79}" type="datetimeFigureOut">
              <a:rPr lang="hu-HU" smtClean="0"/>
              <a:t>2020. 12. 08.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3272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94402" y="519290"/>
            <a:ext cx="14955977" cy="188524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194403" y="2390987"/>
            <a:ext cx="7335743" cy="1171786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194403" y="3562773"/>
            <a:ext cx="7335743" cy="524030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8778508" y="2390987"/>
            <a:ext cx="7371870" cy="1171786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8778508" y="3562773"/>
            <a:ext cx="7371870" cy="524030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F94FB-A01D-49E5-BED5-78DA81036E79}" type="datetimeFigureOut">
              <a:rPr lang="hu-HU" smtClean="0"/>
              <a:t>2020. 12. 08.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7008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F94FB-A01D-49E5-BED5-78DA81036E79}" type="datetimeFigureOut">
              <a:rPr lang="hu-HU" smtClean="0"/>
              <a:t>2020. 12. 08.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0734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F94FB-A01D-49E5-BED5-78DA81036E79}" type="datetimeFigureOut">
              <a:rPr lang="hu-HU" smtClean="0"/>
              <a:t>2020. 12. 08.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5609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94402" y="650240"/>
            <a:ext cx="5592686" cy="2275840"/>
          </a:xfrm>
        </p:spPr>
        <p:txBody>
          <a:bodyPr anchor="b"/>
          <a:lstStyle>
            <a:lvl1pPr>
              <a:defRPr sz="455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371870" y="1404338"/>
            <a:ext cx="8778508" cy="6931378"/>
          </a:xfrm>
        </p:spPr>
        <p:txBody>
          <a:bodyPr/>
          <a:lstStyle>
            <a:lvl1pPr>
              <a:defRPr sz="4551"/>
            </a:lvl1pPr>
            <a:lvl2pPr>
              <a:defRPr sz="3982"/>
            </a:lvl2pPr>
            <a:lvl3pPr>
              <a:defRPr sz="3413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94402" y="2926080"/>
            <a:ext cx="5592686" cy="5420925"/>
          </a:xfrm>
        </p:spPr>
        <p:txBody>
          <a:bodyPr/>
          <a:lstStyle>
            <a:lvl1pPr marL="0" indent="0">
              <a:buNone/>
              <a:defRPr sz="2276"/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F94FB-A01D-49E5-BED5-78DA81036E79}" type="datetimeFigureOut">
              <a:rPr lang="hu-HU" smtClean="0"/>
              <a:t>2020. 12. 08.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3579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94402" y="650240"/>
            <a:ext cx="5592686" cy="2275840"/>
          </a:xfrm>
        </p:spPr>
        <p:txBody>
          <a:bodyPr anchor="b"/>
          <a:lstStyle>
            <a:lvl1pPr>
              <a:defRPr sz="455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7371870" y="1404338"/>
            <a:ext cx="8778508" cy="6931378"/>
          </a:xfrm>
        </p:spPr>
        <p:txBody>
          <a:bodyPr/>
          <a:lstStyle>
            <a:lvl1pPr marL="0" indent="0">
              <a:buNone/>
              <a:defRPr sz="4551"/>
            </a:lvl1pPr>
            <a:lvl2pPr marL="650230" indent="0">
              <a:buNone/>
              <a:defRPr sz="3982"/>
            </a:lvl2pPr>
            <a:lvl3pPr marL="1300460" indent="0">
              <a:buNone/>
              <a:defRPr sz="3413"/>
            </a:lvl3pPr>
            <a:lvl4pPr marL="1950690" indent="0">
              <a:buNone/>
              <a:defRPr sz="2844"/>
            </a:lvl4pPr>
            <a:lvl5pPr marL="2600919" indent="0">
              <a:buNone/>
              <a:defRPr sz="2844"/>
            </a:lvl5pPr>
            <a:lvl6pPr marL="3251149" indent="0">
              <a:buNone/>
              <a:defRPr sz="2844"/>
            </a:lvl6pPr>
            <a:lvl7pPr marL="3901379" indent="0">
              <a:buNone/>
              <a:defRPr sz="2844"/>
            </a:lvl7pPr>
            <a:lvl8pPr marL="4551609" indent="0">
              <a:buNone/>
              <a:defRPr sz="2844"/>
            </a:lvl8pPr>
            <a:lvl9pPr marL="5201839" indent="0">
              <a:buNone/>
              <a:defRPr sz="2844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94402" y="2926080"/>
            <a:ext cx="5592686" cy="5420925"/>
          </a:xfrm>
        </p:spPr>
        <p:txBody>
          <a:bodyPr/>
          <a:lstStyle>
            <a:lvl1pPr marL="0" indent="0">
              <a:buNone/>
              <a:defRPr sz="2276"/>
            </a:lvl1pPr>
            <a:lvl2pPr marL="650230" indent="0">
              <a:buNone/>
              <a:defRPr sz="1991"/>
            </a:lvl2pPr>
            <a:lvl3pPr marL="1300460" indent="0">
              <a:buNone/>
              <a:defRPr sz="1707"/>
            </a:lvl3pPr>
            <a:lvl4pPr marL="1950690" indent="0">
              <a:buNone/>
              <a:defRPr sz="1422"/>
            </a:lvl4pPr>
            <a:lvl5pPr marL="2600919" indent="0">
              <a:buNone/>
              <a:defRPr sz="1422"/>
            </a:lvl5pPr>
            <a:lvl6pPr marL="3251149" indent="0">
              <a:buNone/>
              <a:defRPr sz="1422"/>
            </a:lvl6pPr>
            <a:lvl7pPr marL="3901379" indent="0">
              <a:buNone/>
              <a:defRPr sz="1422"/>
            </a:lvl7pPr>
            <a:lvl8pPr marL="4551609" indent="0">
              <a:buNone/>
              <a:defRPr sz="1422"/>
            </a:lvl8pPr>
            <a:lvl9pPr marL="5201839" indent="0">
              <a:buNone/>
              <a:defRPr sz="1422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F94FB-A01D-49E5-BED5-78DA81036E79}" type="datetimeFigureOut">
              <a:rPr lang="hu-HU" smtClean="0"/>
              <a:t>2020. 12. 08.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8724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1192143" y="519290"/>
            <a:ext cx="14955977" cy="1885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192143" y="2596444"/>
            <a:ext cx="14955977" cy="6188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1192143" y="9040143"/>
            <a:ext cx="3901559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F94FB-A01D-49E5-BED5-78DA81036E79}" type="datetimeFigureOut">
              <a:rPr lang="hu-HU" smtClean="0"/>
              <a:t>2020. 12. 08.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5743962" y="9040143"/>
            <a:ext cx="5852339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12246561" y="9040143"/>
            <a:ext cx="3901559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1801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1300460" rtl="0" eaLnBrk="1" latinLnBrk="0" hangingPunct="1">
        <a:lnSpc>
          <a:spcPct val="90000"/>
        </a:lnSpc>
        <a:spcBef>
          <a:spcPct val="0"/>
        </a:spcBef>
        <a:buNone/>
        <a:defRPr sz="62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5115" indent="-325115" algn="l" defTabSz="1300460" rtl="0" eaLnBrk="1" latinLnBrk="0" hangingPunct="1">
        <a:lnSpc>
          <a:spcPct val="90000"/>
        </a:lnSpc>
        <a:spcBef>
          <a:spcPts val="1422"/>
        </a:spcBef>
        <a:buFont typeface="Arial" panose="020B0604020202020204" pitchFamily="34" charset="0"/>
        <a:buChar char="•"/>
        <a:defRPr sz="3982" kern="1200">
          <a:solidFill>
            <a:schemeClr val="tx1"/>
          </a:solidFill>
          <a:latin typeface="+mn-lt"/>
          <a:ea typeface="+mn-ea"/>
          <a:cs typeface="+mn-cs"/>
        </a:defRPr>
      </a:lvl1pPr>
      <a:lvl2pPr marL="975345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3413" kern="1200">
          <a:solidFill>
            <a:schemeClr val="tx1"/>
          </a:solidFill>
          <a:latin typeface="+mn-lt"/>
          <a:ea typeface="+mn-ea"/>
          <a:cs typeface="+mn-cs"/>
        </a:defRPr>
      </a:lvl2pPr>
      <a:lvl3pPr marL="1625575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844" kern="1200">
          <a:solidFill>
            <a:schemeClr val="tx1"/>
          </a:solidFill>
          <a:latin typeface="+mn-lt"/>
          <a:ea typeface="+mn-ea"/>
          <a:cs typeface="+mn-cs"/>
        </a:defRPr>
      </a:lvl3pPr>
      <a:lvl4pPr marL="227580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92603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57626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49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72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954" indent="-325115" algn="l" defTabSz="1300460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image2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727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Shape 132"/>
          <p:cNvSpPr>
            <a:spLocks noGrp="1"/>
          </p:cNvSpPr>
          <p:nvPr>
            <p:ph type="ctrTitle"/>
          </p:nvPr>
        </p:nvSpPr>
        <p:spPr>
          <a:xfrm>
            <a:off x="3271862" y="1539535"/>
            <a:ext cx="10796545" cy="6994865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>
              <a:defRPr sz="48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600" dirty="0" err="1"/>
              <a:t>WorkShop</a:t>
            </a:r>
            <a:r>
              <a:rPr lang="hu-HU" sz="3600" dirty="0"/>
              <a:t> a 4. Vasúti Csomag bevezetésével kapcsolatban a Magyar vasúti piaci szereplők részére</a:t>
            </a:r>
            <a:r>
              <a:rPr lang="hu-HU" dirty="0"/>
              <a:t/>
            </a:r>
            <a:br>
              <a:rPr lang="hu-HU" dirty="0"/>
            </a:br>
            <a:r>
              <a:rPr lang="hu-HU" sz="4901" dirty="0"/>
              <a:t/>
            </a:r>
            <a:br>
              <a:rPr lang="hu-HU" sz="4901" dirty="0"/>
            </a:br>
            <a:r>
              <a:rPr lang="en-US" sz="4900" u="sng" dirty="0" err="1">
                <a:solidFill>
                  <a:srgbClr val="FF0000"/>
                </a:solidFill>
              </a:rPr>
              <a:t>Vasúti</a:t>
            </a:r>
            <a:r>
              <a:rPr lang="en-US" sz="4900" u="sng" dirty="0">
                <a:solidFill>
                  <a:srgbClr val="FF0000"/>
                </a:solidFill>
              </a:rPr>
              <a:t> </a:t>
            </a:r>
            <a:r>
              <a:rPr lang="en-US" sz="4900" u="sng" dirty="0" err="1">
                <a:solidFill>
                  <a:srgbClr val="FF0000"/>
                </a:solidFill>
              </a:rPr>
              <a:t>Járművekre</a:t>
            </a:r>
            <a:r>
              <a:rPr lang="en-US" sz="4900" u="sng" dirty="0">
                <a:solidFill>
                  <a:srgbClr val="FF0000"/>
                </a:solidFill>
              </a:rPr>
              <a:t> </a:t>
            </a:r>
            <a:r>
              <a:rPr lang="en-US" sz="4900" u="sng" dirty="0" err="1">
                <a:solidFill>
                  <a:srgbClr val="FF0000"/>
                </a:solidFill>
              </a:rPr>
              <a:t>vonatkozó</a:t>
            </a:r>
            <a:r>
              <a:rPr lang="en-US" sz="4900" u="sng" dirty="0">
                <a:solidFill>
                  <a:srgbClr val="FF0000"/>
                </a:solidFill>
              </a:rPr>
              <a:t> </a:t>
            </a:r>
            <a:r>
              <a:rPr lang="en-US" sz="4900" u="sng" dirty="0" err="1">
                <a:solidFill>
                  <a:srgbClr val="FF0000"/>
                </a:solidFill>
              </a:rPr>
              <a:t>műszaki</a:t>
            </a:r>
            <a:r>
              <a:rPr lang="en-US" sz="4900" u="sng" dirty="0">
                <a:solidFill>
                  <a:srgbClr val="FF0000"/>
                </a:solidFill>
              </a:rPr>
              <a:t> </a:t>
            </a:r>
            <a:r>
              <a:rPr lang="en-US" sz="4900" u="sng" dirty="0" err="1">
                <a:solidFill>
                  <a:srgbClr val="FF0000"/>
                </a:solidFill>
              </a:rPr>
              <a:t>szabályozás</a:t>
            </a:r>
            <a:r>
              <a:rPr lang="en-US" sz="4900" u="sng" dirty="0">
                <a:solidFill>
                  <a:srgbClr val="FF0000"/>
                </a:solidFill>
              </a:rPr>
              <a:t> </a:t>
            </a:r>
            <a:r>
              <a:rPr lang="en-US" sz="4900" u="sng" dirty="0" err="1">
                <a:solidFill>
                  <a:srgbClr val="FF0000"/>
                </a:solidFill>
              </a:rPr>
              <a:t>koncepciója</a:t>
            </a:r>
            <a:r>
              <a:rPr lang="hu-HU" sz="4900" u="sng" dirty="0">
                <a:solidFill>
                  <a:srgbClr val="FF0000"/>
                </a:solidFill>
              </a:rPr>
              <a:t/>
            </a:r>
            <a:br>
              <a:rPr lang="hu-HU" sz="4900" u="sng" dirty="0">
                <a:solidFill>
                  <a:srgbClr val="FF0000"/>
                </a:solidFill>
              </a:rPr>
            </a:br>
            <a:r>
              <a:rPr lang="hu-HU" sz="4900" u="sng" dirty="0">
                <a:solidFill>
                  <a:srgbClr val="FF0000"/>
                </a:solidFill>
              </a:rPr>
              <a:t/>
            </a:r>
            <a:br>
              <a:rPr lang="hu-HU" sz="4900" u="sng" dirty="0">
                <a:solidFill>
                  <a:srgbClr val="FF0000"/>
                </a:solidFill>
              </a:rPr>
            </a:br>
            <a:r>
              <a:rPr lang="hu-HU" sz="4001" dirty="0"/>
              <a:t>2020. december 8.</a:t>
            </a:r>
            <a:br>
              <a:rPr lang="hu-HU" sz="4001" dirty="0"/>
            </a:br>
            <a:r>
              <a:rPr lang="hu-HU" sz="4001" dirty="0"/>
              <a:t/>
            </a:r>
            <a:br>
              <a:rPr lang="hu-HU" sz="4001" dirty="0"/>
            </a:br>
            <a:r>
              <a:rPr lang="en-US" sz="4001" dirty="0"/>
              <a:t>Dr. </a:t>
            </a:r>
            <a:r>
              <a:rPr lang="en-US" sz="4001" dirty="0" err="1"/>
              <a:t>Csiba</a:t>
            </a:r>
            <a:r>
              <a:rPr lang="en-US" sz="4001" dirty="0"/>
              <a:t> </a:t>
            </a:r>
            <a:r>
              <a:rPr lang="en-US" sz="4001" dirty="0" err="1"/>
              <a:t>József</a:t>
            </a:r>
            <a:r>
              <a:rPr lang="en-US" sz="4001" dirty="0"/>
              <a:t/>
            </a:r>
            <a:br>
              <a:rPr lang="en-US" sz="4001" dirty="0"/>
            </a:br>
            <a:r>
              <a:rPr lang="en-US" sz="3100" dirty="0" err="1"/>
              <a:t>Megfelelőségértékelési</a:t>
            </a:r>
            <a:r>
              <a:rPr lang="en-US" sz="3100" dirty="0"/>
              <a:t> </a:t>
            </a:r>
            <a:r>
              <a:rPr lang="en-US" sz="3100" dirty="0" err="1"/>
              <a:t>üzletág</a:t>
            </a:r>
            <a:r>
              <a:rPr lang="en-US" sz="3100" dirty="0"/>
              <a:t> </a:t>
            </a:r>
            <a:r>
              <a:rPr lang="en-US" sz="3100" dirty="0" err="1"/>
              <a:t>vezetője</a:t>
            </a:r>
            <a:endParaRPr lang="hu-HU" sz="4001" dirty="0"/>
          </a:p>
        </p:txBody>
      </p:sp>
      <p:sp>
        <p:nvSpPr>
          <p:cNvPr id="135" name="Shape 135"/>
          <p:cNvSpPr>
            <a:spLocks noGrp="1"/>
          </p:cNvSpPr>
          <p:nvPr>
            <p:ph type="sldNum" sz="quarter" idx="12"/>
          </p:nvPr>
        </p:nvSpPr>
        <p:spPr>
          <a:xfrm>
            <a:off x="8543080" y="9251950"/>
            <a:ext cx="254102" cy="3810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rPr/>
              <a:t>1</a:t>
            </a:fld>
            <a:endParaRPr/>
          </a:p>
        </p:txBody>
      </p:sp>
      <p:sp>
        <p:nvSpPr>
          <p:cNvPr id="133" name="Shape 133"/>
          <p:cNvSpPr/>
          <p:nvPr/>
        </p:nvSpPr>
        <p:spPr>
          <a:xfrm>
            <a:off x="12806328" y="9179179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r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</a:t>
            </a:r>
            <a:r>
              <a:rPr sz="1500" dirty="0"/>
              <a:t>.</a:t>
            </a:r>
            <a:r>
              <a:rPr lang="hu-HU" sz="1500" dirty="0"/>
              <a:t> december 8.</a:t>
            </a:r>
            <a:endParaRPr sz="1500" dirty="0"/>
          </a:p>
        </p:txBody>
      </p:sp>
      <p:sp>
        <p:nvSpPr>
          <p:cNvPr id="134" name="Shape 134"/>
          <p:cNvSpPr/>
          <p:nvPr/>
        </p:nvSpPr>
        <p:spPr>
          <a:xfrm>
            <a:off x="2244889" y="9179179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en-US" dirty="0"/>
              <a:t>Dr. </a:t>
            </a:r>
            <a:r>
              <a:rPr lang="en-US" dirty="0" err="1"/>
              <a:t>Csiba</a:t>
            </a:r>
            <a:r>
              <a:rPr lang="en-US" dirty="0"/>
              <a:t> </a:t>
            </a:r>
            <a:r>
              <a:rPr lang="en-US" dirty="0" err="1"/>
              <a:t>József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999576" y="421531"/>
            <a:ext cx="10464481" cy="1120427"/>
          </a:xfrm>
          <a:prstGeom prst="rect">
            <a:avLst/>
          </a:prstGeom>
        </p:spPr>
        <p:txBody>
          <a:bodyPr anchor="t">
            <a:normAutofit fontScale="90000"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699" dirty="0">
                <a:latin typeface="Arial" panose="020B0604020202020204" pitchFamily="34" charset="0"/>
                <a:cs typeface="Arial" panose="020B0604020202020204" pitchFamily="34" charset="0"/>
              </a:rPr>
              <a:t>Workshop a IV. vasúti csomag bevezetésével kapcsolatban a magyar vasúti piaci szereplők részére</a:t>
            </a:r>
            <a:br>
              <a:rPr lang="hu-HU" sz="2699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168" name="Shape 168"/>
          <p:cNvSpPr/>
          <p:nvPr/>
        </p:nvSpPr>
        <p:spPr>
          <a:xfrm>
            <a:off x="12806203" y="9179047"/>
            <a:ext cx="2241657" cy="3301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799" tIns="50799" rIns="50799" bIns="50799">
            <a:normAutofit lnSpcReduction="10000"/>
          </a:bodyPr>
          <a:lstStyle/>
          <a:p>
            <a:pPr algn="l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 smtClean="0"/>
              <a:t>20. </a:t>
            </a:r>
            <a:r>
              <a:rPr lang="hu-HU" sz="1500" dirty="0"/>
              <a:t>d</a:t>
            </a:r>
            <a:r>
              <a:rPr lang="hu-HU" sz="1500" dirty="0" smtClean="0"/>
              <a:t>ecember 8.</a:t>
            </a:r>
            <a:endParaRPr sz="1500" dirty="0"/>
          </a:p>
        </p:txBody>
      </p:sp>
      <p:sp>
        <p:nvSpPr>
          <p:cNvPr id="170" name="Shape 170"/>
          <p:cNvSpPr>
            <a:spLocks noGrp="1"/>
          </p:cNvSpPr>
          <p:nvPr>
            <p:ph type="sldNum" sz="quarter" idx="4294967295"/>
          </p:nvPr>
        </p:nvSpPr>
        <p:spPr>
          <a:xfrm>
            <a:off x="12040938" y="13158330"/>
            <a:ext cx="556278" cy="5398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72249" tIns="72249" rIns="72249" bIns="72249">
            <a:spAutoFit/>
          </a:bodyPr>
          <a:lstStyle>
            <a:defPPr marL="0" marR="0" indent="0" algn="l" defTabSz="130046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56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308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56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0" marR="0" indent="0" algn="ctr" defTabSz="8308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12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0" marR="0" indent="0" algn="ctr" defTabSz="8308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12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0" marR="0" indent="0" algn="ctr" defTabSz="8308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12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0" marR="0" indent="0" algn="ctr" defTabSz="8308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12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5pPr>
            <a:lvl6pPr marL="0" marR="0" indent="0" algn="ctr" defTabSz="8308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12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6pPr>
            <a:lvl7pPr marL="0" marR="0" indent="0" algn="ctr" defTabSz="8308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12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7pPr>
            <a:lvl8pPr marL="0" marR="0" indent="0" algn="ctr" defTabSz="8308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12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8pPr>
            <a:lvl9pPr marL="0" marR="0" indent="0" algn="ctr" defTabSz="830849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512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Light"/>
                <a:ea typeface="Helvetica Light"/>
                <a:cs typeface="Helvetica Light"/>
                <a:sym typeface="Helvetica Light"/>
              </a:defRPr>
            </a:lvl9pPr>
          </a:lstStyle>
          <a:p>
            <a:fld id="{86CB4B4D-7CA3-9044-876B-883B54F8677D}" type="slidenum">
              <a:rPr lang="hu-HU" smtClean="0"/>
              <a:pPr/>
              <a:t>10</a:t>
            </a:fld>
            <a:endParaRPr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921" y="123482"/>
            <a:ext cx="1445020" cy="931035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Shape 172"/>
          <p:cNvSpPr/>
          <p:nvPr/>
        </p:nvSpPr>
        <p:spPr>
          <a:xfrm>
            <a:off x="4924010" y="1935496"/>
            <a:ext cx="10598497" cy="6850012"/>
          </a:xfrm>
          <a:prstGeom prst="rect">
            <a:avLst/>
          </a:prstGeom>
          <a:ln w="57150">
            <a:solidFill>
              <a:srgbClr val="FF0000"/>
            </a:solidFill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50799" tIns="50799" rIns="204800" bIns="50799">
            <a:normAutofit fontScale="85000" lnSpcReduction="10000"/>
          </a:bodyPr>
          <a:lstStyle/>
          <a:p>
            <a:pPr marL="1142998" lvl="3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4001" dirty="0">
                <a:latin typeface="Arial" panose="020B0604020202020204" pitchFamily="34" charset="0"/>
                <a:cs typeface="Arial" panose="020B0604020202020204" pitchFamily="34" charset="0"/>
              </a:rPr>
              <a:t>Felelősségkorlátozás:</a:t>
            </a:r>
          </a:p>
          <a:p>
            <a:pPr marL="1142998" lvl="3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40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lvl="2" algn="just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399" dirty="0">
                <a:latin typeface="Arial" panose="020B0604020202020204" pitchFamily="34" charset="0"/>
                <a:cs typeface="Arial" panose="020B0604020202020204" pitchFamily="34" charset="0"/>
              </a:rPr>
              <a:t>A fenti című, a megnevezett rendezvényen elhangzott előadás, Magyarország hatályos jogszabályainak 2020. XII. 4-i állapotát figyelembe véve készült.</a:t>
            </a:r>
          </a:p>
          <a:p>
            <a:pPr marL="360000" lvl="2" algn="just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239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lvl="2" algn="just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399" dirty="0">
                <a:latin typeface="Arial" panose="020B0604020202020204" pitchFamily="34" charset="0"/>
                <a:cs typeface="Arial" panose="020B0604020202020204" pitchFamily="34" charset="0"/>
              </a:rPr>
              <a:t>A szakmai tartalom a BME ITS </a:t>
            </a:r>
            <a:r>
              <a:rPr lang="hu-HU" sz="2399" dirty="0" err="1">
                <a:latin typeface="Arial" panose="020B0604020202020204" pitchFamily="34" charset="0"/>
                <a:cs typeface="Arial" panose="020B0604020202020204" pitchFamily="34" charset="0"/>
              </a:rPr>
              <a:t>Np</a:t>
            </a:r>
            <a:r>
              <a:rPr lang="hu-HU" sz="2399" dirty="0">
                <a:latin typeface="Arial" panose="020B0604020202020204" pitchFamily="34" charset="0"/>
                <a:cs typeface="Arial" panose="020B0604020202020204" pitchFamily="34" charset="0"/>
              </a:rPr>
              <a:t>. Zrt. által, „A magyar vasúti műszaki és üzemi szabályok korszerűsítése, az új előírások rendszerének megalkotása” (IKOP-2.1.0-15-2018-00047 sz.) projekt eredménydokumentumaként elkészült szabályozási javaslatok 2020. II. 27-i állapotának megfelelő információkat tartalmazza.</a:t>
            </a:r>
          </a:p>
          <a:p>
            <a:pPr marL="360000" lvl="2" algn="just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239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lvl="2" algn="just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399" dirty="0">
                <a:latin typeface="Arial" panose="020B0604020202020204" pitchFamily="34" charset="0"/>
                <a:cs typeface="Arial" panose="020B0604020202020204" pitchFamily="34" charset="0"/>
              </a:rPr>
              <a:t>Az előadónak nincs ráhatása arra, hogy az említett projekt keretében elkészült javaslatokat a jogalkotó, illetve az erre felhatalmazott szabályozó szervezet milyen formában – adott esetben kibővítve, csonkítva, átalakítva – foglalja kötelező érvényű nemzeti szabályba; vagy az előadásban ismertetettektől alapjában eltérő szabályokat hoz. Ennek megfelelően az előadás tartalma és a továbbiakban hatályba lépő vasúti műszaki szabályok tartalma közti esetleges eltérésekért az előadó semmilyen felelősséget nem vállal.</a:t>
            </a:r>
          </a:p>
          <a:p>
            <a:pPr marL="360000" lvl="2" algn="just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239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lvl="2" algn="just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399" dirty="0">
                <a:latin typeface="Arial" panose="020B0604020202020204" pitchFamily="34" charset="0"/>
                <a:cs typeface="Arial" panose="020B0604020202020204" pitchFamily="34" charset="0"/>
              </a:rPr>
              <a:t>A jogalkalmazó kötelessége és felelőssége, hogy a tevékenységére vonatkozó kötelező szabályokkal tisztában legyen, azok állapotáról, </a:t>
            </a:r>
            <a:r>
              <a:rPr lang="hu-HU" sz="2399" dirty="0" err="1">
                <a:latin typeface="Arial" panose="020B0604020202020204" pitchFamily="34" charset="0"/>
                <a:cs typeface="Arial" panose="020B0604020202020204" pitchFamily="34" charset="0"/>
              </a:rPr>
              <a:t>hatályosságáról</a:t>
            </a:r>
            <a:r>
              <a:rPr lang="hu-HU" sz="2399" dirty="0">
                <a:latin typeface="Arial" panose="020B0604020202020204" pitchFamily="34" charset="0"/>
                <a:cs typeface="Arial" panose="020B0604020202020204" pitchFamily="34" charset="0"/>
              </a:rPr>
              <a:t> tevékenységének megkezdése előtt </a:t>
            </a:r>
            <a:r>
              <a:rPr lang="hu-HU" sz="2399" dirty="0" err="1">
                <a:latin typeface="Arial" panose="020B0604020202020204" pitchFamily="34" charset="0"/>
                <a:cs typeface="Arial" panose="020B0604020202020204" pitchFamily="34" charset="0"/>
              </a:rPr>
              <a:t>meggyőződjön</a:t>
            </a:r>
            <a:r>
              <a:rPr lang="hu-HU" sz="2399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60000" lvl="2" algn="just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400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" name="Ábra 2" descr="Felkiáltójel egyszínű kitöltéssel">
            <a:extLst>
              <a:ext uri="{FF2B5EF4-FFF2-40B4-BE49-F238E27FC236}">
                <a16:creationId xmlns:a16="http://schemas.microsoft.com/office/drawing/2014/main" id="{3DBB53D5-9C82-4F63-A543-C2F72D03A7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5364" y="3114015"/>
            <a:ext cx="4305169" cy="4305169"/>
          </a:xfrm>
          <a:prstGeom prst="rect">
            <a:avLst/>
          </a:prstGeom>
        </p:spPr>
      </p:pic>
      <p:sp>
        <p:nvSpPr>
          <p:cNvPr id="9" name="Shape 170"/>
          <p:cNvSpPr>
            <a:spLocks noGrp="1"/>
          </p:cNvSpPr>
          <p:nvPr>
            <p:ph type="sldNum" sz="quarter" idx="4294967295"/>
          </p:nvPr>
        </p:nvSpPr>
        <p:spPr>
          <a:xfrm>
            <a:off x="8543080" y="9251952"/>
            <a:ext cx="404274" cy="37959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rPr lang="hu-HU" smtClean="0"/>
              <a:pPr/>
              <a:t>10</a:t>
            </a:fld>
            <a:endParaRPr lang="hu-HU" dirty="0"/>
          </a:p>
        </p:txBody>
      </p:sp>
      <p:sp>
        <p:nvSpPr>
          <p:cNvPr id="10" name="Shape 169"/>
          <p:cNvSpPr/>
          <p:nvPr/>
        </p:nvSpPr>
        <p:spPr>
          <a:xfrm>
            <a:off x="2244889" y="9179179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hu-HU" dirty="0" smtClean="0"/>
              <a:t>Szabó Csaba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573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7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hape 172"/>
          <p:cNvSpPr/>
          <p:nvPr/>
        </p:nvSpPr>
        <p:spPr>
          <a:xfrm>
            <a:off x="2747581" y="3204075"/>
            <a:ext cx="12054106" cy="2008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42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48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Köszönöm megtisztelő figyelmüket!</a:t>
            </a:r>
          </a:p>
          <a:p>
            <a:pPr lvl="0" algn="l"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4800" dirty="0">
              <a:solidFill>
                <a:srgbClr val="C00000"/>
              </a:solidFill>
              <a:sym typeface="Helvetica"/>
            </a:endParaRPr>
          </a:p>
          <a:p>
            <a:pPr marL="342917" indent="-342917" algn="l">
              <a:buFont typeface="Arial" panose="020B0604020202020204" pitchFamily="34" charset="0"/>
              <a:buChar char="•"/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3800" b="1" dirty="0">
              <a:sym typeface="Helvetica"/>
            </a:endParaRPr>
          </a:p>
        </p:txBody>
      </p:sp>
      <p:sp>
        <p:nvSpPr>
          <p:cNvPr id="7" name="Shape 168"/>
          <p:cNvSpPr/>
          <p:nvPr/>
        </p:nvSpPr>
        <p:spPr>
          <a:xfrm>
            <a:off x="12806328" y="9179179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r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 december 8.</a:t>
            </a:r>
            <a:endParaRPr sz="1500" dirty="0"/>
          </a:p>
        </p:txBody>
      </p:sp>
      <p:sp>
        <p:nvSpPr>
          <p:cNvPr id="8" name="Shape 169"/>
          <p:cNvSpPr/>
          <p:nvPr/>
        </p:nvSpPr>
        <p:spPr>
          <a:xfrm>
            <a:off x="2244889" y="9179179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en-US" dirty="0"/>
              <a:t>Dr. </a:t>
            </a:r>
            <a:r>
              <a:rPr lang="en-US" dirty="0" err="1"/>
              <a:t>Csiba</a:t>
            </a:r>
            <a:r>
              <a:rPr lang="en-US" dirty="0"/>
              <a:t> </a:t>
            </a:r>
            <a:r>
              <a:rPr lang="en-US" dirty="0" err="1"/>
              <a:t>József</a:t>
            </a:r>
            <a:endParaRPr lang="en-US" dirty="0"/>
          </a:p>
        </p:txBody>
      </p:sp>
      <p:sp>
        <p:nvSpPr>
          <p:cNvPr id="14" name="Shape 170"/>
          <p:cNvSpPr>
            <a:spLocks noGrp="1"/>
          </p:cNvSpPr>
          <p:nvPr>
            <p:ph type="sldNum" sz="quarter" idx="12"/>
          </p:nvPr>
        </p:nvSpPr>
        <p:spPr>
          <a:xfrm>
            <a:off x="8543080" y="9251953"/>
            <a:ext cx="404274" cy="379591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rPr lang="hu-HU" smtClean="0"/>
              <a:pPr/>
              <a:t>11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3141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999434" y="421397"/>
            <a:ext cx="10464800" cy="1120461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algn="l">
              <a:defRPr sz="42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u="sng" dirty="0">
                <a:solidFill>
                  <a:srgbClr val="FF0000"/>
                </a:solidFill>
              </a:rPr>
              <a:t>Tartalom</a:t>
            </a:r>
          </a:p>
        </p:txBody>
      </p:sp>
      <p:sp>
        <p:nvSpPr>
          <p:cNvPr id="170" name="Shape 170"/>
          <p:cNvSpPr>
            <a:spLocks noGrp="1"/>
          </p:cNvSpPr>
          <p:nvPr>
            <p:ph type="sldNum" sz="quarter" idx="12"/>
          </p:nvPr>
        </p:nvSpPr>
        <p:spPr>
          <a:xfrm>
            <a:off x="8543080" y="9251950"/>
            <a:ext cx="254102" cy="3810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rPr/>
              <a:t>2</a:t>
            </a:fld>
            <a:endParaRPr/>
          </a:p>
        </p:txBody>
      </p:sp>
      <p:sp>
        <p:nvSpPr>
          <p:cNvPr id="168" name="Shape 168"/>
          <p:cNvSpPr/>
          <p:nvPr/>
        </p:nvSpPr>
        <p:spPr>
          <a:xfrm>
            <a:off x="12806328" y="9179179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r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 december 8.</a:t>
            </a:r>
            <a:endParaRPr sz="1500" dirty="0"/>
          </a:p>
        </p:txBody>
      </p:sp>
      <p:sp>
        <p:nvSpPr>
          <p:cNvPr id="169" name="Shape 169"/>
          <p:cNvSpPr/>
          <p:nvPr/>
        </p:nvSpPr>
        <p:spPr>
          <a:xfrm>
            <a:off x="2244889" y="9179179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en-US" dirty="0"/>
              <a:t>Dr. </a:t>
            </a:r>
            <a:r>
              <a:rPr lang="en-US" dirty="0" err="1"/>
              <a:t>Csiba</a:t>
            </a:r>
            <a:r>
              <a:rPr lang="en-US" dirty="0"/>
              <a:t> </a:t>
            </a:r>
            <a:r>
              <a:rPr lang="en-US" dirty="0" err="1"/>
              <a:t>József</a:t>
            </a:r>
            <a:endParaRPr lang="en-US" dirty="0"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7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Shape 172"/>
          <p:cNvSpPr/>
          <p:nvPr/>
        </p:nvSpPr>
        <p:spPr>
          <a:xfrm>
            <a:off x="3204781" y="2133600"/>
            <a:ext cx="12054106" cy="544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 fontScale="92500" lnSpcReduction="10000"/>
          </a:bodyPr>
          <a:lstStyle/>
          <a:p>
            <a:pPr marL="1143057" lvl="3" algn="l"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4001" dirty="0"/>
          </a:p>
          <a:p>
            <a:pPr marL="1657433" indent="-514376" algn="l">
              <a:lnSpc>
                <a:spcPct val="160000"/>
              </a:lnSpc>
              <a:buSzPct val="100000"/>
              <a:buAutoNum type="arabicPeriod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pt-BR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 4. vasúti csomag </a:t>
            </a:r>
            <a:r>
              <a:rPr lang="pt-BR" sz="32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szükségessége</a:t>
            </a:r>
            <a:endParaRPr lang="hu-HU" sz="3200" b="1" dirty="0" smtClean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657433" indent="-514376" algn="l">
              <a:lnSpc>
                <a:spcPct val="160000"/>
              </a:lnSpc>
              <a:buSzPct val="100000"/>
              <a:buAutoNum type="arabicPeriod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Németország: </a:t>
            </a:r>
            <a:r>
              <a:rPr lang="hu-HU" sz="32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2020-2030</a:t>
            </a:r>
          </a:p>
          <a:p>
            <a:pPr marL="1657433" indent="-514376" algn="l">
              <a:lnSpc>
                <a:spcPct val="160000"/>
              </a:lnSpc>
              <a:buSzPct val="100000"/>
              <a:buAutoNum type="arabicPeriod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 4. vasúti csomagot megalapozó </a:t>
            </a:r>
            <a:r>
              <a:rPr lang="hu-HU" sz="32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szabályozások</a:t>
            </a:r>
          </a:p>
          <a:p>
            <a:pPr marL="1657433" indent="-514376" algn="l">
              <a:lnSpc>
                <a:spcPct val="160000"/>
              </a:lnSpc>
              <a:buSzPct val="100000"/>
              <a:buAutoNum type="arabicPeriod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2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Az </a:t>
            </a:r>
            <a:r>
              <a:rPr lang="hu-HU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első vasútegyletektől a 4. Vasúti Csomagig</a:t>
            </a:r>
            <a:endParaRPr lang="en-US" sz="32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657433" indent="-514376" algn="l">
              <a:lnSpc>
                <a:spcPct val="160000"/>
              </a:lnSpc>
              <a:buSzPct val="100000"/>
              <a:buAutoNum type="arabicPeriod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2020.-ban </a:t>
            </a:r>
            <a:r>
              <a:rPr lang="en-US" sz="32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megjelent</a:t>
            </a:r>
            <a:r>
              <a:rPr lang="en-US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főbb</a:t>
            </a:r>
            <a:r>
              <a:rPr lang="en-US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kormányrendeletek</a:t>
            </a:r>
            <a:endParaRPr lang="hu-HU" sz="3200" b="1" dirty="0" smtClean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657433" indent="-514376" algn="l">
              <a:lnSpc>
                <a:spcPct val="160000"/>
              </a:lnSpc>
              <a:buSzPct val="100000"/>
              <a:buAutoNum type="arabicPeriod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2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 nemzeti szabályokról</a:t>
            </a:r>
            <a:endParaRPr lang="en-US" sz="32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657433" indent="-514376" algn="l">
              <a:lnSpc>
                <a:spcPct val="160000"/>
              </a:lnSpc>
              <a:buSzPct val="100000"/>
              <a:buAutoNum type="arabicPeriod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Vasúti Műszaki Bizottság - 20 éves technikai elmaradás</a:t>
            </a:r>
            <a:endParaRPr lang="en-US" sz="32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657433" indent="-514376" algn="l">
              <a:lnSpc>
                <a:spcPct val="160000"/>
              </a:lnSpc>
              <a:buSzPct val="100000"/>
              <a:buAutoNum type="arabicPeriod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en-US" sz="32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657433" indent="-514376" algn="l">
              <a:lnSpc>
                <a:spcPct val="160000"/>
              </a:lnSpc>
              <a:buSzPct val="100000"/>
              <a:buAutoNum type="arabicPeriod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2801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657433" lvl="3" indent="-514376" algn="l">
              <a:lnSpc>
                <a:spcPct val="160000"/>
              </a:lnSpc>
              <a:buSzPct val="100000"/>
              <a:buAutoNum type="arabicPeriod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2801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999434" y="421397"/>
            <a:ext cx="10464800" cy="1120461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3600" b="1" u="sng" dirty="0">
                <a:solidFill>
                  <a:srgbClr val="FF0000"/>
                </a:solidFill>
                <a:sym typeface="Helvetica"/>
              </a:rPr>
              <a:t>A 4. </a:t>
            </a:r>
            <a:r>
              <a:rPr lang="en-US" sz="3600" b="1" u="sng" dirty="0" err="1">
                <a:solidFill>
                  <a:srgbClr val="FF0000"/>
                </a:solidFill>
                <a:sym typeface="Helvetica"/>
              </a:rPr>
              <a:t>vasúti</a:t>
            </a:r>
            <a:r>
              <a:rPr lang="en-US" sz="3600" b="1" u="sng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sym typeface="Helvetica"/>
              </a:rPr>
              <a:t>csomag</a:t>
            </a:r>
            <a:r>
              <a:rPr lang="en-US" sz="3600" b="1" u="sng" dirty="0">
                <a:solidFill>
                  <a:srgbClr val="FF0000"/>
                </a:solidFill>
                <a:sym typeface="Helvetica"/>
              </a:rPr>
              <a:t> </a:t>
            </a:r>
            <a:r>
              <a:rPr lang="hu-HU" sz="3600" b="1" u="sng" dirty="0" smtClean="0">
                <a:solidFill>
                  <a:srgbClr val="FF0000"/>
                </a:solidFill>
                <a:sym typeface="Helvetica"/>
              </a:rPr>
              <a:t>szükségessége</a:t>
            </a:r>
            <a:endParaRPr lang="hu-HU" sz="3600" b="1" u="sng" dirty="0">
              <a:solidFill>
                <a:srgbClr val="FF0000"/>
              </a:solidFill>
              <a:sym typeface="Helvetica"/>
            </a:endParaRPr>
          </a:p>
        </p:txBody>
      </p:sp>
      <p:sp>
        <p:nvSpPr>
          <p:cNvPr id="170" name="Shape 170"/>
          <p:cNvSpPr>
            <a:spLocks noGrp="1"/>
          </p:cNvSpPr>
          <p:nvPr>
            <p:ph type="sldNum" sz="quarter" idx="12"/>
          </p:nvPr>
        </p:nvSpPr>
        <p:spPr>
          <a:xfrm>
            <a:off x="8543080" y="9251950"/>
            <a:ext cx="254102" cy="3810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rPr/>
              <a:t>3</a:t>
            </a:fld>
            <a:endParaRPr/>
          </a:p>
        </p:txBody>
      </p:sp>
      <p:sp>
        <p:nvSpPr>
          <p:cNvPr id="168" name="Shape 168"/>
          <p:cNvSpPr/>
          <p:nvPr/>
        </p:nvSpPr>
        <p:spPr>
          <a:xfrm>
            <a:off x="12806328" y="9179179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r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 december 8.</a:t>
            </a:r>
            <a:endParaRPr sz="1500" dirty="0"/>
          </a:p>
        </p:txBody>
      </p:sp>
      <p:sp>
        <p:nvSpPr>
          <p:cNvPr id="169" name="Shape 169"/>
          <p:cNvSpPr/>
          <p:nvPr/>
        </p:nvSpPr>
        <p:spPr>
          <a:xfrm>
            <a:off x="2244889" y="9179179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en-US" dirty="0"/>
              <a:t>Dr. </a:t>
            </a:r>
            <a:r>
              <a:rPr lang="en-US" dirty="0" err="1"/>
              <a:t>Csiba</a:t>
            </a:r>
            <a:r>
              <a:rPr lang="en-US" dirty="0"/>
              <a:t> </a:t>
            </a:r>
            <a:r>
              <a:rPr lang="en-US" dirty="0" err="1"/>
              <a:t>József</a:t>
            </a:r>
            <a:endParaRPr lang="en-US" dirty="0"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7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Shape 172"/>
          <p:cNvSpPr/>
          <p:nvPr/>
        </p:nvSpPr>
        <p:spPr>
          <a:xfrm>
            <a:off x="-123985" y="1349150"/>
            <a:ext cx="17079132" cy="7535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Autofit/>
          </a:bodyPr>
          <a:lstStyle/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 negyedik vasúti csomag – az egységes európai vasúti térség teljes kialakítása az európai versenyképesség és növekedés előmozdítása </a:t>
            </a:r>
            <a:r>
              <a:rPr lang="hu-HU" sz="3000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érdekében született.</a:t>
            </a:r>
            <a:endParaRPr lang="hu-HU" sz="30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73 milliárd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eurós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forgalom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, 800 000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fő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foglalkoztatott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számmal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463 000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fő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a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személyszállítás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területén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).</a:t>
            </a:r>
          </a:p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Infrastruktúra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26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milliárd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euro (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állami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finanszírozás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).</a:t>
            </a:r>
          </a:p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Cél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Németország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 2020-2030: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személyszállítás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megkétszereződik</a:t>
            </a:r>
            <a:endParaRPr lang="en-US" sz="30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									    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áruforgalom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 25%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növekedés</a:t>
            </a:r>
            <a:endParaRPr lang="en-US" sz="30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Belföldi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vasúti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személyszállítási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szolgáltatások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piacának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megnyitása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Átjárhatóság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és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biztonság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(2010-ben 62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embert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ért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halálos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baleset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míg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az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EU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közútjain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a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halálos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balesetek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száma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36 000 volt).</a:t>
            </a:r>
          </a:p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Járműengedélyeztetés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két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év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, 6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millió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euro,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több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mint a </a:t>
            </a:r>
            <a:r>
              <a:rPr lang="en-US" sz="30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légijárműveké</a:t>
            </a:r>
            <a:r>
              <a:rPr lang="en-US" sz="30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.</a:t>
            </a:r>
            <a:endParaRPr lang="hu-HU" sz="30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46780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2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883" y="619282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églalap 2"/>
          <p:cNvSpPr/>
          <p:nvPr/>
        </p:nvSpPr>
        <p:spPr>
          <a:xfrm>
            <a:off x="1968285" y="1550347"/>
            <a:ext cx="11639227" cy="7704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4000" u="sng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Németország: 2020-2030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hu-HU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Vasúti személyszállítás növekedési üteme: 100%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hu-HU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Vasúti áruszállítás: 25</a:t>
            </a: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főbb célok: </a:t>
            </a:r>
          </a:p>
          <a:p>
            <a:pPr marL="571500" indent="-5715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Deutschlad</a:t>
            </a: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</a:t>
            </a: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Takt</a:t>
            </a: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einführen</a:t>
            </a: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Püntlichere</a:t>
            </a: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Bahn</a:t>
            </a: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571500" indent="-5715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Kapazitäten</a:t>
            </a: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ausbauen</a:t>
            </a: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Zuverlässigere</a:t>
            </a: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Bahn</a:t>
            </a: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571500" indent="-5715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Wettbewertfähigkeit</a:t>
            </a: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der </a:t>
            </a: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Schiene</a:t>
            </a: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Starken</a:t>
            </a:r>
            <a:endParaRPr lang="hu-HU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Innovationen</a:t>
            </a: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fördern</a:t>
            </a:r>
            <a:endParaRPr lang="hu-HU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Fachkräfte</a:t>
            </a: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gewinnen</a:t>
            </a:r>
            <a:endParaRPr lang="hu-HU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Lärm</a:t>
            </a: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und </a:t>
            </a: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Klimaschutz</a:t>
            </a:r>
            <a:r>
              <a:rPr lang="hu-HU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vorantreiben</a:t>
            </a:r>
            <a:endParaRPr lang="hu-HU" dirty="0" smtClean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 algn="l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46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999434" y="421397"/>
            <a:ext cx="10464800" cy="1120461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3600" b="1" u="sng" dirty="0">
                <a:solidFill>
                  <a:srgbClr val="FF0000"/>
                </a:solidFill>
                <a:sym typeface="Helvetica"/>
              </a:rPr>
              <a:t>A 4. </a:t>
            </a:r>
            <a:r>
              <a:rPr lang="en-US" sz="3600" b="1" u="sng" dirty="0" err="1">
                <a:solidFill>
                  <a:srgbClr val="FF0000"/>
                </a:solidFill>
                <a:sym typeface="Helvetica"/>
              </a:rPr>
              <a:t>vasúti</a:t>
            </a:r>
            <a:r>
              <a:rPr lang="en-US" sz="3600" b="1" u="sng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  <a:sym typeface="Helvetica"/>
              </a:rPr>
              <a:t>csomag</a:t>
            </a:r>
            <a:r>
              <a:rPr lang="hu-HU" sz="3600" b="1" u="sng" dirty="0" err="1" smtClean="0">
                <a:solidFill>
                  <a:srgbClr val="FF0000"/>
                </a:solidFill>
                <a:sym typeface="Helvetica"/>
              </a:rPr>
              <a:t>ot</a:t>
            </a:r>
            <a:r>
              <a:rPr lang="hu-HU" sz="3600" b="1" u="sng" dirty="0" smtClean="0">
                <a:solidFill>
                  <a:srgbClr val="FF0000"/>
                </a:solidFill>
                <a:sym typeface="Helvetica"/>
              </a:rPr>
              <a:t> megalapozó szabályozások</a:t>
            </a:r>
            <a:endParaRPr lang="hu-HU" sz="3600" b="1" u="sng" dirty="0">
              <a:solidFill>
                <a:srgbClr val="FF0000"/>
              </a:solidFill>
              <a:sym typeface="Helvetica"/>
            </a:endParaRPr>
          </a:p>
        </p:txBody>
      </p:sp>
      <p:sp>
        <p:nvSpPr>
          <p:cNvPr id="170" name="Shape 170"/>
          <p:cNvSpPr>
            <a:spLocks noGrp="1"/>
          </p:cNvSpPr>
          <p:nvPr>
            <p:ph type="sldNum" sz="quarter" idx="12"/>
          </p:nvPr>
        </p:nvSpPr>
        <p:spPr>
          <a:xfrm>
            <a:off x="8543080" y="9251950"/>
            <a:ext cx="2541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rPr/>
              <a:t>5</a:t>
            </a:fld>
            <a:endParaRPr/>
          </a:p>
        </p:txBody>
      </p:sp>
      <p:sp>
        <p:nvSpPr>
          <p:cNvPr id="168" name="Shape 168"/>
          <p:cNvSpPr/>
          <p:nvPr/>
        </p:nvSpPr>
        <p:spPr>
          <a:xfrm>
            <a:off x="12806328" y="9179179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r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 december 8.</a:t>
            </a:r>
            <a:endParaRPr sz="1500" dirty="0"/>
          </a:p>
        </p:txBody>
      </p:sp>
      <p:sp>
        <p:nvSpPr>
          <p:cNvPr id="169" name="Shape 169"/>
          <p:cNvSpPr/>
          <p:nvPr/>
        </p:nvSpPr>
        <p:spPr>
          <a:xfrm>
            <a:off x="2244889" y="9179179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en-US" dirty="0"/>
              <a:t>Dr. </a:t>
            </a:r>
            <a:r>
              <a:rPr lang="en-US" dirty="0" err="1"/>
              <a:t>Csiba</a:t>
            </a:r>
            <a:r>
              <a:rPr lang="en-US" dirty="0"/>
              <a:t> </a:t>
            </a:r>
            <a:r>
              <a:rPr lang="en-US" dirty="0" err="1"/>
              <a:t>József</a:t>
            </a:r>
            <a:endParaRPr lang="en-US" dirty="0"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7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Shape 172"/>
          <p:cNvSpPr/>
          <p:nvPr/>
        </p:nvSpPr>
        <p:spPr>
          <a:xfrm>
            <a:off x="2643078" y="1349150"/>
            <a:ext cx="13460522" cy="7535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 fontScale="92500"/>
          </a:bodyPr>
          <a:lstStyle/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Jogszabályi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javaslatok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a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következő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jogszabályok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módosítására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EP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és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ET 2012/34/EU (2012.XI.21.) Az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egységes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európai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térség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létrehozásához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átdolgozás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),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EP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és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ET 1370/2007/EK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rendelete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(2007.X.23.) A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vasúti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és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közúti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személyszállítási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közszolgátlatásról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,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EP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és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ET 881/2004/EK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rendelete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(2004.IV.29.) Az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európai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vasúti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ügynökség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létrehozásáról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,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EP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és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ET 2004/49/EK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irányelve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(2004.IV.29.) A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közösségi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vasutak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biztonságáról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,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EP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és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ET 2008/57/EK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irányelve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(2008.VI.17.) A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vasúti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közösségen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belüli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kölöcsön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átjárhatóságáról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,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vasúti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vállalkozások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elszámolásainak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normalizálására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vonatkozó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közös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szabályozásról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szóló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1192/69/EGK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rendelet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hatályon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kívül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helyezése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.</a:t>
            </a:r>
            <a:endParaRPr lang="hu-HU" sz="2801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28123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999434" y="421397"/>
            <a:ext cx="10464800" cy="1120461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4000" dirty="0">
                <a:solidFill>
                  <a:srgbClr val="FF0000"/>
                </a:solidFill>
                <a:sym typeface="Helvetica"/>
              </a:rPr>
              <a:t>Az </a:t>
            </a:r>
            <a:r>
              <a:rPr lang="en-US" sz="4000" dirty="0" err="1">
                <a:solidFill>
                  <a:srgbClr val="FF0000"/>
                </a:solidFill>
                <a:sym typeface="Helvetica"/>
              </a:rPr>
              <a:t>első</a:t>
            </a:r>
            <a:r>
              <a:rPr lang="en-US" sz="4000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4000" dirty="0" err="1">
                <a:solidFill>
                  <a:srgbClr val="FF0000"/>
                </a:solidFill>
                <a:sym typeface="Helvetica"/>
              </a:rPr>
              <a:t>vasútegyletektől</a:t>
            </a:r>
            <a:r>
              <a:rPr lang="en-US" sz="4000" dirty="0">
                <a:solidFill>
                  <a:srgbClr val="FF0000"/>
                </a:solidFill>
                <a:sym typeface="Helvetica"/>
              </a:rPr>
              <a:t> a 4. </a:t>
            </a:r>
            <a:r>
              <a:rPr lang="en-US" sz="4000" dirty="0" err="1">
                <a:solidFill>
                  <a:srgbClr val="FF0000"/>
                </a:solidFill>
                <a:sym typeface="Helvetica"/>
              </a:rPr>
              <a:t>Vasúti</a:t>
            </a:r>
            <a:r>
              <a:rPr lang="en-US" sz="4000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4000" dirty="0" err="1">
                <a:solidFill>
                  <a:srgbClr val="FF0000"/>
                </a:solidFill>
                <a:sym typeface="Helvetica"/>
              </a:rPr>
              <a:t>Csomagig</a:t>
            </a:r>
            <a:endParaRPr lang="en-US" sz="4000" dirty="0">
              <a:solidFill>
                <a:srgbClr val="FF0000"/>
              </a:solidFill>
              <a:sym typeface="Helvetica"/>
            </a:endParaRPr>
          </a:p>
        </p:txBody>
      </p:sp>
      <p:sp>
        <p:nvSpPr>
          <p:cNvPr id="170" name="Shape 170"/>
          <p:cNvSpPr>
            <a:spLocks noGrp="1"/>
          </p:cNvSpPr>
          <p:nvPr>
            <p:ph type="sldNum" sz="quarter" idx="12"/>
          </p:nvPr>
        </p:nvSpPr>
        <p:spPr>
          <a:xfrm>
            <a:off x="8543080" y="9251950"/>
            <a:ext cx="254102" cy="3810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rPr/>
              <a:t>6</a:t>
            </a:fld>
            <a:endParaRPr/>
          </a:p>
        </p:txBody>
      </p:sp>
      <p:sp>
        <p:nvSpPr>
          <p:cNvPr id="168" name="Shape 168"/>
          <p:cNvSpPr/>
          <p:nvPr/>
        </p:nvSpPr>
        <p:spPr>
          <a:xfrm>
            <a:off x="12806328" y="9179179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r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 december 8.</a:t>
            </a:r>
            <a:endParaRPr sz="1500" dirty="0"/>
          </a:p>
        </p:txBody>
      </p:sp>
      <p:sp>
        <p:nvSpPr>
          <p:cNvPr id="169" name="Shape 169"/>
          <p:cNvSpPr/>
          <p:nvPr/>
        </p:nvSpPr>
        <p:spPr>
          <a:xfrm>
            <a:off x="2244889" y="9179179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en-US" dirty="0"/>
              <a:t>Dr. </a:t>
            </a:r>
            <a:r>
              <a:rPr lang="en-US" dirty="0" err="1"/>
              <a:t>Csiba</a:t>
            </a:r>
            <a:r>
              <a:rPr lang="en-US" dirty="0"/>
              <a:t> </a:t>
            </a:r>
            <a:r>
              <a:rPr lang="en-US" dirty="0" err="1"/>
              <a:t>József</a:t>
            </a:r>
            <a:endParaRPr lang="en-US" dirty="0"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7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Shape 172"/>
          <p:cNvSpPr/>
          <p:nvPr/>
        </p:nvSpPr>
        <p:spPr>
          <a:xfrm>
            <a:off x="2643078" y="1349150"/>
            <a:ext cx="13460522" cy="7535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 lnSpcReduction="10000"/>
          </a:bodyPr>
          <a:lstStyle/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1846. XI.10. 10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porosz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vasúti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társaság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egylete</a:t>
            </a:r>
            <a:endParaRPr lang="en-US" sz="2801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1847.XII. Verein der Deutsche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Eisenbahnverwaltung</a:t>
            </a:r>
            <a:endParaRPr lang="en-US" sz="2801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1850: Habsburg-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birodalomból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4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vasút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belép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(MKV)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1882: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Berni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egyezmény</a:t>
            </a:r>
            <a:endParaRPr lang="en-US" sz="2801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1887: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Német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Birodalom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, Fr, FS, A, CH, H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Technische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Verein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1922: UIC, H, RIC, RIV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1956: PPV</a:t>
            </a:r>
          </a:p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			   EUROP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1964: OPW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2006: AVV</a:t>
            </a:r>
          </a:p>
        </p:txBody>
      </p:sp>
    </p:spTree>
    <p:extLst>
      <p:ext uri="{BB962C8B-B14F-4D97-AF65-F5344CB8AC3E}">
        <p14:creationId xmlns:p14="http://schemas.microsoft.com/office/powerpoint/2010/main" val="739540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8" dur="500" fill="hold"/>
                                        <p:tgtEl>
                                          <p:spTgt spid="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2" dur="500" fill="hold"/>
                                        <p:tgtEl>
                                          <p:spTgt spid="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6" dur="500" fill="hold"/>
                                        <p:tgtEl>
                                          <p:spTgt spid="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999434" y="421397"/>
            <a:ext cx="10464800" cy="1120461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en-US" sz="3600" dirty="0">
                <a:solidFill>
                  <a:srgbClr val="FF0000"/>
                </a:solidFill>
                <a:sym typeface="Helvetica"/>
              </a:rPr>
              <a:t>2020.-ban </a:t>
            </a:r>
            <a:r>
              <a:rPr lang="en-US" sz="3600" dirty="0" err="1">
                <a:solidFill>
                  <a:srgbClr val="FF0000"/>
                </a:solidFill>
                <a:sym typeface="Helvetica"/>
              </a:rPr>
              <a:t>megjelent</a:t>
            </a:r>
            <a:r>
              <a:rPr lang="en-US" sz="3600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3600" dirty="0" err="1">
                <a:solidFill>
                  <a:srgbClr val="FF0000"/>
                </a:solidFill>
                <a:sym typeface="Helvetica"/>
              </a:rPr>
              <a:t>főbb</a:t>
            </a:r>
            <a:r>
              <a:rPr lang="en-US" sz="3600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3600" dirty="0" err="1">
                <a:solidFill>
                  <a:srgbClr val="FF0000"/>
                </a:solidFill>
                <a:sym typeface="Helvetica"/>
              </a:rPr>
              <a:t>kormányrendeletek</a:t>
            </a:r>
            <a:endParaRPr lang="en-US" sz="3600" dirty="0">
              <a:solidFill>
                <a:srgbClr val="FF0000"/>
              </a:solidFill>
              <a:sym typeface="Helvetica"/>
            </a:endParaRPr>
          </a:p>
        </p:txBody>
      </p:sp>
      <p:sp>
        <p:nvSpPr>
          <p:cNvPr id="170" name="Shape 170"/>
          <p:cNvSpPr>
            <a:spLocks noGrp="1"/>
          </p:cNvSpPr>
          <p:nvPr>
            <p:ph type="sldNum" sz="quarter" idx="12"/>
          </p:nvPr>
        </p:nvSpPr>
        <p:spPr>
          <a:xfrm>
            <a:off x="8543080" y="9251950"/>
            <a:ext cx="254102" cy="381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rPr/>
              <a:t>7</a:t>
            </a:fld>
            <a:endParaRPr/>
          </a:p>
        </p:txBody>
      </p:sp>
      <p:sp>
        <p:nvSpPr>
          <p:cNvPr id="168" name="Shape 168"/>
          <p:cNvSpPr/>
          <p:nvPr/>
        </p:nvSpPr>
        <p:spPr>
          <a:xfrm>
            <a:off x="12806328" y="9179179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r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 december 8.</a:t>
            </a:r>
            <a:endParaRPr sz="1500" dirty="0"/>
          </a:p>
        </p:txBody>
      </p:sp>
      <p:sp>
        <p:nvSpPr>
          <p:cNvPr id="169" name="Shape 169"/>
          <p:cNvSpPr/>
          <p:nvPr/>
        </p:nvSpPr>
        <p:spPr>
          <a:xfrm>
            <a:off x="2244889" y="9179179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en-US" dirty="0"/>
              <a:t>Dr. </a:t>
            </a:r>
            <a:r>
              <a:rPr lang="en-US" dirty="0" err="1"/>
              <a:t>Csiba</a:t>
            </a:r>
            <a:r>
              <a:rPr lang="en-US" dirty="0"/>
              <a:t> </a:t>
            </a:r>
            <a:r>
              <a:rPr lang="en-US" dirty="0" err="1"/>
              <a:t>József</a:t>
            </a:r>
            <a:endParaRPr lang="en-US" dirty="0"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7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Shape 172"/>
          <p:cNvSpPr/>
          <p:nvPr/>
        </p:nvSpPr>
        <p:spPr>
          <a:xfrm>
            <a:off x="2643078" y="1349150"/>
            <a:ext cx="13460522" cy="7535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 fontScale="92500" lnSpcReduction="20000"/>
          </a:bodyPr>
          <a:lstStyle/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412/2020. (VIII. 30.) Korm. 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r</a:t>
            </a:r>
            <a:r>
              <a:rPr lang="hu-HU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endelet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hu-HU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 vasúti járművek forgalomba hozatala, üzembehelyezése engedélyezéséről, időszakos és rendkívüli vizsgálatáról, hatósági járműnyilvántartásáról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2801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413/2020. (VIII. 30.) Korm. 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r</a:t>
            </a:r>
            <a:r>
              <a:rPr lang="hu-HU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endelet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hu-HU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 vasúti rendszer kölcsönös átjárhatóságáról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2801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414/2020. (VIII. 30.) Korm. 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r</a:t>
            </a:r>
            <a:r>
              <a:rPr lang="hu-HU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endelet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hu-HU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 vasúti közlekedés biztonságával összefüggő hatósági eljárásokról, valamint a vasúti közlekedési hatóság felügyeleti tevékenysége részletes szabályairól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 lang="hu-HU" sz="2801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415/2020. (VIII.30.) Korm. 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r</a:t>
            </a:r>
            <a:r>
              <a:rPr lang="hu-HU" sz="2801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endelet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hu-HU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 vasúti közlekedési tárgyú egye</a:t>
            </a:r>
            <a:r>
              <a:rPr lang="en-US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 </a:t>
            </a:r>
            <a:r>
              <a:rPr lang="hu-HU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kormányrendeleteknek a 4. Vasúti Csomag Műszaki Pillérének átültetésével összefüggő módosításról</a:t>
            </a:r>
          </a:p>
        </p:txBody>
      </p:sp>
    </p:spTree>
    <p:extLst>
      <p:ext uri="{BB962C8B-B14F-4D97-AF65-F5344CB8AC3E}">
        <p14:creationId xmlns:p14="http://schemas.microsoft.com/office/powerpoint/2010/main" val="3975540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278250" y="1159917"/>
            <a:ext cx="13375037" cy="697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4400" b="1" u="sng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nemzeti szabályokról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hu-HU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Szükségességük (</a:t>
            </a:r>
            <a:r>
              <a:rPr lang="hu-HU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OVSz</a:t>
            </a:r>
            <a:r>
              <a:rPr lang="hu-HU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Vasúti Műszaki Szabályzat, Vasúti Üzemi Szabályzat, vállalati szabályozások és azok különböző formái)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hu-HU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Hüsz</a:t>
            </a:r>
            <a:endParaRPr lang="hu-HU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hu-HU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Tendenciák és számosságuk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hu-HU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Funkcióik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hu-HU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ÁME-</a:t>
            </a:r>
            <a:r>
              <a:rPr lang="hu-HU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</a:t>
            </a:r>
            <a:r>
              <a:rPr lang="hu-HU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kiegészítő követelmények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hu-HU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ÁMEK nyitott pontjainak szabályozása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hu-HU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ÁME </a:t>
            </a:r>
            <a:r>
              <a:rPr lang="hu-HU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alternativa</a:t>
            </a:r>
            <a:endParaRPr lang="hu-HU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hu-HU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Áme</a:t>
            </a:r>
            <a:r>
              <a:rPr lang="hu-HU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nem szabályozott kérdéseinek kezelése</a:t>
            </a:r>
          </a:p>
        </p:txBody>
      </p:sp>
    </p:spTree>
    <p:extLst>
      <p:ext uri="{BB962C8B-B14F-4D97-AF65-F5344CB8AC3E}">
        <p14:creationId xmlns:p14="http://schemas.microsoft.com/office/powerpoint/2010/main" val="575058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ctrTitle"/>
          </p:nvPr>
        </p:nvSpPr>
        <p:spPr>
          <a:xfrm>
            <a:off x="3999434" y="421397"/>
            <a:ext cx="10464800" cy="1120461"/>
          </a:xfrm>
          <a:prstGeom prst="rect">
            <a:avLst/>
          </a:prstGeom>
        </p:spPr>
        <p:txBody>
          <a:bodyPr anchor="t">
            <a:normAutofit fontScale="90000"/>
          </a:bodyPr>
          <a:lstStyle>
            <a:lvl1pPr>
              <a:defRPr sz="44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4000" u="sng" dirty="0">
                <a:solidFill>
                  <a:srgbClr val="FF0000"/>
                </a:solidFill>
                <a:sym typeface="Helvetica"/>
              </a:rPr>
              <a:t>Vasúti Műszaki Bizottság</a:t>
            </a:r>
            <a:r>
              <a:rPr lang="en-US" sz="4000" u="sng" dirty="0">
                <a:solidFill>
                  <a:srgbClr val="FF0000"/>
                </a:solidFill>
                <a:sym typeface="Helvetica"/>
              </a:rPr>
              <a:t> </a:t>
            </a:r>
            <a:r>
              <a:rPr lang="en-US" sz="2801" b="1" dirty="0">
                <a:solidFill>
                  <a:schemeClr val="accent1"/>
                </a:solidFill>
                <a:sym typeface="Helvetica"/>
              </a:rPr>
              <a:t>- 20 </a:t>
            </a:r>
            <a:r>
              <a:rPr lang="en-US" sz="2801" b="1" dirty="0" err="1">
                <a:solidFill>
                  <a:schemeClr val="accent1"/>
                </a:solidFill>
                <a:sym typeface="Helvetica"/>
              </a:rPr>
              <a:t>éves</a:t>
            </a:r>
            <a:r>
              <a:rPr lang="en-US" sz="2801" b="1" dirty="0">
                <a:solidFill>
                  <a:schemeClr val="accent1"/>
                </a:solidFill>
                <a:sym typeface="Helvetica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sym typeface="Helvetica"/>
              </a:rPr>
              <a:t>technikai</a:t>
            </a:r>
            <a:r>
              <a:rPr lang="en-US" sz="2801" b="1" dirty="0">
                <a:solidFill>
                  <a:schemeClr val="accent1"/>
                </a:solidFill>
                <a:sym typeface="Helvetica"/>
              </a:rPr>
              <a:t> </a:t>
            </a:r>
            <a:r>
              <a:rPr lang="en-US" sz="2801" b="1" dirty="0" err="1">
                <a:solidFill>
                  <a:schemeClr val="accent1"/>
                </a:solidFill>
                <a:sym typeface="Helvetica"/>
              </a:rPr>
              <a:t>elmaradás</a:t>
            </a:r>
            <a:endParaRPr lang="hu-HU" sz="2801" b="1" dirty="0">
              <a:solidFill>
                <a:schemeClr val="accent1"/>
              </a:solidFill>
              <a:sym typeface="Helvetica"/>
            </a:endParaRPr>
          </a:p>
        </p:txBody>
      </p:sp>
      <p:sp>
        <p:nvSpPr>
          <p:cNvPr id="170" name="Shape 170"/>
          <p:cNvSpPr>
            <a:spLocks noGrp="1"/>
          </p:cNvSpPr>
          <p:nvPr>
            <p:ph type="sldNum" sz="quarter" idx="12"/>
          </p:nvPr>
        </p:nvSpPr>
        <p:spPr>
          <a:xfrm>
            <a:off x="8543080" y="9251950"/>
            <a:ext cx="254102" cy="381000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/>
          <a:lstStyle>
            <a:lvl1pPr>
              <a:defRPr b="1">
                <a:solidFill>
                  <a:schemeClr val="accent1">
                    <a:lumOff val="-7647"/>
                  </a:schemeClr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rPr/>
              <a:t>9</a:t>
            </a:fld>
            <a:endParaRPr/>
          </a:p>
        </p:txBody>
      </p:sp>
      <p:sp>
        <p:nvSpPr>
          <p:cNvPr id="168" name="Shape 168"/>
          <p:cNvSpPr/>
          <p:nvPr/>
        </p:nvSpPr>
        <p:spPr>
          <a:xfrm>
            <a:off x="12806328" y="9179179"/>
            <a:ext cx="2241726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algn="r">
              <a:defRPr sz="15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sz="1500" dirty="0"/>
              <a:t>20</a:t>
            </a:r>
            <a:r>
              <a:rPr lang="hu-HU" sz="1500" dirty="0"/>
              <a:t>20. december 8.</a:t>
            </a:r>
            <a:endParaRPr sz="1500" dirty="0"/>
          </a:p>
        </p:txBody>
      </p:sp>
      <p:sp>
        <p:nvSpPr>
          <p:cNvPr id="169" name="Shape 169"/>
          <p:cNvSpPr/>
          <p:nvPr/>
        </p:nvSpPr>
        <p:spPr>
          <a:xfrm>
            <a:off x="2244889" y="9179179"/>
            <a:ext cx="2241725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algn="l" defTabSz="426466">
              <a:defRPr sz="13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en-US" dirty="0"/>
              <a:t>Dr. </a:t>
            </a:r>
            <a:r>
              <a:rPr lang="en-US" dirty="0" err="1"/>
              <a:t>Csiba</a:t>
            </a:r>
            <a:r>
              <a:rPr lang="en-US" dirty="0"/>
              <a:t> </a:t>
            </a:r>
            <a:r>
              <a:rPr lang="en-US" dirty="0" err="1"/>
              <a:t>József</a:t>
            </a:r>
            <a:endParaRPr lang="en-US" dirty="0"/>
          </a:p>
        </p:txBody>
      </p:sp>
      <p:pic>
        <p:nvPicPr>
          <p:cNvPr id="171" name="image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0727" y="123336"/>
            <a:ext cx="1445065" cy="931064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Shape 172"/>
          <p:cNvSpPr/>
          <p:nvPr/>
        </p:nvSpPr>
        <p:spPr>
          <a:xfrm>
            <a:off x="2643078" y="1349150"/>
            <a:ext cx="13460522" cy="7535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801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Katalizátorok: </a:t>
            </a:r>
          </a:p>
          <a:p>
            <a:pPr marL="1143057" lvl="3" algn="l">
              <a:lnSpc>
                <a:spcPct val="160000"/>
              </a:lnSpc>
              <a:buSzPct val="100000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801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(Innováció, energiahatékonyság, környezetvédelem, kulcsmutatók javítása, szolgáltatás, </a:t>
            </a:r>
            <a:r>
              <a:rPr lang="hu-HU" sz="2801" b="1" dirty="0" err="1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digitalizáció</a:t>
            </a:r>
            <a:r>
              <a:rPr lang="hu-HU" sz="2801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, megbízhatóság,, biztoság, humán megbízhatóság növelése…)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801" b="1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dinamikus </a:t>
            </a:r>
            <a:r>
              <a:rPr lang="hu-HU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szabályozás,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az egyeduralkodó jogszabályozás kiváltása,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demokratikus rendszer,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koordinációs testület,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új kutatási eredmények átvitele a gyakorlatba,</a:t>
            </a:r>
          </a:p>
          <a:p>
            <a:pPr marL="1600257" lvl="3" indent="-457200" algn="l">
              <a:lnSpc>
                <a:spcPct val="160000"/>
              </a:lnSpc>
              <a:buSzPct val="100000"/>
              <a:buFont typeface="Arial" panose="020B0604020202020204" pitchFamily="34" charset="0"/>
              <a:buChar char="•"/>
              <a:defRPr sz="4000" b="1">
                <a:solidFill>
                  <a:schemeClr val="accent1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 sz="2801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innovációs lehetőségek feltárása. </a:t>
            </a:r>
          </a:p>
        </p:txBody>
      </p:sp>
    </p:spTree>
    <p:extLst>
      <p:ext uri="{BB962C8B-B14F-4D97-AF65-F5344CB8AC3E}">
        <p14:creationId xmlns:p14="http://schemas.microsoft.com/office/powerpoint/2010/main" val="4266981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500" fill="hold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1113</TotalTime>
  <Words>832</Words>
  <Application>Microsoft Office PowerPoint</Application>
  <PresentationFormat>Egyéni</PresentationFormat>
  <Paragraphs>125</Paragraphs>
  <Slides>11</Slides>
  <Notes>8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Helvetica</vt:lpstr>
      <vt:lpstr>Helvetica Light</vt:lpstr>
      <vt:lpstr>Helvetica Neue</vt:lpstr>
      <vt:lpstr>Times New Roman</vt:lpstr>
      <vt:lpstr>Office-téma</vt:lpstr>
      <vt:lpstr>WorkShop a 4. Vasúti Csomag bevezetésével kapcsolatban a Magyar vasúti piaci szereplők részére  Vasúti Járművekre vonatkozó műszaki szabályozás koncepciója  2020. december 8.  Dr. Csiba József Megfelelőségértékelési üzletág vezetője</vt:lpstr>
      <vt:lpstr>Tartalom</vt:lpstr>
      <vt:lpstr>A 4. vasúti csomag szükségessége</vt:lpstr>
      <vt:lpstr>PowerPoint-bemutató</vt:lpstr>
      <vt:lpstr>A 4. vasúti csomagot megalapozó szabályozások</vt:lpstr>
      <vt:lpstr>Az első vasútegyletektől a 4. Vasúti Csomagig</vt:lpstr>
      <vt:lpstr>2020.-ban megjelent főbb kormányrendeletek</vt:lpstr>
      <vt:lpstr>PowerPoint-bemutató</vt:lpstr>
      <vt:lpstr>Vasúti Műszaki Bizottság - 20 éves technikai elmaradás</vt:lpstr>
      <vt:lpstr>Workshop a IV. vasúti csomag bevezetésével kapcsolatban a magyar vasúti piaci szereplők részére  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OVSZ - Projekt  Haladási megbeszélés  2019. augusztus 6.</dc:title>
  <dc:creator>Ferencz Péter</dc:creator>
  <cp:lastModifiedBy>Ferencz Péter</cp:lastModifiedBy>
  <cp:revision>146</cp:revision>
  <dcterms:modified xsi:type="dcterms:W3CDTF">2020-12-08T06:57:23Z</dcterms:modified>
</cp:coreProperties>
</file>