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228" r:id="rId2"/>
    <p:sldId id="1379" r:id="rId3"/>
    <p:sldId id="1380" r:id="rId4"/>
    <p:sldId id="1473" r:id="rId5"/>
    <p:sldId id="1455" r:id="rId6"/>
    <p:sldId id="1436" r:id="rId7"/>
    <p:sldId id="1502" r:id="rId8"/>
    <p:sldId id="1526" r:id="rId9"/>
    <p:sldId id="1527" r:id="rId10"/>
    <p:sldId id="1528" r:id="rId11"/>
    <p:sldId id="1433" r:id="rId12"/>
    <p:sldId id="1434" r:id="rId13"/>
    <p:sldId id="1457" r:id="rId14"/>
    <p:sldId id="1456" r:id="rId15"/>
    <p:sldId id="1463" r:id="rId16"/>
    <p:sldId id="1474" r:id="rId17"/>
    <p:sldId id="1529" r:id="rId18"/>
    <p:sldId id="1530" r:id="rId19"/>
    <p:sldId id="1531" r:id="rId20"/>
    <p:sldId id="1488" r:id="rId21"/>
    <p:sldId id="1489" r:id="rId22"/>
    <p:sldId id="1491" r:id="rId23"/>
    <p:sldId id="1532" r:id="rId24"/>
    <p:sldId id="1464" r:id="rId25"/>
    <p:sldId id="1479" r:id="rId26"/>
    <p:sldId id="1508" r:id="rId27"/>
    <p:sldId id="1520" r:id="rId28"/>
    <p:sldId id="1522" r:id="rId29"/>
    <p:sldId id="1533" r:id="rId30"/>
    <p:sldId id="1534" r:id="rId31"/>
    <p:sldId id="1535" r:id="rId32"/>
    <p:sldId id="1444" r:id="rId33"/>
    <p:sldId id="1432" r:id="rId34"/>
  </p:sldIdLst>
  <p:sldSz cx="12188825" cy="6858000"/>
  <p:notesSz cx="7010400" cy="9296400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  <a:srgbClr val="000000"/>
    <a:srgbClr val="0B0C13"/>
    <a:srgbClr val="006600"/>
    <a:srgbClr val="003300"/>
    <a:srgbClr val="00487E"/>
    <a:srgbClr val="CC0000"/>
    <a:srgbClr val="D90505"/>
    <a:srgbClr val="FF5D5D"/>
    <a:srgbClr val="56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5" autoAdjust="0"/>
    <p:restoredTop sz="90490" autoAdjust="0"/>
  </p:normalViewPr>
  <p:slideViewPr>
    <p:cSldViewPr>
      <p:cViewPr>
        <p:scale>
          <a:sx n="80" d="100"/>
          <a:sy n="80" d="100"/>
        </p:scale>
        <p:origin x="-778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2020. 12. 06.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22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59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959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36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104359" y="4820080"/>
            <a:ext cx="2848809" cy="1426524"/>
            <a:chOff x="2494" y="1487"/>
            <a:chExt cx="2688" cy="134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6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6">
            <a:extLst>
              <a:ext uri="{FF2B5EF4-FFF2-40B4-BE49-F238E27FC236}">
                <a16:creationId xmlns:a16="http://schemas.microsoft.com/office/drawing/2014/main" xmlns="" id="{215B8635-C62C-2A4F-9FCC-BF5DFA83B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églalap 11">
            <a:extLst>
              <a:ext uri="{FF2B5EF4-FFF2-40B4-BE49-F238E27FC236}">
                <a16:creationId xmlns:a16="http://schemas.microsoft.com/office/drawing/2014/main" xmlns="" id="{DE4DA7E8-60EA-3146-AEF6-0F22CD9BBA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2" name="Rectangle 1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0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tangle 1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06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08013" y="1371600"/>
            <a:ext cx="10971289" cy="4876800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67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33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N)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44952" cy="304495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052765" y="2791216"/>
            <a:ext cx="7461249" cy="2762251"/>
          </a:xfrm>
        </p:spPr>
        <p:txBody>
          <a:bodyPr lIns="365760" tIns="0" rIns="91440" bIns="182880" anchor="b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hu-HU" sz="240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052762" y="5742477"/>
            <a:ext cx="7461250" cy="1115527"/>
          </a:xfrm>
        </p:spPr>
        <p:txBody>
          <a:bodyPr lIns="365760" tIns="0" rIns="0" bIns="0">
            <a:normAutofit/>
          </a:bodyPr>
          <a:lstStyle>
            <a:lvl1pPr marL="0" indent="0">
              <a:buNone/>
              <a:defRPr/>
            </a:lvl1pPr>
          </a:lstStyle>
          <a:p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4479" y="4821936"/>
            <a:ext cx="2846569" cy="1426464"/>
            <a:chOff x="2927" y="94"/>
            <a:chExt cx="2686" cy="13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27" y="94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4097" y="184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744" y="1067"/>
              <a:ext cx="147" cy="114"/>
            </a:xfrm>
            <a:custGeom>
              <a:avLst/>
              <a:gdLst>
                <a:gd name="T0" fmla="*/ 54 w 62"/>
                <a:gd name="T1" fmla="*/ 40 h 48"/>
                <a:gd name="T2" fmla="*/ 57 w 62"/>
                <a:gd name="T3" fmla="*/ 46 h 48"/>
                <a:gd name="T4" fmla="*/ 61 w 62"/>
                <a:gd name="T5" fmla="*/ 47 h 48"/>
                <a:gd name="T6" fmla="*/ 62 w 62"/>
                <a:gd name="T7" fmla="*/ 47 h 48"/>
                <a:gd name="T8" fmla="*/ 60 w 62"/>
                <a:gd name="T9" fmla="*/ 48 h 48"/>
                <a:gd name="T10" fmla="*/ 50 w 62"/>
                <a:gd name="T11" fmla="*/ 47 h 48"/>
                <a:gd name="T12" fmla="*/ 48 w 62"/>
                <a:gd name="T13" fmla="*/ 47 h 48"/>
                <a:gd name="T14" fmla="*/ 49 w 62"/>
                <a:gd name="T15" fmla="*/ 46 h 48"/>
                <a:gd name="T16" fmla="*/ 49 w 62"/>
                <a:gd name="T17" fmla="*/ 44 h 48"/>
                <a:gd name="T18" fmla="*/ 46 w 62"/>
                <a:gd name="T19" fmla="*/ 12 h 48"/>
                <a:gd name="T20" fmla="*/ 46 w 62"/>
                <a:gd name="T21" fmla="*/ 12 h 48"/>
                <a:gd name="T22" fmla="*/ 31 w 62"/>
                <a:gd name="T23" fmla="*/ 44 h 48"/>
                <a:gd name="T24" fmla="*/ 29 w 62"/>
                <a:gd name="T25" fmla="*/ 48 h 48"/>
                <a:gd name="T26" fmla="*/ 27 w 62"/>
                <a:gd name="T27" fmla="*/ 45 h 48"/>
                <a:gd name="T28" fmla="*/ 20 w 62"/>
                <a:gd name="T29" fmla="*/ 31 h 48"/>
                <a:gd name="T30" fmla="*/ 11 w 62"/>
                <a:gd name="T31" fmla="*/ 13 h 48"/>
                <a:gd name="T32" fmla="*/ 11 w 62"/>
                <a:gd name="T33" fmla="*/ 13 h 48"/>
                <a:gd name="T34" fmla="*/ 9 w 62"/>
                <a:gd name="T35" fmla="*/ 42 h 48"/>
                <a:gd name="T36" fmla="*/ 9 w 62"/>
                <a:gd name="T37" fmla="*/ 45 h 48"/>
                <a:gd name="T38" fmla="*/ 10 w 62"/>
                <a:gd name="T39" fmla="*/ 47 h 48"/>
                <a:gd name="T40" fmla="*/ 13 w 62"/>
                <a:gd name="T41" fmla="*/ 47 h 48"/>
                <a:gd name="T42" fmla="*/ 13 w 62"/>
                <a:gd name="T43" fmla="*/ 47 h 48"/>
                <a:gd name="T44" fmla="*/ 12 w 62"/>
                <a:gd name="T45" fmla="*/ 48 h 48"/>
                <a:gd name="T46" fmla="*/ 6 w 62"/>
                <a:gd name="T47" fmla="*/ 48 h 48"/>
                <a:gd name="T48" fmla="*/ 1 w 62"/>
                <a:gd name="T49" fmla="*/ 48 h 48"/>
                <a:gd name="T50" fmla="*/ 0 w 62"/>
                <a:gd name="T51" fmla="*/ 47 h 48"/>
                <a:gd name="T52" fmla="*/ 1 w 62"/>
                <a:gd name="T53" fmla="*/ 47 h 48"/>
                <a:gd name="T54" fmla="*/ 2 w 62"/>
                <a:gd name="T55" fmla="*/ 47 h 48"/>
                <a:gd name="T56" fmla="*/ 5 w 62"/>
                <a:gd name="T57" fmla="*/ 42 h 48"/>
                <a:gd name="T58" fmla="*/ 9 w 62"/>
                <a:gd name="T59" fmla="*/ 1 h 48"/>
                <a:gd name="T60" fmla="*/ 10 w 62"/>
                <a:gd name="T61" fmla="*/ 0 h 48"/>
                <a:gd name="T62" fmla="*/ 11 w 62"/>
                <a:gd name="T63" fmla="*/ 1 h 48"/>
                <a:gd name="T64" fmla="*/ 30 w 62"/>
                <a:gd name="T65" fmla="*/ 40 h 48"/>
                <a:gd name="T66" fmla="*/ 48 w 62"/>
                <a:gd name="T67" fmla="*/ 1 h 48"/>
                <a:gd name="T68" fmla="*/ 49 w 62"/>
                <a:gd name="T69" fmla="*/ 0 h 48"/>
                <a:gd name="T70" fmla="*/ 50 w 62"/>
                <a:gd name="T71" fmla="*/ 2 h 48"/>
                <a:gd name="T72" fmla="*/ 54 w 62"/>
                <a:gd name="T7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48">
                  <a:moveTo>
                    <a:pt x="54" y="40"/>
                  </a:moveTo>
                  <a:cubicBezTo>
                    <a:pt x="54" y="42"/>
                    <a:pt x="55" y="46"/>
                    <a:pt x="57" y="46"/>
                  </a:cubicBezTo>
                  <a:cubicBezTo>
                    <a:pt x="59" y="47"/>
                    <a:pt x="61" y="47"/>
                    <a:pt x="61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2" y="48"/>
                    <a:pt x="61" y="48"/>
                    <a:pt x="60" y="48"/>
                  </a:cubicBezTo>
                  <a:cubicBezTo>
                    <a:pt x="59" y="48"/>
                    <a:pt x="52" y="48"/>
                    <a:pt x="50" y="47"/>
                  </a:cubicBezTo>
                  <a:cubicBezTo>
                    <a:pt x="49" y="47"/>
                    <a:pt x="48" y="47"/>
                    <a:pt x="48" y="47"/>
                  </a:cubicBezTo>
                  <a:cubicBezTo>
                    <a:pt x="48" y="47"/>
                    <a:pt x="48" y="46"/>
                    <a:pt x="49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7"/>
                    <a:pt x="29" y="48"/>
                    <a:pt x="29" y="48"/>
                  </a:cubicBezTo>
                  <a:cubicBezTo>
                    <a:pt x="28" y="48"/>
                    <a:pt x="28" y="47"/>
                    <a:pt x="27" y="45"/>
                  </a:cubicBezTo>
                  <a:cubicBezTo>
                    <a:pt x="25" y="42"/>
                    <a:pt x="20" y="31"/>
                    <a:pt x="20" y="31"/>
                  </a:cubicBezTo>
                  <a:cubicBezTo>
                    <a:pt x="19" y="29"/>
                    <a:pt x="12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6"/>
                    <a:pt x="9" y="46"/>
                    <a:pt x="10" y="47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2" y="48"/>
                  </a:cubicBezTo>
                  <a:cubicBezTo>
                    <a:pt x="10" y="48"/>
                    <a:pt x="7" y="48"/>
                    <a:pt x="6" y="48"/>
                  </a:cubicBezTo>
                  <a:cubicBezTo>
                    <a:pt x="6" y="48"/>
                    <a:pt x="3" y="48"/>
                    <a:pt x="1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5" y="46"/>
                    <a:pt x="5" y="44"/>
                    <a:pt x="5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0"/>
                    <a:pt x="49" y="0"/>
                  </a:cubicBezTo>
                  <a:cubicBezTo>
                    <a:pt x="49" y="0"/>
                    <a:pt x="50" y="1"/>
                    <a:pt x="50" y="2"/>
                  </a:cubicBezTo>
                  <a:lnTo>
                    <a:pt x="54" y="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903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955" y="1084"/>
              <a:ext cx="104" cy="97"/>
            </a:xfrm>
            <a:custGeom>
              <a:avLst/>
              <a:gdLst>
                <a:gd name="T0" fmla="*/ 7 w 44"/>
                <a:gd name="T1" fmla="*/ 34 h 41"/>
                <a:gd name="T2" fmla="*/ 10 w 44"/>
                <a:gd name="T3" fmla="*/ 40 h 41"/>
                <a:gd name="T4" fmla="*/ 12 w 44"/>
                <a:gd name="T5" fmla="*/ 40 h 41"/>
                <a:gd name="T6" fmla="*/ 13 w 44"/>
                <a:gd name="T7" fmla="*/ 40 h 41"/>
                <a:gd name="T8" fmla="*/ 12 w 44"/>
                <a:gd name="T9" fmla="*/ 41 h 41"/>
                <a:gd name="T10" fmla="*/ 6 w 44"/>
                <a:gd name="T11" fmla="*/ 41 h 41"/>
                <a:gd name="T12" fmla="*/ 1 w 44"/>
                <a:gd name="T13" fmla="*/ 41 h 41"/>
                <a:gd name="T14" fmla="*/ 0 w 44"/>
                <a:gd name="T15" fmla="*/ 40 h 41"/>
                <a:gd name="T16" fmla="*/ 0 w 44"/>
                <a:gd name="T17" fmla="*/ 40 h 41"/>
                <a:gd name="T18" fmla="*/ 2 w 44"/>
                <a:gd name="T19" fmla="*/ 40 h 41"/>
                <a:gd name="T20" fmla="*/ 4 w 44"/>
                <a:gd name="T21" fmla="*/ 33 h 41"/>
                <a:gd name="T22" fmla="*/ 4 w 44"/>
                <a:gd name="T23" fmla="*/ 3 h 41"/>
                <a:gd name="T24" fmla="*/ 5 w 44"/>
                <a:gd name="T25" fmla="*/ 0 h 41"/>
                <a:gd name="T26" fmla="*/ 7 w 44"/>
                <a:gd name="T27" fmla="*/ 2 h 41"/>
                <a:gd name="T28" fmla="*/ 24 w 44"/>
                <a:gd name="T29" fmla="*/ 20 h 41"/>
                <a:gd name="T30" fmla="*/ 37 w 44"/>
                <a:gd name="T31" fmla="*/ 33 h 41"/>
                <a:gd name="T32" fmla="*/ 36 w 44"/>
                <a:gd name="T33" fmla="*/ 7 h 41"/>
                <a:gd name="T34" fmla="*/ 34 w 44"/>
                <a:gd name="T35" fmla="*/ 2 h 41"/>
                <a:gd name="T36" fmla="*/ 32 w 44"/>
                <a:gd name="T37" fmla="*/ 2 h 41"/>
                <a:gd name="T38" fmla="*/ 31 w 44"/>
                <a:gd name="T39" fmla="*/ 1 h 41"/>
                <a:gd name="T40" fmla="*/ 32 w 44"/>
                <a:gd name="T41" fmla="*/ 1 h 41"/>
                <a:gd name="T42" fmla="*/ 38 w 44"/>
                <a:gd name="T43" fmla="*/ 1 h 41"/>
                <a:gd name="T44" fmla="*/ 43 w 44"/>
                <a:gd name="T45" fmla="*/ 1 h 41"/>
                <a:gd name="T46" fmla="*/ 44 w 44"/>
                <a:gd name="T47" fmla="*/ 1 h 41"/>
                <a:gd name="T48" fmla="*/ 43 w 44"/>
                <a:gd name="T49" fmla="*/ 2 h 41"/>
                <a:gd name="T50" fmla="*/ 42 w 44"/>
                <a:gd name="T51" fmla="*/ 2 h 41"/>
                <a:gd name="T52" fmla="*/ 40 w 44"/>
                <a:gd name="T53" fmla="*/ 7 h 41"/>
                <a:gd name="T54" fmla="*/ 40 w 44"/>
                <a:gd name="T55" fmla="*/ 37 h 41"/>
                <a:gd name="T56" fmla="*/ 39 w 44"/>
                <a:gd name="T57" fmla="*/ 41 h 41"/>
                <a:gd name="T58" fmla="*/ 35 w 44"/>
                <a:gd name="T59" fmla="*/ 38 h 41"/>
                <a:gd name="T60" fmla="*/ 21 w 44"/>
                <a:gd name="T61" fmla="*/ 24 h 41"/>
                <a:gd name="T62" fmla="*/ 7 w 44"/>
                <a:gd name="T63" fmla="*/ 9 h 41"/>
                <a:gd name="T64" fmla="*/ 7 w 44"/>
                <a:gd name="T6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1">
                  <a:moveTo>
                    <a:pt x="7" y="34"/>
                  </a:moveTo>
                  <a:cubicBezTo>
                    <a:pt x="8" y="38"/>
                    <a:pt x="8" y="39"/>
                    <a:pt x="10" y="40"/>
                  </a:cubicBezTo>
                  <a:cubicBezTo>
                    <a:pt x="10" y="40"/>
                    <a:pt x="12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3" y="41"/>
                    <a:pt x="12" y="41"/>
                    <a:pt x="12" y="41"/>
                  </a:cubicBezTo>
                  <a:cubicBezTo>
                    <a:pt x="9" y="41"/>
                    <a:pt x="6" y="41"/>
                    <a:pt x="6" y="41"/>
                  </a:cubicBezTo>
                  <a:cubicBezTo>
                    <a:pt x="5" y="41"/>
                    <a:pt x="3" y="41"/>
                    <a:pt x="1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4" y="39"/>
                    <a:pt x="4" y="38"/>
                    <a:pt x="4" y="3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3"/>
                    <a:pt x="16" y="11"/>
                    <a:pt x="24" y="20"/>
                  </a:cubicBezTo>
                  <a:cubicBezTo>
                    <a:pt x="29" y="25"/>
                    <a:pt x="35" y="32"/>
                    <a:pt x="37" y="33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4"/>
                    <a:pt x="36" y="3"/>
                    <a:pt x="34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5" y="1"/>
                    <a:pt x="37" y="1"/>
                    <a:pt x="38" y="1"/>
                  </a:cubicBezTo>
                  <a:cubicBezTo>
                    <a:pt x="39" y="1"/>
                    <a:pt x="40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0" y="2"/>
                    <a:pt x="40" y="4"/>
                    <a:pt x="40" y="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1"/>
                    <a:pt x="40" y="41"/>
                    <a:pt x="39" y="41"/>
                  </a:cubicBezTo>
                  <a:cubicBezTo>
                    <a:pt x="39" y="41"/>
                    <a:pt x="38" y="41"/>
                    <a:pt x="35" y="38"/>
                  </a:cubicBezTo>
                  <a:cubicBezTo>
                    <a:pt x="34" y="37"/>
                    <a:pt x="27" y="30"/>
                    <a:pt x="21" y="24"/>
                  </a:cubicBezTo>
                  <a:cubicBezTo>
                    <a:pt x="15" y="17"/>
                    <a:pt x="8" y="11"/>
                    <a:pt x="7" y="9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076" y="1086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10 w 14"/>
                <a:gd name="T3" fmla="*/ 36 h 40"/>
                <a:gd name="T4" fmla="*/ 11 w 14"/>
                <a:gd name="T5" fmla="*/ 39 h 40"/>
                <a:gd name="T6" fmla="*/ 14 w 14"/>
                <a:gd name="T7" fmla="*/ 39 h 40"/>
                <a:gd name="T8" fmla="*/ 14 w 14"/>
                <a:gd name="T9" fmla="*/ 39 h 40"/>
                <a:gd name="T10" fmla="*/ 14 w 14"/>
                <a:gd name="T11" fmla="*/ 40 h 40"/>
                <a:gd name="T12" fmla="*/ 7 w 14"/>
                <a:gd name="T13" fmla="*/ 40 h 40"/>
                <a:gd name="T14" fmla="*/ 1 w 14"/>
                <a:gd name="T15" fmla="*/ 40 h 40"/>
                <a:gd name="T16" fmla="*/ 0 w 14"/>
                <a:gd name="T17" fmla="*/ 39 h 40"/>
                <a:gd name="T18" fmla="*/ 1 w 14"/>
                <a:gd name="T19" fmla="*/ 39 h 40"/>
                <a:gd name="T20" fmla="*/ 3 w 14"/>
                <a:gd name="T21" fmla="*/ 39 h 40"/>
                <a:gd name="T22" fmla="*/ 4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1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7 w 14"/>
                <a:gd name="T39" fmla="*/ 0 h 40"/>
                <a:gd name="T40" fmla="*/ 12 w 14"/>
                <a:gd name="T41" fmla="*/ 0 h 40"/>
                <a:gd name="T42" fmla="*/ 13 w 14"/>
                <a:gd name="T43" fmla="*/ 1 h 40"/>
                <a:gd name="T44" fmla="*/ 13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4128" y="1084"/>
              <a:ext cx="52" cy="99"/>
            </a:xfrm>
            <a:custGeom>
              <a:avLst/>
              <a:gdLst>
                <a:gd name="T0" fmla="*/ 1 w 22"/>
                <a:gd name="T1" fmla="*/ 40 h 42"/>
                <a:gd name="T2" fmla="*/ 0 w 22"/>
                <a:gd name="T3" fmla="*/ 38 h 42"/>
                <a:gd name="T4" fmla="*/ 0 w 22"/>
                <a:gd name="T5" fmla="*/ 33 h 42"/>
                <a:gd name="T6" fmla="*/ 0 w 22"/>
                <a:gd name="T7" fmla="*/ 32 h 42"/>
                <a:gd name="T8" fmla="*/ 1 w 22"/>
                <a:gd name="T9" fmla="*/ 32 h 42"/>
                <a:gd name="T10" fmla="*/ 1 w 22"/>
                <a:gd name="T11" fmla="*/ 34 h 42"/>
                <a:gd name="T12" fmla="*/ 10 w 22"/>
                <a:gd name="T13" fmla="*/ 39 h 42"/>
                <a:gd name="T14" fmla="*/ 18 w 22"/>
                <a:gd name="T15" fmla="*/ 32 h 42"/>
                <a:gd name="T16" fmla="*/ 11 w 22"/>
                <a:gd name="T17" fmla="*/ 23 h 42"/>
                <a:gd name="T18" fmla="*/ 9 w 22"/>
                <a:gd name="T19" fmla="*/ 21 h 42"/>
                <a:gd name="T20" fmla="*/ 1 w 22"/>
                <a:gd name="T21" fmla="*/ 10 h 42"/>
                <a:gd name="T22" fmla="*/ 13 w 22"/>
                <a:gd name="T23" fmla="*/ 0 h 42"/>
                <a:gd name="T24" fmla="*/ 18 w 22"/>
                <a:gd name="T25" fmla="*/ 1 h 42"/>
                <a:gd name="T26" fmla="*/ 20 w 22"/>
                <a:gd name="T27" fmla="*/ 1 h 42"/>
                <a:gd name="T28" fmla="*/ 21 w 22"/>
                <a:gd name="T29" fmla="*/ 2 h 42"/>
                <a:gd name="T30" fmla="*/ 21 w 22"/>
                <a:gd name="T31" fmla="*/ 7 h 42"/>
                <a:gd name="T32" fmla="*/ 20 w 22"/>
                <a:gd name="T33" fmla="*/ 8 h 42"/>
                <a:gd name="T34" fmla="*/ 20 w 22"/>
                <a:gd name="T35" fmla="*/ 8 h 42"/>
                <a:gd name="T36" fmla="*/ 19 w 22"/>
                <a:gd name="T37" fmla="*/ 5 h 42"/>
                <a:gd name="T38" fmla="*/ 12 w 22"/>
                <a:gd name="T39" fmla="*/ 2 h 42"/>
                <a:gd name="T40" fmla="*/ 5 w 22"/>
                <a:gd name="T41" fmla="*/ 8 h 42"/>
                <a:gd name="T42" fmla="*/ 12 w 22"/>
                <a:gd name="T43" fmla="*/ 17 h 42"/>
                <a:gd name="T44" fmla="*/ 13 w 22"/>
                <a:gd name="T45" fmla="*/ 18 h 42"/>
                <a:gd name="T46" fmla="*/ 22 w 22"/>
                <a:gd name="T47" fmla="*/ 31 h 42"/>
                <a:gd name="T48" fmla="*/ 17 w 22"/>
                <a:gd name="T49" fmla="*/ 40 h 42"/>
                <a:gd name="T50" fmla="*/ 8 w 22"/>
                <a:gd name="T51" fmla="*/ 42 h 42"/>
                <a:gd name="T52" fmla="*/ 1 w 22"/>
                <a:gd name="T53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42">
                  <a:moveTo>
                    <a:pt x="1" y="40"/>
                  </a:moveTo>
                  <a:cubicBezTo>
                    <a:pt x="0" y="40"/>
                    <a:pt x="0" y="40"/>
                    <a:pt x="0" y="38"/>
                  </a:cubicBezTo>
                  <a:cubicBezTo>
                    <a:pt x="0" y="36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8"/>
                    <a:pt x="6" y="39"/>
                    <a:pt x="10" y="39"/>
                  </a:cubicBezTo>
                  <a:cubicBezTo>
                    <a:pt x="15" y="39"/>
                    <a:pt x="18" y="36"/>
                    <a:pt x="18" y="32"/>
                  </a:cubicBezTo>
                  <a:cubicBezTo>
                    <a:pt x="18" y="29"/>
                    <a:pt x="16" y="27"/>
                    <a:pt x="11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17"/>
                    <a:pt x="1" y="14"/>
                    <a:pt x="1" y="10"/>
                  </a:cubicBezTo>
                  <a:cubicBezTo>
                    <a:pt x="1" y="4"/>
                    <a:pt x="6" y="0"/>
                    <a:pt x="13" y="0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4"/>
                    <a:pt x="21" y="7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4"/>
                    <a:pt x="17" y="2"/>
                    <a:pt x="12" y="2"/>
                  </a:cubicBezTo>
                  <a:cubicBezTo>
                    <a:pt x="8" y="2"/>
                    <a:pt x="5" y="4"/>
                    <a:pt x="5" y="8"/>
                  </a:cubicBezTo>
                  <a:cubicBezTo>
                    <a:pt x="5" y="11"/>
                    <a:pt x="6" y="13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0" y="23"/>
                    <a:pt x="22" y="26"/>
                    <a:pt x="22" y="31"/>
                  </a:cubicBezTo>
                  <a:cubicBezTo>
                    <a:pt x="22" y="34"/>
                    <a:pt x="21" y="37"/>
                    <a:pt x="17" y="40"/>
                  </a:cubicBezTo>
                  <a:cubicBezTo>
                    <a:pt x="15" y="41"/>
                    <a:pt x="11" y="42"/>
                    <a:pt x="8" y="42"/>
                  </a:cubicBezTo>
                  <a:cubicBezTo>
                    <a:pt x="6" y="42"/>
                    <a:pt x="3" y="41"/>
                    <a:pt x="1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194" y="1084"/>
              <a:ext cx="83" cy="97"/>
            </a:xfrm>
            <a:custGeom>
              <a:avLst/>
              <a:gdLst>
                <a:gd name="T0" fmla="*/ 20 w 35"/>
                <a:gd name="T1" fmla="*/ 26 h 41"/>
                <a:gd name="T2" fmla="*/ 20 w 35"/>
                <a:gd name="T3" fmla="*/ 37 h 41"/>
                <a:gd name="T4" fmla="*/ 22 w 35"/>
                <a:gd name="T5" fmla="*/ 40 h 41"/>
                <a:gd name="T6" fmla="*/ 25 w 35"/>
                <a:gd name="T7" fmla="*/ 40 h 41"/>
                <a:gd name="T8" fmla="*/ 25 w 35"/>
                <a:gd name="T9" fmla="*/ 40 h 41"/>
                <a:gd name="T10" fmla="*/ 24 w 35"/>
                <a:gd name="T11" fmla="*/ 41 h 41"/>
                <a:gd name="T12" fmla="*/ 18 w 35"/>
                <a:gd name="T13" fmla="*/ 41 h 41"/>
                <a:gd name="T14" fmla="*/ 12 w 35"/>
                <a:gd name="T15" fmla="*/ 41 h 41"/>
                <a:gd name="T16" fmla="*/ 11 w 35"/>
                <a:gd name="T17" fmla="*/ 40 h 41"/>
                <a:gd name="T18" fmla="*/ 12 w 35"/>
                <a:gd name="T19" fmla="*/ 40 h 41"/>
                <a:gd name="T20" fmla="*/ 13 w 35"/>
                <a:gd name="T21" fmla="*/ 40 h 41"/>
                <a:gd name="T22" fmla="*/ 15 w 35"/>
                <a:gd name="T23" fmla="*/ 37 h 41"/>
                <a:gd name="T24" fmla="*/ 15 w 35"/>
                <a:gd name="T25" fmla="*/ 26 h 41"/>
                <a:gd name="T26" fmla="*/ 15 w 35"/>
                <a:gd name="T27" fmla="*/ 4 h 41"/>
                <a:gd name="T28" fmla="*/ 7 w 35"/>
                <a:gd name="T29" fmla="*/ 4 h 41"/>
                <a:gd name="T30" fmla="*/ 2 w 35"/>
                <a:gd name="T31" fmla="*/ 5 h 41"/>
                <a:gd name="T32" fmla="*/ 1 w 35"/>
                <a:gd name="T33" fmla="*/ 7 h 41"/>
                <a:gd name="T34" fmla="*/ 0 w 35"/>
                <a:gd name="T35" fmla="*/ 7 h 41"/>
                <a:gd name="T36" fmla="*/ 0 w 35"/>
                <a:gd name="T37" fmla="*/ 7 h 41"/>
                <a:gd name="T38" fmla="*/ 1 w 35"/>
                <a:gd name="T39" fmla="*/ 1 h 41"/>
                <a:gd name="T40" fmla="*/ 2 w 35"/>
                <a:gd name="T41" fmla="*/ 0 h 41"/>
                <a:gd name="T42" fmla="*/ 4 w 35"/>
                <a:gd name="T43" fmla="*/ 1 h 41"/>
                <a:gd name="T44" fmla="*/ 8 w 35"/>
                <a:gd name="T45" fmla="*/ 1 h 41"/>
                <a:gd name="T46" fmla="*/ 29 w 35"/>
                <a:gd name="T47" fmla="*/ 1 h 41"/>
                <a:gd name="T48" fmla="*/ 33 w 35"/>
                <a:gd name="T49" fmla="*/ 1 h 41"/>
                <a:gd name="T50" fmla="*/ 34 w 35"/>
                <a:gd name="T51" fmla="*/ 1 h 41"/>
                <a:gd name="T52" fmla="*/ 35 w 35"/>
                <a:gd name="T53" fmla="*/ 1 h 41"/>
                <a:gd name="T54" fmla="*/ 34 w 35"/>
                <a:gd name="T55" fmla="*/ 7 h 41"/>
                <a:gd name="T56" fmla="*/ 34 w 35"/>
                <a:gd name="T57" fmla="*/ 8 h 41"/>
                <a:gd name="T58" fmla="*/ 34 w 35"/>
                <a:gd name="T59" fmla="*/ 7 h 41"/>
                <a:gd name="T60" fmla="*/ 33 w 35"/>
                <a:gd name="T61" fmla="*/ 7 h 41"/>
                <a:gd name="T62" fmla="*/ 27 w 35"/>
                <a:gd name="T63" fmla="*/ 4 h 41"/>
                <a:gd name="T64" fmla="*/ 20 w 35"/>
                <a:gd name="T65" fmla="*/ 4 h 41"/>
                <a:gd name="T66" fmla="*/ 20 w 35"/>
                <a:gd name="T6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1">
                  <a:moveTo>
                    <a:pt x="20" y="26"/>
                  </a:moveTo>
                  <a:cubicBezTo>
                    <a:pt x="20" y="31"/>
                    <a:pt x="20" y="35"/>
                    <a:pt x="20" y="37"/>
                  </a:cubicBezTo>
                  <a:cubicBezTo>
                    <a:pt x="21" y="38"/>
                    <a:pt x="21" y="39"/>
                    <a:pt x="22" y="40"/>
                  </a:cubicBezTo>
                  <a:cubicBezTo>
                    <a:pt x="23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4" y="41"/>
                  </a:cubicBezTo>
                  <a:cubicBezTo>
                    <a:pt x="22" y="41"/>
                    <a:pt x="18" y="41"/>
                    <a:pt x="18" y="41"/>
                  </a:cubicBezTo>
                  <a:cubicBezTo>
                    <a:pt x="18" y="41"/>
                    <a:pt x="14" y="41"/>
                    <a:pt x="12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3" y="40"/>
                    <a:pt x="13" y="40"/>
                  </a:cubicBezTo>
                  <a:cubicBezTo>
                    <a:pt x="14" y="40"/>
                    <a:pt x="15" y="38"/>
                    <a:pt x="15" y="37"/>
                  </a:cubicBezTo>
                  <a:cubicBezTo>
                    <a:pt x="15" y="35"/>
                    <a:pt x="15" y="31"/>
                    <a:pt x="15" y="2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4" y="7"/>
                    <a:pt x="34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5"/>
                    <a:pt x="32" y="4"/>
                    <a:pt x="27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4289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5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30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9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1" y="21"/>
                    <a:pt x="13" y="21"/>
                    <a:pt x="16" y="21"/>
                  </a:cubicBezTo>
                  <a:cubicBezTo>
                    <a:pt x="17" y="21"/>
                    <a:pt x="19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20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4369" y="1086"/>
              <a:ext cx="93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6 w 39"/>
                <a:gd name="T5" fmla="*/ 6 h 40"/>
                <a:gd name="T6" fmla="*/ 3 w 39"/>
                <a:gd name="T7" fmla="*/ 2 h 40"/>
                <a:gd name="T8" fmla="*/ 0 w 39"/>
                <a:gd name="T9" fmla="*/ 1 h 40"/>
                <a:gd name="T10" fmla="*/ 0 w 39"/>
                <a:gd name="T11" fmla="*/ 0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1 w 39"/>
                <a:gd name="T19" fmla="*/ 0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0 w 39"/>
                <a:gd name="T27" fmla="*/ 20 h 40"/>
                <a:gd name="T28" fmla="*/ 29 w 39"/>
                <a:gd name="T29" fmla="*/ 5 h 40"/>
                <a:gd name="T30" fmla="*/ 30 w 39"/>
                <a:gd name="T31" fmla="*/ 2 h 40"/>
                <a:gd name="T32" fmla="*/ 29 w 39"/>
                <a:gd name="T33" fmla="*/ 1 h 40"/>
                <a:gd name="T34" fmla="*/ 29 w 39"/>
                <a:gd name="T35" fmla="*/ 0 h 40"/>
                <a:gd name="T36" fmla="*/ 29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0 h 40"/>
                <a:gd name="T44" fmla="*/ 39 w 39"/>
                <a:gd name="T45" fmla="*/ 1 h 40"/>
                <a:gd name="T46" fmla="*/ 36 w 39"/>
                <a:gd name="T47" fmla="*/ 2 h 40"/>
                <a:gd name="T48" fmla="*/ 33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4 w 39"/>
                <a:gd name="T59" fmla="*/ 39 h 40"/>
                <a:gd name="T60" fmla="*/ 27 w 39"/>
                <a:gd name="T61" fmla="*/ 39 h 40"/>
                <a:gd name="T62" fmla="*/ 27 w 39"/>
                <a:gd name="T63" fmla="*/ 39 h 40"/>
                <a:gd name="T64" fmla="*/ 26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3 w 39"/>
                <a:gd name="T71" fmla="*/ 39 h 40"/>
                <a:gd name="T72" fmla="*/ 14 w 39"/>
                <a:gd name="T73" fmla="*/ 39 h 40"/>
                <a:gd name="T74" fmla="*/ 15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6" y="6"/>
                  </a:cubicBezTo>
                  <a:cubicBezTo>
                    <a:pt x="5" y="4"/>
                    <a:pt x="4" y="2"/>
                    <a:pt x="3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18"/>
                    <a:pt x="28" y="7"/>
                    <a:pt x="29" y="5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4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2" y="37"/>
                    <a:pt x="23" y="38"/>
                    <a:pt x="24" y="39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6" y="40"/>
                  </a:cubicBezTo>
                  <a:cubicBezTo>
                    <a:pt x="23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3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7" y="38"/>
                    <a:pt x="17" y="37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4509" y="1086"/>
              <a:ext cx="59" cy="95"/>
            </a:xfrm>
            <a:custGeom>
              <a:avLst/>
              <a:gdLst>
                <a:gd name="T0" fmla="*/ 5 w 25"/>
                <a:gd name="T1" fmla="*/ 15 h 40"/>
                <a:gd name="T2" fmla="*/ 5 w 25"/>
                <a:gd name="T3" fmla="*/ 4 h 40"/>
                <a:gd name="T4" fmla="*/ 3 w 25"/>
                <a:gd name="T5" fmla="*/ 1 h 40"/>
                <a:gd name="T6" fmla="*/ 1 w 25"/>
                <a:gd name="T7" fmla="*/ 1 h 40"/>
                <a:gd name="T8" fmla="*/ 0 w 25"/>
                <a:gd name="T9" fmla="*/ 1 h 40"/>
                <a:gd name="T10" fmla="*/ 1 w 25"/>
                <a:gd name="T11" fmla="*/ 0 h 40"/>
                <a:gd name="T12" fmla="*/ 8 w 25"/>
                <a:gd name="T13" fmla="*/ 0 h 40"/>
                <a:gd name="T14" fmla="*/ 22 w 25"/>
                <a:gd name="T15" fmla="*/ 0 h 40"/>
                <a:gd name="T16" fmla="*/ 24 w 25"/>
                <a:gd name="T17" fmla="*/ 0 h 40"/>
                <a:gd name="T18" fmla="*/ 25 w 25"/>
                <a:gd name="T19" fmla="*/ 0 h 40"/>
                <a:gd name="T20" fmla="*/ 25 w 25"/>
                <a:gd name="T21" fmla="*/ 0 h 40"/>
                <a:gd name="T22" fmla="*/ 25 w 25"/>
                <a:gd name="T23" fmla="*/ 3 h 40"/>
                <a:gd name="T24" fmla="*/ 25 w 25"/>
                <a:gd name="T25" fmla="*/ 6 h 40"/>
                <a:gd name="T26" fmla="*/ 24 w 25"/>
                <a:gd name="T27" fmla="*/ 7 h 40"/>
                <a:gd name="T28" fmla="*/ 24 w 25"/>
                <a:gd name="T29" fmla="*/ 6 h 40"/>
                <a:gd name="T30" fmla="*/ 23 w 25"/>
                <a:gd name="T31" fmla="*/ 4 h 40"/>
                <a:gd name="T32" fmla="*/ 19 w 25"/>
                <a:gd name="T33" fmla="*/ 3 h 40"/>
                <a:gd name="T34" fmla="*/ 10 w 25"/>
                <a:gd name="T35" fmla="*/ 2 h 40"/>
                <a:gd name="T36" fmla="*/ 10 w 25"/>
                <a:gd name="T37" fmla="*/ 3 h 40"/>
                <a:gd name="T38" fmla="*/ 10 w 25"/>
                <a:gd name="T39" fmla="*/ 17 h 40"/>
                <a:gd name="T40" fmla="*/ 10 w 25"/>
                <a:gd name="T41" fmla="*/ 18 h 40"/>
                <a:gd name="T42" fmla="*/ 18 w 25"/>
                <a:gd name="T43" fmla="*/ 18 h 40"/>
                <a:gd name="T44" fmla="*/ 20 w 25"/>
                <a:gd name="T45" fmla="*/ 18 h 40"/>
                <a:gd name="T46" fmla="*/ 23 w 25"/>
                <a:gd name="T47" fmla="*/ 17 h 40"/>
                <a:gd name="T48" fmla="*/ 24 w 25"/>
                <a:gd name="T49" fmla="*/ 16 h 40"/>
                <a:gd name="T50" fmla="*/ 24 w 25"/>
                <a:gd name="T51" fmla="*/ 17 h 40"/>
                <a:gd name="T52" fmla="*/ 23 w 25"/>
                <a:gd name="T53" fmla="*/ 20 h 40"/>
                <a:gd name="T54" fmla="*/ 23 w 25"/>
                <a:gd name="T55" fmla="*/ 23 h 40"/>
                <a:gd name="T56" fmla="*/ 23 w 25"/>
                <a:gd name="T57" fmla="*/ 24 h 40"/>
                <a:gd name="T58" fmla="*/ 22 w 25"/>
                <a:gd name="T59" fmla="*/ 24 h 40"/>
                <a:gd name="T60" fmla="*/ 22 w 25"/>
                <a:gd name="T61" fmla="*/ 22 h 40"/>
                <a:gd name="T62" fmla="*/ 19 w 25"/>
                <a:gd name="T63" fmla="*/ 20 h 40"/>
                <a:gd name="T64" fmla="*/ 10 w 25"/>
                <a:gd name="T65" fmla="*/ 20 h 40"/>
                <a:gd name="T66" fmla="*/ 10 w 25"/>
                <a:gd name="T67" fmla="*/ 20 h 40"/>
                <a:gd name="T68" fmla="*/ 10 w 25"/>
                <a:gd name="T69" fmla="*/ 25 h 40"/>
                <a:gd name="T70" fmla="*/ 10 w 25"/>
                <a:gd name="T71" fmla="*/ 36 h 40"/>
                <a:gd name="T72" fmla="*/ 12 w 25"/>
                <a:gd name="T73" fmla="*/ 39 h 40"/>
                <a:gd name="T74" fmla="*/ 15 w 25"/>
                <a:gd name="T75" fmla="*/ 39 h 40"/>
                <a:gd name="T76" fmla="*/ 15 w 25"/>
                <a:gd name="T77" fmla="*/ 39 h 40"/>
                <a:gd name="T78" fmla="*/ 14 w 25"/>
                <a:gd name="T79" fmla="*/ 40 h 40"/>
                <a:gd name="T80" fmla="*/ 8 w 25"/>
                <a:gd name="T81" fmla="*/ 40 h 40"/>
                <a:gd name="T82" fmla="*/ 2 w 25"/>
                <a:gd name="T83" fmla="*/ 40 h 40"/>
                <a:gd name="T84" fmla="*/ 1 w 25"/>
                <a:gd name="T85" fmla="*/ 39 h 40"/>
                <a:gd name="T86" fmla="*/ 2 w 25"/>
                <a:gd name="T87" fmla="*/ 39 h 40"/>
                <a:gd name="T88" fmla="*/ 3 w 25"/>
                <a:gd name="T89" fmla="*/ 39 h 40"/>
                <a:gd name="T90" fmla="*/ 5 w 25"/>
                <a:gd name="T91" fmla="*/ 36 h 40"/>
                <a:gd name="T92" fmla="*/ 5 w 25"/>
                <a:gd name="T93" fmla="*/ 25 h 40"/>
                <a:gd name="T94" fmla="*/ 5 w 25"/>
                <a:gd name="T9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9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3"/>
                  </a:cubicBezTo>
                  <a:cubicBezTo>
                    <a:pt x="25" y="3"/>
                    <a:pt x="25" y="5"/>
                    <a:pt x="25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6"/>
                    <a:pt x="23" y="5"/>
                    <a:pt x="23" y="4"/>
                  </a:cubicBezTo>
                  <a:cubicBezTo>
                    <a:pt x="23" y="3"/>
                    <a:pt x="21" y="3"/>
                    <a:pt x="1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0" y="18"/>
                    <a:pt x="20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7"/>
                  </a:cubicBezTo>
                  <a:cubicBezTo>
                    <a:pt x="24" y="17"/>
                    <a:pt x="23" y="18"/>
                    <a:pt x="23" y="20"/>
                  </a:cubicBezTo>
                  <a:cubicBezTo>
                    <a:pt x="23" y="21"/>
                    <a:pt x="23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1"/>
                    <a:pt x="21" y="20"/>
                    <a:pt x="19" y="20"/>
                  </a:cubicBezTo>
                  <a:cubicBezTo>
                    <a:pt x="18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7"/>
                    <a:pt x="11" y="38"/>
                    <a:pt x="12" y="39"/>
                  </a:cubicBezTo>
                  <a:cubicBezTo>
                    <a:pt x="13" y="39"/>
                    <a:pt x="14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1" y="40"/>
                    <a:pt x="8" y="40"/>
                    <a:pt x="8" y="40"/>
                  </a:cubicBezTo>
                  <a:cubicBezTo>
                    <a:pt x="7" y="40"/>
                    <a:pt x="4" y="40"/>
                    <a:pt x="2" y="40"/>
                  </a:cubicBezTo>
                  <a:cubicBezTo>
                    <a:pt x="2" y="40"/>
                    <a:pt x="1" y="40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5" y="37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4583" y="1084"/>
              <a:ext cx="102" cy="99"/>
            </a:xfrm>
            <a:custGeom>
              <a:avLst/>
              <a:gdLst>
                <a:gd name="T0" fmla="*/ 21 w 43"/>
                <a:gd name="T1" fmla="*/ 0 h 42"/>
                <a:gd name="T2" fmla="*/ 43 w 43"/>
                <a:gd name="T3" fmla="*/ 20 h 42"/>
                <a:gd name="T4" fmla="*/ 21 w 43"/>
                <a:gd name="T5" fmla="*/ 42 h 42"/>
                <a:gd name="T6" fmla="*/ 0 w 43"/>
                <a:gd name="T7" fmla="*/ 21 h 42"/>
                <a:gd name="T8" fmla="*/ 21 w 43"/>
                <a:gd name="T9" fmla="*/ 0 h 42"/>
                <a:gd name="T10" fmla="*/ 23 w 43"/>
                <a:gd name="T11" fmla="*/ 39 h 42"/>
                <a:gd name="T12" fmla="*/ 37 w 43"/>
                <a:gd name="T13" fmla="*/ 22 h 42"/>
                <a:gd name="T14" fmla="*/ 21 w 43"/>
                <a:gd name="T15" fmla="*/ 2 h 42"/>
                <a:gd name="T16" fmla="*/ 5 w 43"/>
                <a:gd name="T17" fmla="*/ 19 h 42"/>
                <a:gd name="T18" fmla="*/ 23 w 43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34" y="0"/>
                    <a:pt x="43" y="8"/>
                    <a:pt x="43" y="20"/>
                  </a:cubicBezTo>
                  <a:cubicBezTo>
                    <a:pt x="43" y="32"/>
                    <a:pt x="34" y="42"/>
                    <a:pt x="21" y="42"/>
                  </a:cubicBezTo>
                  <a:cubicBezTo>
                    <a:pt x="6" y="42"/>
                    <a:pt x="0" y="30"/>
                    <a:pt x="0" y="21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9"/>
                  </a:moveTo>
                  <a:cubicBezTo>
                    <a:pt x="27" y="39"/>
                    <a:pt x="37" y="37"/>
                    <a:pt x="37" y="22"/>
                  </a:cubicBezTo>
                  <a:cubicBezTo>
                    <a:pt x="37" y="9"/>
                    <a:pt x="30" y="2"/>
                    <a:pt x="21" y="2"/>
                  </a:cubicBezTo>
                  <a:cubicBezTo>
                    <a:pt x="12" y="2"/>
                    <a:pt x="5" y="8"/>
                    <a:pt x="5" y="19"/>
                  </a:cubicBezTo>
                  <a:cubicBezTo>
                    <a:pt x="5" y="32"/>
                    <a:pt x="13" y="39"/>
                    <a:pt x="23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4701" y="1086"/>
              <a:ext cx="97" cy="95"/>
            </a:xfrm>
            <a:custGeom>
              <a:avLst/>
              <a:gdLst>
                <a:gd name="T0" fmla="*/ 5 w 41"/>
                <a:gd name="T1" fmla="*/ 15 h 40"/>
                <a:gd name="T2" fmla="*/ 4 w 41"/>
                <a:gd name="T3" fmla="*/ 4 h 40"/>
                <a:gd name="T4" fmla="*/ 2 w 41"/>
                <a:gd name="T5" fmla="*/ 1 h 40"/>
                <a:gd name="T6" fmla="*/ 0 w 41"/>
                <a:gd name="T7" fmla="*/ 1 h 40"/>
                <a:gd name="T8" fmla="*/ 0 w 41"/>
                <a:gd name="T9" fmla="*/ 1 h 40"/>
                <a:gd name="T10" fmla="*/ 1 w 41"/>
                <a:gd name="T11" fmla="*/ 0 h 40"/>
                <a:gd name="T12" fmla="*/ 7 w 41"/>
                <a:gd name="T13" fmla="*/ 0 h 40"/>
                <a:gd name="T14" fmla="*/ 14 w 41"/>
                <a:gd name="T15" fmla="*/ 0 h 40"/>
                <a:gd name="T16" fmla="*/ 24 w 41"/>
                <a:gd name="T17" fmla="*/ 2 h 40"/>
                <a:gd name="T18" fmla="*/ 28 w 41"/>
                <a:gd name="T19" fmla="*/ 10 h 40"/>
                <a:gd name="T20" fmla="*/ 21 w 41"/>
                <a:gd name="T21" fmla="*/ 22 h 40"/>
                <a:gd name="T22" fmla="*/ 33 w 41"/>
                <a:gd name="T23" fmla="*/ 35 h 40"/>
                <a:gd name="T24" fmla="*/ 39 w 41"/>
                <a:gd name="T25" fmla="*/ 39 h 40"/>
                <a:gd name="T26" fmla="*/ 41 w 41"/>
                <a:gd name="T27" fmla="*/ 39 h 40"/>
                <a:gd name="T28" fmla="*/ 41 w 41"/>
                <a:gd name="T29" fmla="*/ 39 h 40"/>
                <a:gd name="T30" fmla="*/ 40 w 41"/>
                <a:gd name="T31" fmla="*/ 40 h 40"/>
                <a:gd name="T32" fmla="*/ 36 w 41"/>
                <a:gd name="T33" fmla="*/ 40 h 40"/>
                <a:gd name="T34" fmla="*/ 31 w 41"/>
                <a:gd name="T35" fmla="*/ 39 h 40"/>
                <a:gd name="T36" fmla="*/ 23 w 41"/>
                <a:gd name="T37" fmla="*/ 31 h 40"/>
                <a:gd name="T38" fmla="*/ 17 w 41"/>
                <a:gd name="T39" fmla="*/ 23 h 40"/>
                <a:gd name="T40" fmla="*/ 17 w 41"/>
                <a:gd name="T41" fmla="*/ 23 h 40"/>
                <a:gd name="T42" fmla="*/ 10 w 41"/>
                <a:gd name="T43" fmla="*/ 23 h 40"/>
                <a:gd name="T44" fmla="*/ 9 w 41"/>
                <a:gd name="T45" fmla="*/ 23 h 40"/>
                <a:gd name="T46" fmla="*/ 9 w 41"/>
                <a:gd name="T47" fmla="*/ 25 h 40"/>
                <a:gd name="T48" fmla="*/ 10 w 41"/>
                <a:gd name="T49" fmla="*/ 36 h 40"/>
                <a:gd name="T50" fmla="*/ 12 w 41"/>
                <a:gd name="T51" fmla="*/ 39 h 40"/>
                <a:gd name="T52" fmla="*/ 14 w 41"/>
                <a:gd name="T53" fmla="*/ 39 h 40"/>
                <a:gd name="T54" fmla="*/ 15 w 41"/>
                <a:gd name="T55" fmla="*/ 39 h 40"/>
                <a:gd name="T56" fmla="*/ 14 w 41"/>
                <a:gd name="T57" fmla="*/ 40 h 40"/>
                <a:gd name="T58" fmla="*/ 7 w 41"/>
                <a:gd name="T59" fmla="*/ 40 h 40"/>
                <a:gd name="T60" fmla="*/ 2 w 41"/>
                <a:gd name="T61" fmla="*/ 40 h 40"/>
                <a:gd name="T62" fmla="*/ 1 w 41"/>
                <a:gd name="T63" fmla="*/ 39 h 40"/>
                <a:gd name="T64" fmla="*/ 1 w 41"/>
                <a:gd name="T65" fmla="*/ 39 h 40"/>
                <a:gd name="T66" fmla="*/ 3 w 41"/>
                <a:gd name="T67" fmla="*/ 39 h 40"/>
                <a:gd name="T68" fmla="*/ 4 w 41"/>
                <a:gd name="T69" fmla="*/ 36 h 40"/>
                <a:gd name="T70" fmla="*/ 5 w 41"/>
                <a:gd name="T71" fmla="*/ 25 h 40"/>
                <a:gd name="T72" fmla="*/ 5 w 41"/>
                <a:gd name="T73" fmla="*/ 15 h 40"/>
                <a:gd name="T74" fmla="*/ 9 w 41"/>
                <a:gd name="T75" fmla="*/ 20 h 40"/>
                <a:gd name="T76" fmla="*/ 10 w 41"/>
                <a:gd name="T77" fmla="*/ 20 h 40"/>
                <a:gd name="T78" fmla="*/ 16 w 41"/>
                <a:gd name="T79" fmla="*/ 21 h 40"/>
                <a:gd name="T80" fmla="*/ 20 w 41"/>
                <a:gd name="T81" fmla="*/ 20 h 40"/>
                <a:gd name="T82" fmla="*/ 23 w 41"/>
                <a:gd name="T83" fmla="*/ 12 h 40"/>
                <a:gd name="T84" fmla="*/ 14 w 41"/>
                <a:gd name="T85" fmla="*/ 2 h 40"/>
                <a:gd name="T86" fmla="*/ 10 w 41"/>
                <a:gd name="T87" fmla="*/ 2 h 40"/>
                <a:gd name="T88" fmla="*/ 9 w 41"/>
                <a:gd name="T89" fmla="*/ 3 h 40"/>
                <a:gd name="T90" fmla="*/ 9 w 41"/>
                <a:gd name="T9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40">
                  <a:moveTo>
                    <a:pt x="5" y="15"/>
                  </a:moveTo>
                  <a:cubicBezTo>
                    <a:pt x="5" y="7"/>
                    <a:pt x="5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12" y="0"/>
                    <a:pt x="14" y="0"/>
                  </a:cubicBezTo>
                  <a:cubicBezTo>
                    <a:pt x="18" y="0"/>
                    <a:pt x="21" y="0"/>
                    <a:pt x="24" y="2"/>
                  </a:cubicBezTo>
                  <a:cubicBezTo>
                    <a:pt x="26" y="3"/>
                    <a:pt x="28" y="6"/>
                    <a:pt x="28" y="10"/>
                  </a:cubicBezTo>
                  <a:cubicBezTo>
                    <a:pt x="28" y="13"/>
                    <a:pt x="26" y="17"/>
                    <a:pt x="21" y="22"/>
                  </a:cubicBezTo>
                  <a:cubicBezTo>
                    <a:pt x="26" y="27"/>
                    <a:pt x="29" y="32"/>
                    <a:pt x="33" y="35"/>
                  </a:cubicBezTo>
                  <a:cubicBezTo>
                    <a:pt x="36" y="38"/>
                    <a:pt x="37" y="39"/>
                    <a:pt x="39" y="39"/>
                  </a:cubicBezTo>
                  <a:cubicBezTo>
                    <a:pt x="40" y="39"/>
                    <a:pt x="40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28" y="38"/>
                    <a:pt x="26" y="35"/>
                    <a:pt x="23" y="31"/>
                  </a:cubicBezTo>
                  <a:cubicBezTo>
                    <a:pt x="21" y="28"/>
                    <a:pt x="18" y="25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30"/>
                    <a:pt x="9" y="34"/>
                    <a:pt x="10" y="36"/>
                  </a:cubicBezTo>
                  <a:cubicBezTo>
                    <a:pt x="10" y="37"/>
                    <a:pt x="10" y="38"/>
                    <a:pt x="12" y="39"/>
                  </a:cubicBezTo>
                  <a:cubicBezTo>
                    <a:pt x="12" y="39"/>
                    <a:pt x="14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8"/>
                    <a:pt x="4" y="37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9" y="20"/>
                  </a:moveTo>
                  <a:cubicBezTo>
                    <a:pt x="9" y="20"/>
                    <a:pt x="9" y="20"/>
                    <a:pt x="10" y="20"/>
                  </a:cubicBezTo>
                  <a:cubicBezTo>
                    <a:pt x="10" y="21"/>
                    <a:pt x="13" y="21"/>
                    <a:pt x="16" y="21"/>
                  </a:cubicBezTo>
                  <a:cubicBezTo>
                    <a:pt x="17" y="21"/>
                    <a:pt x="18" y="21"/>
                    <a:pt x="20" y="20"/>
                  </a:cubicBezTo>
                  <a:cubicBezTo>
                    <a:pt x="22" y="19"/>
                    <a:pt x="23" y="16"/>
                    <a:pt x="23" y="12"/>
                  </a:cubicBezTo>
                  <a:cubicBezTo>
                    <a:pt x="23" y="6"/>
                    <a:pt x="19" y="2"/>
                    <a:pt x="14" y="2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lnTo>
                    <a:pt x="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079" y="1243"/>
              <a:ext cx="37" cy="111"/>
            </a:xfrm>
            <a:custGeom>
              <a:avLst/>
              <a:gdLst>
                <a:gd name="T0" fmla="*/ 10 w 16"/>
                <a:gd name="T1" fmla="*/ 29 h 47"/>
                <a:gd name="T2" fmla="*/ 10 w 16"/>
                <a:gd name="T3" fmla="*/ 42 h 47"/>
                <a:gd name="T4" fmla="*/ 12 w 16"/>
                <a:gd name="T5" fmla="*/ 46 h 47"/>
                <a:gd name="T6" fmla="*/ 15 w 16"/>
                <a:gd name="T7" fmla="*/ 46 h 47"/>
                <a:gd name="T8" fmla="*/ 16 w 16"/>
                <a:gd name="T9" fmla="*/ 46 h 47"/>
                <a:gd name="T10" fmla="*/ 15 w 16"/>
                <a:gd name="T11" fmla="*/ 47 h 47"/>
                <a:gd name="T12" fmla="*/ 7 w 16"/>
                <a:gd name="T13" fmla="*/ 47 h 47"/>
                <a:gd name="T14" fmla="*/ 1 w 16"/>
                <a:gd name="T15" fmla="*/ 47 h 47"/>
                <a:gd name="T16" fmla="*/ 0 w 16"/>
                <a:gd name="T17" fmla="*/ 46 h 47"/>
                <a:gd name="T18" fmla="*/ 1 w 16"/>
                <a:gd name="T19" fmla="*/ 46 h 47"/>
                <a:gd name="T20" fmla="*/ 2 w 16"/>
                <a:gd name="T21" fmla="*/ 46 h 47"/>
                <a:gd name="T22" fmla="*/ 4 w 16"/>
                <a:gd name="T23" fmla="*/ 42 h 47"/>
                <a:gd name="T24" fmla="*/ 5 w 16"/>
                <a:gd name="T25" fmla="*/ 29 h 47"/>
                <a:gd name="T26" fmla="*/ 5 w 16"/>
                <a:gd name="T27" fmla="*/ 18 h 47"/>
                <a:gd name="T28" fmla="*/ 4 w 16"/>
                <a:gd name="T29" fmla="*/ 5 h 47"/>
                <a:gd name="T30" fmla="*/ 2 w 16"/>
                <a:gd name="T31" fmla="*/ 1 h 47"/>
                <a:gd name="T32" fmla="*/ 0 w 16"/>
                <a:gd name="T33" fmla="*/ 1 h 47"/>
                <a:gd name="T34" fmla="*/ 0 w 16"/>
                <a:gd name="T35" fmla="*/ 1 h 47"/>
                <a:gd name="T36" fmla="*/ 1 w 16"/>
                <a:gd name="T37" fmla="*/ 0 h 47"/>
                <a:gd name="T38" fmla="*/ 7 w 16"/>
                <a:gd name="T39" fmla="*/ 0 h 47"/>
                <a:gd name="T40" fmla="*/ 13 w 16"/>
                <a:gd name="T41" fmla="*/ 0 h 47"/>
                <a:gd name="T42" fmla="*/ 14 w 16"/>
                <a:gd name="T43" fmla="*/ 1 h 47"/>
                <a:gd name="T44" fmla="*/ 14 w 16"/>
                <a:gd name="T45" fmla="*/ 1 h 47"/>
                <a:gd name="T46" fmla="*/ 12 w 16"/>
                <a:gd name="T47" fmla="*/ 1 h 47"/>
                <a:gd name="T48" fmla="*/ 10 w 16"/>
                <a:gd name="T49" fmla="*/ 5 h 47"/>
                <a:gd name="T50" fmla="*/ 10 w 16"/>
                <a:gd name="T51" fmla="*/ 18 h 47"/>
                <a:gd name="T52" fmla="*/ 10 w 16"/>
                <a:gd name="T5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7">
                  <a:moveTo>
                    <a:pt x="10" y="29"/>
                  </a:moveTo>
                  <a:cubicBezTo>
                    <a:pt x="10" y="35"/>
                    <a:pt x="10" y="40"/>
                    <a:pt x="10" y="42"/>
                  </a:cubicBezTo>
                  <a:cubicBezTo>
                    <a:pt x="10" y="44"/>
                    <a:pt x="11" y="46"/>
                    <a:pt x="12" y="46"/>
                  </a:cubicBezTo>
                  <a:cubicBezTo>
                    <a:pt x="13" y="46"/>
                    <a:pt x="15" y="46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1" y="47"/>
                    <a:pt x="7" y="47"/>
                    <a:pt x="7" y="47"/>
                  </a:cubicBezTo>
                  <a:cubicBezTo>
                    <a:pt x="7" y="47"/>
                    <a:pt x="3" y="47"/>
                    <a:pt x="1" y="47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4" y="46"/>
                    <a:pt x="4" y="44"/>
                    <a:pt x="4" y="42"/>
                  </a:cubicBezTo>
                  <a:cubicBezTo>
                    <a:pt x="5" y="40"/>
                    <a:pt x="5" y="35"/>
                    <a:pt x="5" y="2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9"/>
                    <a:pt x="5" y="7"/>
                    <a:pt x="4" y="5"/>
                  </a:cubicBezTo>
                  <a:cubicBezTo>
                    <a:pt x="4" y="3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7"/>
                    <a:pt x="10" y="9"/>
                    <a:pt x="10" y="1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138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256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6" y="31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6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8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375" y="1259"/>
              <a:ext cx="101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3479" y="1259"/>
              <a:ext cx="102" cy="98"/>
            </a:xfrm>
            <a:custGeom>
              <a:avLst/>
              <a:gdLst>
                <a:gd name="T0" fmla="*/ 23 w 43"/>
                <a:gd name="T1" fmla="*/ 33 h 41"/>
                <a:gd name="T2" fmla="*/ 34 w 43"/>
                <a:gd name="T3" fmla="*/ 4 h 41"/>
                <a:gd name="T4" fmla="*/ 34 w 43"/>
                <a:gd name="T5" fmla="*/ 2 h 41"/>
                <a:gd name="T6" fmla="*/ 34 w 43"/>
                <a:gd name="T7" fmla="*/ 1 h 41"/>
                <a:gd name="T8" fmla="*/ 32 w 43"/>
                <a:gd name="T9" fmla="*/ 1 h 41"/>
                <a:gd name="T10" fmla="*/ 31 w 43"/>
                <a:gd name="T11" fmla="*/ 1 h 41"/>
                <a:gd name="T12" fmla="*/ 32 w 43"/>
                <a:gd name="T13" fmla="*/ 0 h 41"/>
                <a:gd name="T14" fmla="*/ 38 w 43"/>
                <a:gd name="T15" fmla="*/ 0 h 41"/>
                <a:gd name="T16" fmla="*/ 42 w 43"/>
                <a:gd name="T17" fmla="*/ 0 h 41"/>
                <a:gd name="T18" fmla="*/ 43 w 43"/>
                <a:gd name="T19" fmla="*/ 1 h 41"/>
                <a:gd name="T20" fmla="*/ 42 w 43"/>
                <a:gd name="T21" fmla="*/ 1 h 41"/>
                <a:gd name="T22" fmla="*/ 40 w 43"/>
                <a:gd name="T23" fmla="*/ 2 h 41"/>
                <a:gd name="T24" fmla="*/ 37 w 43"/>
                <a:gd name="T25" fmla="*/ 7 h 41"/>
                <a:gd name="T26" fmla="*/ 31 w 43"/>
                <a:gd name="T27" fmla="*/ 21 h 41"/>
                <a:gd name="T28" fmla="*/ 24 w 43"/>
                <a:gd name="T29" fmla="*/ 37 h 41"/>
                <a:gd name="T30" fmla="*/ 21 w 43"/>
                <a:gd name="T31" fmla="*/ 41 h 41"/>
                <a:gd name="T32" fmla="*/ 19 w 43"/>
                <a:gd name="T33" fmla="*/ 37 h 41"/>
                <a:gd name="T34" fmla="*/ 6 w 43"/>
                <a:gd name="T35" fmla="*/ 5 h 41"/>
                <a:gd name="T36" fmla="*/ 2 w 43"/>
                <a:gd name="T37" fmla="*/ 1 h 41"/>
                <a:gd name="T38" fmla="*/ 0 w 43"/>
                <a:gd name="T39" fmla="*/ 1 h 41"/>
                <a:gd name="T40" fmla="*/ 0 w 43"/>
                <a:gd name="T41" fmla="*/ 1 h 41"/>
                <a:gd name="T42" fmla="*/ 1 w 43"/>
                <a:gd name="T43" fmla="*/ 0 h 41"/>
                <a:gd name="T44" fmla="*/ 7 w 43"/>
                <a:gd name="T45" fmla="*/ 0 h 41"/>
                <a:gd name="T46" fmla="*/ 12 w 43"/>
                <a:gd name="T47" fmla="*/ 0 h 41"/>
                <a:gd name="T48" fmla="*/ 14 w 43"/>
                <a:gd name="T49" fmla="*/ 1 h 41"/>
                <a:gd name="T50" fmla="*/ 13 w 43"/>
                <a:gd name="T51" fmla="*/ 1 h 41"/>
                <a:gd name="T52" fmla="*/ 11 w 43"/>
                <a:gd name="T53" fmla="*/ 1 h 41"/>
                <a:gd name="T54" fmla="*/ 11 w 43"/>
                <a:gd name="T55" fmla="*/ 2 h 41"/>
                <a:gd name="T56" fmla="*/ 12 w 43"/>
                <a:gd name="T57" fmla="*/ 7 h 41"/>
                <a:gd name="T58" fmla="*/ 23 w 43"/>
                <a:gd name="T5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41">
                  <a:moveTo>
                    <a:pt x="23" y="33"/>
                  </a:moveTo>
                  <a:cubicBezTo>
                    <a:pt x="26" y="26"/>
                    <a:pt x="33" y="8"/>
                    <a:pt x="34" y="4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7"/>
                  </a:cubicBezTo>
                  <a:cubicBezTo>
                    <a:pt x="36" y="8"/>
                    <a:pt x="33" y="14"/>
                    <a:pt x="31" y="21"/>
                  </a:cubicBezTo>
                  <a:cubicBezTo>
                    <a:pt x="27" y="28"/>
                    <a:pt x="25" y="34"/>
                    <a:pt x="24" y="37"/>
                  </a:cubicBezTo>
                  <a:cubicBezTo>
                    <a:pt x="22" y="40"/>
                    <a:pt x="22" y="41"/>
                    <a:pt x="21" y="41"/>
                  </a:cubicBezTo>
                  <a:cubicBezTo>
                    <a:pt x="21" y="41"/>
                    <a:pt x="20" y="40"/>
                    <a:pt x="19" y="3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2" y="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23"/>
            <p:cNvSpPr>
              <a:spLocks noEditPoints="1"/>
            </p:cNvSpPr>
            <p:nvPr userDrawn="1"/>
          </p:nvSpPr>
          <p:spPr bwMode="auto">
            <a:xfrm>
              <a:off x="3571" y="1257"/>
              <a:ext cx="100" cy="97"/>
            </a:xfrm>
            <a:custGeom>
              <a:avLst/>
              <a:gdLst>
                <a:gd name="T0" fmla="*/ 19 w 42"/>
                <a:gd name="T1" fmla="*/ 2 h 41"/>
                <a:gd name="T2" fmla="*/ 20 w 42"/>
                <a:gd name="T3" fmla="*/ 0 h 41"/>
                <a:gd name="T4" fmla="*/ 22 w 42"/>
                <a:gd name="T5" fmla="*/ 2 h 41"/>
                <a:gd name="T6" fmla="*/ 35 w 42"/>
                <a:gd name="T7" fmla="*/ 34 h 41"/>
                <a:gd name="T8" fmla="*/ 39 w 42"/>
                <a:gd name="T9" fmla="*/ 40 h 41"/>
                <a:gd name="T10" fmla="*/ 41 w 42"/>
                <a:gd name="T11" fmla="*/ 40 h 41"/>
                <a:gd name="T12" fmla="*/ 42 w 42"/>
                <a:gd name="T13" fmla="*/ 41 h 41"/>
                <a:gd name="T14" fmla="*/ 41 w 42"/>
                <a:gd name="T15" fmla="*/ 41 h 41"/>
                <a:gd name="T16" fmla="*/ 32 w 42"/>
                <a:gd name="T17" fmla="*/ 41 h 41"/>
                <a:gd name="T18" fmla="*/ 30 w 42"/>
                <a:gd name="T19" fmla="*/ 40 h 41"/>
                <a:gd name="T20" fmla="*/ 31 w 42"/>
                <a:gd name="T21" fmla="*/ 40 h 41"/>
                <a:gd name="T22" fmla="*/ 31 w 42"/>
                <a:gd name="T23" fmla="*/ 39 h 41"/>
                <a:gd name="T24" fmla="*/ 26 w 42"/>
                <a:gd name="T25" fmla="*/ 27 h 41"/>
                <a:gd name="T26" fmla="*/ 26 w 42"/>
                <a:gd name="T27" fmla="*/ 26 h 41"/>
                <a:gd name="T28" fmla="*/ 13 w 42"/>
                <a:gd name="T29" fmla="*/ 26 h 41"/>
                <a:gd name="T30" fmla="*/ 13 w 42"/>
                <a:gd name="T31" fmla="*/ 27 h 41"/>
                <a:gd name="T32" fmla="*/ 10 w 42"/>
                <a:gd name="T33" fmla="*/ 35 h 41"/>
                <a:gd name="T34" fmla="*/ 9 w 42"/>
                <a:gd name="T35" fmla="*/ 39 h 41"/>
                <a:gd name="T36" fmla="*/ 11 w 42"/>
                <a:gd name="T37" fmla="*/ 40 h 41"/>
                <a:gd name="T38" fmla="*/ 11 w 42"/>
                <a:gd name="T39" fmla="*/ 40 h 41"/>
                <a:gd name="T40" fmla="*/ 12 w 42"/>
                <a:gd name="T41" fmla="*/ 41 h 41"/>
                <a:gd name="T42" fmla="*/ 11 w 42"/>
                <a:gd name="T43" fmla="*/ 41 h 41"/>
                <a:gd name="T44" fmla="*/ 6 w 42"/>
                <a:gd name="T45" fmla="*/ 41 h 41"/>
                <a:gd name="T46" fmla="*/ 1 w 42"/>
                <a:gd name="T47" fmla="*/ 41 h 41"/>
                <a:gd name="T48" fmla="*/ 0 w 42"/>
                <a:gd name="T49" fmla="*/ 41 h 41"/>
                <a:gd name="T50" fmla="*/ 0 w 42"/>
                <a:gd name="T51" fmla="*/ 40 h 41"/>
                <a:gd name="T52" fmla="*/ 2 w 42"/>
                <a:gd name="T53" fmla="*/ 40 h 41"/>
                <a:gd name="T54" fmla="*/ 6 w 42"/>
                <a:gd name="T55" fmla="*/ 35 h 41"/>
                <a:gd name="T56" fmla="*/ 19 w 42"/>
                <a:gd name="T57" fmla="*/ 2 h 41"/>
                <a:gd name="T58" fmla="*/ 25 w 42"/>
                <a:gd name="T59" fmla="*/ 24 h 41"/>
                <a:gd name="T60" fmla="*/ 25 w 42"/>
                <a:gd name="T61" fmla="*/ 24 h 41"/>
                <a:gd name="T62" fmla="*/ 20 w 42"/>
                <a:gd name="T63" fmla="*/ 9 h 41"/>
                <a:gd name="T64" fmla="*/ 19 w 42"/>
                <a:gd name="T65" fmla="*/ 9 h 41"/>
                <a:gd name="T66" fmla="*/ 14 w 42"/>
                <a:gd name="T67" fmla="*/ 24 h 41"/>
                <a:gd name="T68" fmla="*/ 14 w 42"/>
                <a:gd name="T69" fmla="*/ 24 h 41"/>
                <a:gd name="T70" fmla="*/ 25 w 42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1">
                  <a:moveTo>
                    <a:pt x="19" y="2"/>
                  </a:moveTo>
                  <a:cubicBezTo>
                    <a:pt x="20" y="1"/>
                    <a:pt x="20" y="0"/>
                    <a:pt x="20" y="0"/>
                  </a:cubicBezTo>
                  <a:cubicBezTo>
                    <a:pt x="21" y="0"/>
                    <a:pt x="21" y="1"/>
                    <a:pt x="22" y="2"/>
                  </a:cubicBezTo>
                  <a:cubicBezTo>
                    <a:pt x="23" y="4"/>
                    <a:pt x="31" y="26"/>
                    <a:pt x="35" y="34"/>
                  </a:cubicBezTo>
                  <a:cubicBezTo>
                    <a:pt x="37" y="39"/>
                    <a:pt x="38" y="39"/>
                    <a:pt x="39" y="40"/>
                  </a:cubicBezTo>
                  <a:cubicBezTo>
                    <a:pt x="40" y="40"/>
                    <a:pt x="41" y="40"/>
                    <a:pt x="41" y="40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1"/>
                    <a:pt x="42" y="41"/>
                    <a:pt x="41" y="41"/>
                  </a:cubicBezTo>
                  <a:cubicBezTo>
                    <a:pt x="40" y="41"/>
                    <a:pt x="36" y="41"/>
                    <a:pt x="32" y="41"/>
                  </a:cubicBezTo>
                  <a:cubicBezTo>
                    <a:pt x="31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40"/>
                    <a:pt x="32" y="40"/>
                    <a:pt x="31" y="3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9" y="40"/>
                    <a:pt x="10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0" y="41"/>
                    <a:pt x="7" y="41"/>
                    <a:pt x="6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cubicBezTo>
                    <a:pt x="4" y="40"/>
                    <a:pt x="5" y="38"/>
                    <a:pt x="6" y="35"/>
                  </a:cubicBezTo>
                  <a:lnTo>
                    <a:pt x="19" y="2"/>
                  </a:lnTo>
                  <a:close/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24"/>
            <p:cNvSpPr>
              <a:spLocks/>
            </p:cNvSpPr>
            <p:nvPr userDrawn="1"/>
          </p:nvSpPr>
          <p:spPr bwMode="auto">
            <a:xfrm>
              <a:off x="3666" y="1259"/>
              <a:ext cx="83" cy="95"/>
            </a:xfrm>
            <a:custGeom>
              <a:avLst/>
              <a:gdLst>
                <a:gd name="T0" fmla="*/ 20 w 35"/>
                <a:gd name="T1" fmla="*/ 25 h 40"/>
                <a:gd name="T2" fmla="*/ 20 w 35"/>
                <a:gd name="T3" fmla="*/ 36 h 40"/>
                <a:gd name="T4" fmla="*/ 22 w 35"/>
                <a:gd name="T5" fmla="*/ 39 h 40"/>
                <a:gd name="T6" fmla="*/ 25 w 35"/>
                <a:gd name="T7" fmla="*/ 39 h 40"/>
                <a:gd name="T8" fmla="*/ 25 w 35"/>
                <a:gd name="T9" fmla="*/ 40 h 40"/>
                <a:gd name="T10" fmla="*/ 24 w 35"/>
                <a:gd name="T11" fmla="*/ 40 h 40"/>
                <a:gd name="T12" fmla="*/ 18 w 35"/>
                <a:gd name="T13" fmla="*/ 40 h 40"/>
                <a:gd name="T14" fmla="*/ 12 w 35"/>
                <a:gd name="T15" fmla="*/ 40 h 40"/>
                <a:gd name="T16" fmla="*/ 11 w 35"/>
                <a:gd name="T17" fmla="*/ 40 h 40"/>
                <a:gd name="T18" fmla="*/ 12 w 35"/>
                <a:gd name="T19" fmla="*/ 39 h 40"/>
                <a:gd name="T20" fmla="*/ 13 w 35"/>
                <a:gd name="T21" fmla="*/ 39 h 40"/>
                <a:gd name="T22" fmla="*/ 15 w 35"/>
                <a:gd name="T23" fmla="*/ 36 h 40"/>
                <a:gd name="T24" fmla="*/ 15 w 35"/>
                <a:gd name="T25" fmla="*/ 25 h 40"/>
                <a:gd name="T26" fmla="*/ 15 w 35"/>
                <a:gd name="T27" fmla="*/ 3 h 40"/>
                <a:gd name="T28" fmla="*/ 7 w 35"/>
                <a:gd name="T29" fmla="*/ 3 h 40"/>
                <a:gd name="T30" fmla="*/ 2 w 35"/>
                <a:gd name="T31" fmla="*/ 4 h 40"/>
                <a:gd name="T32" fmla="*/ 1 w 35"/>
                <a:gd name="T33" fmla="*/ 6 h 40"/>
                <a:gd name="T34" fmla="*/ 0 w 35"/>
                <a:gd name="T35" fmla="*/ 7 h 40"/>
                <a:gd name="T36" fmla="*/ 0 w 35"/>
                <a:gd name="T37" fmla="*/ 6 h 40"/>
                <a:gd name="T38" fmla="*/ 1 w 35"/>
                <a:gd name="T39" fmla="*/ 0 h 40"/>
                <a:gd name="T40" fmla="*/ 2 w 35"/>
                <a:gd name="T41" fmla="*/ 0 h 40"/>
                <a:gd name="T42" fmla="*/ 4 w 35"/>
                <a:gd name="T43" fmla="*/ 0 h 40"/>
                <a:gd name="T44" fmla="*/ 8 w 35"/>
                <a:gd name="T45" fmla="*/ 0 h 40"/>
                <a:gd name="T46" fmla="*/ 29 w 35"/>
                <a:gd name="T47" fmla="*/ 0 h 40"/>
                <a:gd name="T48" fmla="*/ 33 w 35"/>
                <a:gd name="T49" fmla="*/ 0 h 40"/>
                <a:gd name="T50" fmla="*/ 34 w 35"/>
                <a:gd name="T51" fmla="*/ 0 h 40"/>
                <a:gd name="T52" fmla="*/ 35 w 35"/>
                <a:gd name="T53" fmla="*/ 0 h 40"/>
                <a:gd name="T54" fmla="*/ 34 w 35"/>
                <a:gd name="T55" fmla="*/ 6 h 40"/>
                <a:gd name="T56" fmla="*/ 34 w 35"/>
                <a:gd name="T57" fmla="*/ 7 h 40"/>
                <a:gd name="T58" fmla="*/ 33 w 35"/>
                <a:gd name="T59" fmla="*/ 6 h 40"/>
                <a:gd name="T60" fmla="*/ 33 w 35"/>
                <a:gd name="T61" fmla="*/ 6 h 40"/>
                <a:gd name="T62" fmla="*/ 27 w 35"/>
                <a:gd name="T63" fmla="*/ 3 h 40"/>
                <a:gd name="T64" fmla="*/ 20 w 35"/>
                <a:gd name="T65" fmla="*/ 3 h 40"/>
                <a:gd name="T66" fmla="*/ 20 w 35"/>
                <a:gd name="T6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20" y="25"/>
                  </a:moveTo>
                  <a:cubicBezTo>
                    <a:pt x="20" y="30"/>
                    <a:pt x="20" y="34"/>
                    <a:pt x="20" y="36"/>
                  </a:cubicBezTo>
                  <a:cubicBezTo>
                    <a:pt x="20" y="38"/>
                    <a:pt x="21" y="39"/>
                    <a:pt x="22" y="39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40"/>
                  </a:cubicBezTo>
                  <a:cubicBezTo>
                    <a:pt x="25" y="40"/>
                    <a:pt x="25" y="40"/>
                    <a:pt x="24" y="40"/>
                  </a:cubicBezTo>
                  <a:cubicBezTo>
                    <a:pt x="21" y="40"/>
                    <a:pt x="18" y="40"/>
                    <a:pt x="18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2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5" y="38"/>
                    <a:pt x="15" y="36"/>
                  </a:cubicBezTo>
                  <a:cubicBezTo>
                    <a:pt x="15" y="34"/>
                    <a:pt x="15" y="30"/>
                    <a:pt x="15" y="2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8" y="0"/>
                    <a:pt x="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3"/>
                    <a:pt x="27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3763" y="1259"/>
              <a:ext cx="33" cy="95"/>
            </a:xfrm>
            <a:custGeom>
              <a:avLst/>
              <a:gdLst>
                <a:gd name="T0" fmla="*/ 9 w 14"/>
                <a:gd name="T1" fmla="*/ 25 h 40"/>
                <a:gd name="T2" fmla="*/ 9 w 14"/>
                <a:gd name="T3" fmla="*/ 36 h 40"/>
                <a:gd name="T4" fmla="*/ 11 w 14"/>
                <a:gd name="T5" fmla="*/ 39 h 40"/>
                <a:gd name="T6" fmla="*/ 13 w 14"/>
                <a:gd name="T7" fmla="*/ 39 h 40"/>
                <a:gd name="T8" fmla="*/ 14 w 14"/>
                <a:gd name="T9" fmla="*/ 40 h 40"/>
                <a:gd name="T10" fmla="*/ 13 w 14"/>
                <a:gd name="T11" fmla="*/ 40 h 40"/>
                <a:gd name="T12" fmla="*/ 6 w 14"/>
                <a:gd name="T13" fmla="*/ 40 h 40"/>
                <a:gd name="T14" fmla="*/ 1 w 14"/>
                <a:gd name="T15" fmla="*/ 40 h 40"/>
                <a:gd name="T16" fmla="*/ 0 w 14"/>
                <a:gd name="T17" fmla="*/ 40 h 40"/>
                <a:gd name="T18" fmla="*/ 0 w 14"/>
                <a:gd name="T19" fmla="*/ 39 h 40"/>
                <a:gd name="T20" fmla="*/ 2 w 14"/>
                <a:gd name="T21" fmla="*/ 39 h 40"/>
                <a:gd name="T22" fmla="*/ 3 w 14"/>
                <a:gd name="T23" fmla="*/ 36 h 40"/>
                <a:gd name="T24" fmla="*/ 4 w 14"/>
                <a:gd name="T25" fmla="*/ 25 h 40"/>
                <a:gd name="T26" fmla="*/ 4 w 14"/>
                <a:gd name="T27" fmla="*/ 15 h 40"/>
                <a:gd name="T28" fmla="*/ 4 w 14"/>
                <a:gd name="T29" fmla="*/ 4 h 40"/>
                <a:gd name="T30" fmla="*/ 2 w 14"/>
                <a:gd name="T31" fmla="*/ 1 h 40"/>
                <a:gd name="T32" fmla="*/ 0 w 14"/>
                <a:gd name="T33" fmla="*/ 1 h 40"/>
                <a:gd name="T34" fmla="*/ 0 w 14"/>
                <a:gd name="T35" fmla="*/ 1 h 40"/>
                <a:gd name="T36" fmla="*/ 1 w 14"/>
                <a:gd name="T37" fmla="*/ 0 h 40"/>
                <a:gd name="T38" fmla="*/ 6 w 14"/>
                <a:gd name="T39" fmla="*/ 0 h 40"/>
                <a:gd name="T40" fmla="*/ 11 w 14"/>
                <a:gd name="T41" fmla="*/ 0 h 40"/>
                <a:gd name="T42" fmla="*/ 12 w 14"/>
                <a:gd name="T43" fmla="*/ 1 h 40"/>
                <a:gd name="T44" fmla="*/ 12 w 14"/>
                <a:gd name="T45" fmla="*/ 1 h 40"/>
                <a:gd name="T46" fmla="*/ 11 w 14"/>
                <a:gd name="T47" fmla="*/ 1 h 40"/>
                <a:gd name="T48" fmla="*/ 9 w 14"/>
                <a:gd name="T49" fmla="*/ 4 h 40"/>
                <a:gd name="T50" fmla="*/ 9 w 14"/>
                <a:gd name="T51" fmla="*/ 15 h 40"/>
                <a:gd name="T52" fmla="*/ 9 w 14"/>
                <a:gd name="T5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40">
                  <a:moveTo>
                    <a:pt x="9" y="25"/>
                  </a:moveTo>
                  <a:cubicBezTo>
                    <a:pt x="9" y="30"/>
                    <a:pt x="9" y="34"/>
                    <a:pt x="9" y="36"/>
                  </a:cubicBezTo>
                  <a:cubicBezTo>
                    <a:pt x="9" y="38"/>
                    <a:pt x="9" y="39"/>
                    <a:pt x="11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0" y="40"/>
                    <a:pt x="6" y="40"/>
                    <a:pt x="6" y="40"/>
                  </a:cubicBezTo>
                  <a:cubicBezTo>
                    <a:pt x="6" y="40"/>
                    <a:pt x="2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3" y="39"/>
                    <a:pt x="3" y="38"/>
                    <a:pt x="3" y="36"/>
                  </a:cubicBezTo>
                  <a:cubicBezTo>
                    <a:pt x="4" y="34"/>
                    <a:pt x="4" y="30"/>
                    <a:pt x="4" y="2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6"/>
                    <a:pt x="4" y="4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6" y="0"/>
                    <a:pt x="10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9" y="2"/>
                    <a:pt x="9" y="2"/>
                    <a:pt x="9" y="4"/>
                  </a:cubicBezTo>
                  <a:cubicBezTo>
                    <a:pt x="9" y="6"/>
                    <a:pt x="9" y="7"/>
                    <a:pt x="9" y="15"/>
                  </a:cubicBezTo>
                  <a:lnTo>
                    <a:pt x="9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26"/>
            <p:cNvSpPr>
              <a:spLocks noEditPoints="1"/>
            </p:cNvSpPr>
            <p:nvPr userDrawn="1"/>
          </p:nvSpPr>
          <p:spPr bwMode="auto">
            <a:xfrm>
              <a:off x="3810" y="1259"/>
              <a:ext cx="102" cy="98"/>
            </a:xfrm>
            <a:custGeom>
              <a:avLst/>
              <a:gdLst>
                <a:gd name="T0" fmla="*/ 22 w 43"/>
                <a:gd name="T1" fmla="*/ 0 h 41"/>
                <a:gd name="T2" fmla="*/ 43 w 43"/>
                <a:gd name="T3" fmla="*/ 19 h 41"/>
                <a:gd name="T4" fmla="*/ 22 w 43"/>
                <a:gd name="T5" fmla="*/ 41 h 41"/>
                <a:gd name="T6" fmla="*/ 0 w 43"/>
                <a:gd name="T7" fmla="*/ 20 h 41"/>
                <a:gd name="T8" fmla="*/ 22 w 43"/>
                <a:gd name="T9" fmla="*/ 0 h 41"/>
                <a:gd name="T10" fmla="*/ 23 w 43"/>
                <a:gd name="T11" fmla="*/ 38 h 41"/>
                <a:gd name="T12" fmla="*/ 38 w 43"/>
                <a:gd name="T13" fmla="*/ 21 h 41"/>
                <a:gd name="T14" fmla="*/ 22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2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5" y="41"/>
                    <a:pt x="22" y="41"/>
                  </a:cubicBezTo>
                  <a:cubicBezTo>
                    <a:pt x="7" y="41"/>
                    <a:pt x="0" y="29"/>
                    <a:pt x="0" y="20"/>
                  </a:cubicBezTo>
                  <a:cubicBezTo>
                    <a:pt x="0" y="12"/>
                    <a:pt x="7" y="0"/>
                    <a:pt x="22" y="0"/>
                  </a:cubicBezTo>
                  <a:close/>
                  <a:moveTo>
                    <a:pt x="23" y="38"/>
                  </a:moveTo>
                  <a:cubicBezTo>
                    <a:pt x="28" y="38"/>
                    <a:pt x="38" y="36"/>
                    <a:pt x="38" y="21"/>
                  </a:cubicBezTo>
                  <a:cubicBezTo>
                    <a:pt x="38" y="8"/>
                    <a:pt x="30" y="1"/>
                    <a:pt x="22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auto">
            <a:xfrm>
              <a:off x="3929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2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6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0 w 44"/>
                <a:gd name="T17" fmla="*/ 39 h 40"/>
                <a:gd name="T18" fmla="*/ 3 w 44"/>
                <a:gd name="T19" fmla="*/ 39 h 40"/>
                <a:gd name="T20" fmla="*/ 4 w 44"/>
                <a:gd name="T21" fmla="*/ 32 h 40"/>
                <a:gd name="T22" fmla="*/ 4 w 44"/>
                <a:gd name="T23" fmla="*/ 2 h 40"/>
                <a:gd name="T24" fmla="*/ 5 w 44"/>
                <a:gd name="T25" fmla="*/ 0 h 40"/>
                <a:gd name="T26" fmla="*/ 7 w 44"/>
                <a:gd name="T27" fmla="*/ 1 h 40"/>
                <a:gd name="T28" fmla="*/ 24 w 44"/>
                <a:gd name="T29" fmla="*/ 19 h 40"/>
                <a:gd name="T30" fmla="*/ 37 w 44"/>
                <a:gd name="T31" fmla="*/ 33 h 40"/>
                <a:gd name="T32" fmla="*/ 36 w 44"/>
                <a:gd name="T33" fmla="*/ 6 h 40"/>
                <a:gd name="T34" fmla="*/ 34 w 44"/>
                <a:gd name="T35" fmla="*/ 1 h 40"/>
                <a:gd name="T36" fmla="*/ 32 w 44"/>
                <a:gd name="T37" fmla="*/ 1 h 40"/>
                <a:gd name="T38" fmla="*/ 31 w 44"/>
                <a:gd name="T39" fmla="*/ 1 h 40"/>
                <a:gd name="T40" fmla="*/ 32 w 44"/>
                <a:gd name="T41" fmla="*/ 0 h 40"/>
                <a:gd name="T42" fmla="*/ 38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3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39 w 44"/>
                <a:gd name="T57" fmla="*/ 40 h 40"/>
                <a:gd name="T58" fmla="*/ 35 w 44"/>
                <a:gd name="T59" fmla="*/ 37 h 40"/>
                <a:gd name="T60" fmla="*/ 21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8" y="38"/>
                    <a:pt x="10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2" y="40"/>
                    <a:pt x="12" y="40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6" y="40"/>
                    <a:pt x="3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16" y="10"/>
                    <a:pt x="24" y="19"/>
                  </a:cubicBezTo>
                  <a:cubicBezTo>
                    <a:pt x="30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0" y="0"/>
                    <a:pt x="43" y="0"/>
                  </a:cubicBezTo>
                  <a:cubicBezTo>
                    <a:pt x="43" y="0"/>
                    <a:pt x="44" y="0"/>
                    <a:pt x="44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39" y="40"/>
                  </a:cubicBezTo>
                  <a:cubicBezTo>
                    <a:pt x="39" y="40"/>
                    <a:pt x="38" y="40"/>
                    <a:pt x="35" y="37"/>
                  </a:cubicBezTo>
                  <a:cubicBezTo>
                    <a:pt x="35" y="37"/>
                    <a:pt x="27" y="29"/>
                    <a:pt x="21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28"/>
            <p:cNvSpPr>
              <a:spLocks noEditPoints="1"/>
            </p:cNvSpPr>
            <p:nvPr userDrawn="1"/>
          </p:nvSpPr>
          <p:spPr bwMode="auto">
            <a:xfrm>
              <a:off x="4078" y="1257"/>
              <a:ext cx="102" cy="97"/>
            </a:xfrm>
            <a:custGeom>
              <a:avLst/>
              <a:gdLst>
                <a:gd name="T0" fmla="*/ 20 w 43"/>
                <a:gd name="T1" fmla="*/ 2 h 41"/>
                <a:gd name="T2" fmla="*/ 21 w 43"/>
                <a:gd name="T3" fmla="*/ 0 h 41"/>
                <a:gd name="T4" fmla="*/ 22 w 43"/>
                <a:gd name="T5" fmla="*/ 2 h 41"/>
                <a:gd name="T6" fmla="*/ 35 w 43"/>
                <a:gd name="T7" fmla="*/ 34 h 41"/>
                <a:gd name="T8" fmla="*/ 40 w 43"/>
                <a:gd name="T9" fmla="*/ 40 h 41"/>
                <a:gd name="T10" fmla="*/ 42 w 43"/>
                <a:gd name="T11" fmla="*/ 40 h 41"/>
                <a:gd name="T12" fmla="*/ 43 w 43"/>
                <a:gd name="T13" fmla="*/ 41 h 41"/>
                <a:gd name="T14" fmla="*/ 42 w 43"/>
                <a:gd name="T15" fmla="*/ 41 h 41"/>
                <a:gd name="T16" fmla="*/ 33 w 43"/>
                <a:gd name="T17" fmla="*/ 41 h 41"/>
                <a:gd name="T18" fmla="*/ 31 w 43"/>
                <a:gd name="T19" fmla="*/ 40 h 41"/>
                <a:gd name="T20" fmla="*/ 31 w 43"/>
                <a:gd name="T21" fmla="*/ 40 h 41"/>
                <a:gd name="T22" fmla="*/ 32 w 43"/>
                <a:gd name="T23" fmla="*/ 39 h 41"/>
                <a:gd name="T24" fmla="*/ 27 w 43"/>
                <a:gd name="T25" fmla="*/ 27 h 41"/>
                <a:gd name="T26" fmla="*/ 27 w 43"/>
                <a:gd name="T27" fmla="*/ 26 h 41"/>
                <a:gd name="T28" fmla="*/ 14 w 43"/>
                <a:gd name="T29" fmla="*/ 26 h 41"/>
                <a:gd name="T30" fmla="*/ 13 w 43"/>
                <a:gd name="T31" fmla="*/ 27 h 41"/>
                <a:gd name="T32" fmla="*/ 10 w 43"/>
                <a:gd name="T33" fmla="*/ 35 h 41"/>
                <a:gd name="T34" fmla="*/ 10 w 43"/>
                <a:gd name="T35" fmla="*/ 39 h 41"/>
                <a:gd name="T36" fmla="*/ 11 w 43"/>
                <a:gd name="T37" fmla="*/ 40 h 41"/>
                <a:gd name="T38" fmla="*/ 12 w 43"/>
                <a:gd name="T39" fmla="*/ 40 h 41"/>
                <a:gd name="T40" fmla="*/ 12 w 43"/>
                <a:gd name="T41" fmla="*/ 41 h 41"/>
                <a:gd name="T42" fmla="*/ 12 w 43"/>
                <a:gd name="T43" fmla="*/ 41 h 41"/>
                <a:gd name="T44" fmla="*/ 7 w 43"/>
                <a:gd name="T45" fmla="*/ 41 h 41"/>
                <a:gd name="T46" fmla="*/ 1 w 43"/>
                <a:gd name="T47" fmla="*/ 41 h 41"/>
                <a:gd name="T48" fmla="*/ 0 w 43"/>
                <a:gd name="T49" fmla="*/ 41 h 41"/>
                <a:gd name="T50" fmla="*/ 1 w 43"/>
                <a:gd name="T51" fmla="*/ 40 h 41"/>
                <a:gd name="T52" fmla="*/ 2 w 43"/>
                <a:gd name="T53" fmla="*/ 40 h 41"/>
                <a:gd name="T54" fmla="*/ 7 w 43"/>
                <a:gd name="T55" fmla="*/ 35 h 41"/>
                <a:gd name="T56" fmla="*/ 20 w 43"/>
                <a:gd name="T57" fmla="*/ 2 h 41"/>
                <a:gd name="T58" fmla="*/ 26 w 43"/>
                <a:gd name="T59" fmla="*/ 24 h 41"/>
                <a:gd name="T60" fmla="*/ 26 w 43"/>
                <a:gd name="T61" fmla="*/ 24 h 41"/>
                <a:gd name="T62" fmla="*/ 21 w 43"/>
                <a:gd name="T63" fmla="*/ 9 h 41"/>
                <a:gd name="T64" fmla="*/ 20 w 43"/>
                <a:gd name="T65" fmla="*/ 9 h 41"/>
                <a:gd name="T66" fmla="*/ 15 w 43"/>
                <a:gd name="T67" fmla="*/ 24 h 41"/>
                <a:gd name="T68" fmla="*/ 15 w 43"/>
                <a:gd name="T69" fmla="*/ 24 h 41"/>
                <a:gd name="T70" fmla="*/ 26 w 43"/>
                <a:gd name="T71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41">
                  <a:moveTo>
                    <a:pt x="20" y="2"/>
                  </a:moveTo>
                  <a:cubicBezTo>
                    <a:pt x="20" y="1"/>
                    <a:pt x="21" y="0"/>
                    <a:pt x="21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3" y="4"/>
                    <a:pt x="32" y="26"/>
                    <a:pt x="35" y="34"/>
                  </a:cubicBezTo>
                  <a:cubicBezTo>
                    <a:pt x="37" y="39"/>
                    <a:pt x="39" y="39"/>
                    <a:pt x="40" y="40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3" y="40"/>
                    <a:pt x="43" y="41"/>
                  </a:cubicBezTo>
                  <a:cubicBezTo>
                    <a:pt x="43" y="41"/>
                    <a:pt x="42" y="41"/>
                    <a:pt x="42" y="41"/>
                  </a:cubicBezTo>
                  <a:cubicBezTo>
                    <a:pt x="41" y="41"/>
                    <a:pt x="37" y="41"/>
                    <a:pt x="33" y="41"/>
                  </a:cubicBezTo>
                  <a:cubicBezTo>
                    <a:pt x="32" y="41"/>
                    <a:pt x="31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3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3" y="27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8"/>
                    <a:pt x="10" y="39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7" y="41"/>
                    <a:pt x="7" y="41"/>
                  </a:cubicBezTo>
                  <a:cubicBezTo>
                    <a:pt x="6" y="41"/>
                    <a:pt x="3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5" y="40"/>
                    <a:pt x="6" y="38"/>
                    <a:pt x="7" y="35"/>
                  </a:cubicBezTo>
                  <a:lnTo>
                    <a:pt x="20" y="2"/>
                  </a:lnTo>
                  <a:close/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5" y="24"/>
                    <a:pt x="15" y="24"/>
                  </a:cubicBezTo>
                  <a:lnTo>
                    <a:pt x="26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auto">
            <a:xfrm>
              <a:off x="4180" y="1259"/>
              <a:ext cx="104" cy="95"/>
            </a:xfrm>
            <a:custGeom>
              <a:avLst/>
              <a:gdLst>
                <a:gd name="T0" fmla="*/ 8 w 44"/>
                <a:gd name="T1" fmla="*/ 33 h 40"/>
                <a:gd name="T2" fmla="*/ 10 w 44"/>
                <a:gd name="T3" fmla="*/ 39 h 40"/>
                <a:gd name="T4" fmla="*/ 13 w 44"/>
                <a:gd name="T5" fmla="*/ 39 h 40"/>
                <a:gd name="T6" fmla="*/ 13 w 44"/>
                <a:gd name="T7" fmla="*/ 40 h 40"/>
                <a:gd name="T8" fmla="*/ 12 w 44"/>
                <a:gd name="T9" fmla="*/ 40 h 40"/>
                <a:gd name="T10" fmla="*/ 7 w 44"/>
                <a:gd name="T11" fmla="*/ 40 h 40"/>
                <a:gd name="T12" fmla="*/ 1 w 44"/>
                <a:gd name="T13" fmla="*/ 40 h 40"/>
                <a:gd name="T14" fmla="*/ 0 w 44"/>
                <a:gd name="T15" fmla="*/ 40 h 40"/>
                <a:gd name="T16" fmla="*/ 1 w 44"/>
                <a:gd name="T17" fmla="*/ 39 h 40"/>
                <a:gd name="T18" fmla="*/ 3 w 44"/>
                <a:gd name="T19" fmla="*/ 39 h 40"/>
                <a:gd name="T20" fmla="*/ 5 w 44"/>
                <a:gd name="T21" fmla="*/ 32 h 40"/>
                <a:gd name="T22" fmla="*/ 5 w 44"/>
                <a:gd name="T23" fmla="*/ 2 h 40"/>
                <a:gd name="T24" fmla="*/ 5 w 44"/>
                <a:gd name="T25" fmla="*/ 0 h 40"/>
                <a:gd name="T26" fmla="*/ 8 w 44"/>
                <a:gd name="T27" fmla="*/ 1 h 40"/>
                <a:gd name="T28" fmla="*/ 25 w 44"/>
                <a:gd name="T29" fmla="*/ 19 h 40"/>
                <a:gd name="T30" fmla="*/ 38 w 44"/>
                <a:gd name="T31" fmla="*/ 33 h 40"/>
                <a:gd name="T32" fmla="*/ 37 w 44"/>
                <a:gd name="T33" fmla="*/ 6 h 40"/>
                <a:gd name="T34" fmla="*/ 35 w 44"/>
                <a:gd name="T35" fmla="*/ 1 h 40"/>
                <a:gd name="T36" fmla="*/ 32 w 44"/>
                <a:gd name="T37" fmla="*/ 1 h 40"/>
                <a:gd name="T38" fmla="*/ 32 w 44"/>
                <a:gd name="T39" fmla="*/ 1 h 40"/>
                <a:gd name="T40" fmla="*/ 33 w 44"/>
                <a:gd name="T41" fmla="*/ 0 h 40"/>
                <a:gd name="T42" fmla="*/ 39 w 44"/>
                <a:gd name="T43" fmla="*/ 0 h 40"/>
                <a:gd name="T44" fmla="*/ 43 w 44"/>
                <a:gd name="T45" fmla="*/ 0 h 40"/>
                <a:gd name="T46" fmla="*/ 44 w 44"/>
                <a:gd name="T47" fmla="*/ 1 h 40"/>
                <a:gd name="T48" fmla="*/ 44 w 44"/>
                <a:gd name="T49" fmla="*/ 1 h 40"/>
                <a:gd name="T50" fmla="*/ 42 w 44"/>
                <a:gd name="T51" fmla="*/ 1 h 40"/>
                <a:gd name="T52" fmla="*/ 40 w 44"/>
                <a:gd name="T53" fmla="*/ 6 h 40"/>
                <a:gd name="T54" fmla="*/ 40 w 44"/>
                <a:gd name="T55" fmla="*/ 37 h 40"/>
                <a:gd name="T56" fmla="*/ 40 w 44"/>
                <a:gd name="T57" fmla="*/ 40 h 40"/>
                <a:gd name="T58" fmla="*/ 36 w 44"/>
                <a:gd name="T59" fmla="*/ 37 h 40"/>
                <a:gd name="T60" fmla="*/ 22 w 44"/>
                <a:gd name="T61" fmla="*/ 23 h 40"/>
                <a:gd name="T62" fmla="*/ 7 w 44"/>
                <a:gd name="T63" fmla="*/ 8 h 40"/>
                <a:gd name="T64" fmla="*/ 8 w 44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40">
                  <a:moveTo>
                    <a:pt x="8" y="33"/>
                  </a:moveTo>
                  <a:cubicBezTo>
                    <a:pt x="8" y="37"/>
                    <a:pt x="9" y="38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39"/>
                    <a:pt x="13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9" y="40"/>
                    <a:pt x="7" y="40"/>
                    <a:pt x="7" y="40"/>
                  </a:cubicBezTo>
                  <a:cubicBezTo>
                    <a:pt x="6" y="40"/>
                    <a:pt x="4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8"/>
                    <a:pt x="5" y="37"/>
                    <a:pt x="5" y="3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2"/>
                    <a:pt x="16" y="10"/>
                    <a:pt x="25" y="19"/>
                  </a:cubicBezTo>
                  <a:cubicBezTo>
                    <a:pt x="30" y="25"/>
                    <a:pt x="36" y="31"/>
                    <a:pt x="38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7" y="2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5" y="0"/>
                    <a:pt x="38" y="0"/>
                    <a:pt x="39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0"/>
                    <a:pt x="4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0" y="2"/>
                    <a:pt x="40" y="3"/>
                    <a:pt x="40" y="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9" y="40"/>
                    <a:pt x="36" y="37"/>
                  </a:cubicBezTo>
                  <a:cubicBezTo>
                    <a:pt x="35" y="37"/>
                    <a:pt x="27" y="29"/>
                    <a:pt x="22" y="23"/>
                  </a:cubicBezTo>
                  <a:cubicBezTo>
                    <a:pt x="15" y="16"/>
                    <a:pt x="9" y="10"/>
                    <a:pt x="7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301" y="1259"/>
              <a:ext cx="99" cy="95"/>
            </a:xfrm>
            <a:custGeom>
              <a:avLst/>
              <a:gdLst>
                <a:gd name="T0" fmla="*/ 5 w 42"/>
                <a:gd name="T1" fmla="*/ 15 h 40"/>
                <a:gd name="T2" fmla="*/ 5 w 42"/>
                <a:gd name="T3" fmla="*/ 4 h 40"/>
                <a:gd name="T4" fmla="*/ 3 w 42"/>
                <a:gd name="T5" fmla="*/ 1 h 40"/>
                <a:gd name="T6" fmla="*/ 1 w 42"/>
                <a:gd name="T7" fmla="*/ 1 h 40"/>
                <a:gd name="T8" fmla="*/ 0 w 42"/>
                <a:gd name="T9" fmla="*/ 1 h 40"/>
                <a:gd name="T10" fmla="*/ 1 w 42"/>
                <a:gd name="T11" fmla="*/ 0 h 40"/>
                <a:gd name="T12" fmla="*/ 8 w 42"/>
                <a:gd name="T13" fmla="*/ 0 h 40"/>
                <a:gd name="T14" fmla="*/ 15 w 42"/>
                <a:gd name="T15" fmla="*/ 0 h 40"/>
                <a:gd name="T16" fmla="*/ 37 w 42"/>
                <a:gd name="T17" fmla="*/ 6 h 40"/>
                <a:gd name="T18" fmla="*/ 42 w 42"/>
                <a:gd name="T19" fmla="*/ 20 h 40"/>
                <a:gd name="T20" fmla="*/ 36 w 42"/>
                <a:gd name="T21" fmla="*/ 34 h 40"/>
                <a:gd name="T22" fmla="*/ 20 w 42"/>
                <a:gd name="T23" fmla="*/ 40 h 40"/>
                <a:gd name="T24" fmla="*/ 12 w 42"/>
                <a:gd name="T25" fmla="*/ 40 h 40"/>
                <a:gd name="T26" fmla="*/ 8 w 42"/>
                <a:gd name="T27" fmla="*/ 40 h 40"/>
                <a:gd name="T28" fmla="*/ 5 w 42"/>
                <a:gd name="T29" fmla="*/ 40 h 40"/>
                <a:gd name="T30" fmla="*/ 2 w 42"/>
                <a:gd name="T31" fmla="*/ 40 h 40"/>
                <a:gd name="T32" fmla="*/ 1 w 42"/>
                <a:gd name="T33" fmla="*/ 40 h 40"/>
                <a:gd name="T34" fmla="*/ 2 w 42"/>
                <a:gd name="T35" fmla="*/ 39 h 40"/>
                <a:gd name="T36" fmla="*/ 3 w 42"/>
                <a:gd name="T37" fmla="*/ 39 h 40"/>
                <a:gd name="T38" fmla="*/ 5 w 42"/>
                <a:gd name="T39" fmla="*/ 36 h 40"/>
                <a:gd name="T40" fmla="*/ 5 w 42"/>
                <a:gd name="T41" fmla="*/ 25 h 40"/>
                <a:gd name="T42" fmla="*/ 5 w 42"/>
                <a:gd name="T43" fmla="*/ 15 h 40"/>
                <a:gd name="T44" fmla="*/ 10 w 42"/>
                <a:gd name="T45" fmla="*/ 21 h 40"/>
                <a:gd name="T46" fmla="*/ 10 w 42"/>
                <a:gd name="T47" fmla="*/ 33 h 40"/>
                <a:gd name="T48" fmla="*/ 11 w 42"/>
                <a:gd name="T49" fmla="*/ 36 h 40"/>
                <a:gd name="T50" fmla="*/ 20 w 42"/>
                <a:gd name="T51" fmla="*/ 38 h 40"/>
                <a:gd name="T52" fmla="*/ 32 w 42"/>
                <a:gd name="T53" fmla="*/ 34 h 40"/>
                <a:gd name="T54" fmla="*/ 37 w 42"/>
                <a:gd name="T55" fmla="*/ 21 h 40"/>
                <a:gd name="T56" fmla="*/ 32 w 42"/>
                <a:gd name="T57" fmla="*/ 8 h 40"/>
                <a:gd name="T58" fmla="*/ 14 w 42"/>
                <a:gd name="T59" fmla="*/ 2 h 40"/>
                <a:gd name="T60" fmla="*/ 11 w 42"/>
                <a:gd name="T61" fmla="*/ 3 h 40"/>
                <a:gd name="T62" fmla="*/ 10 w 42"/>
                <a:gd name="T63" fmla="*/ 4 h 40"/>
                <a:gd name="T64" fmla="*/ 10 w 42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5" y="15"/>
                  </a:move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12" y="0"/>
                    <a:pt x="15" y="0"/>
                  </a:cubicBezTo>
                  <a:cubicBezTo>
                    <a:pt x="20" y="0"/>
                    <a:pt x="30" y="0"/>
                    <a:pt x="37" y="6"/>
                  </a:cubicBezTo>
                  <a:cubicBezTo>
                    <a:pt x="39" y="9"/>
                    <a:pt x="42" y="13"/>
                    <a:pt x="42" y="20"/>
                  </a:cubicBezTo>
                  <a:cubicBezTo>
                    <a:pt x="42" y="26"/>
                    <a:pt x="39" y="31"/>
                    <a:pt x="36" y="34"/>
                  </a:cubicBezTo>
                  <a:cubicBezTo>
                    <a:pt x="34" y="37"/>
                    <a:pt x="29" y="40"/>
                    <a:pt x="20" y="40"/>
                  </a:cubicBezTo>
                  <a:cubicBezTo>
                    <a:pt x="17" y="40"/>
                    <a:pt x="14" y="40"/>
                    <a:pt x="12" y="40"/>
                  </a:cubicBezTo>
                  <a:cubicBezTo>
                    <a:pt x="10" y="40"/>
                    <a:pt x="8" y="40"/>
                    <a:pt x="8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lnTo>
                    <a:pt x="5" y="15"/>
                  </a:lnTo>
                  <a:close/>
                  <a:moveTo>
                    <a:pt x="10" y="21"/>
                  </a:moveTo>
                  <a:cubicBezTo>
                    <a:pt x="10" y="27"/>
                    <a:pt x="10" y="32"/>
                    <a:pt x="10" y="33"/>
                  </a:cubicBezTo>
                  <a:cubicBezTo>
                    <a:pt x="10" y="34"/>
                    <a:pt x="10" y="36"/>
                    <a:pt x="11" y="36"/>
                  </a:cubicBezTo>
                  <a:cubicBezTo>
                    <a:pt x="11" y="37"/>
                    <a:pt x="13" y="38"/>
                    <a:pt x="20" y="38"/>
                  </a:cubicBezTo>
                  <a:cubicBezTo>
                    <a:pt x="25" y="38"/>
                    <a:pt x="29" y="37"/>
                    <a:pt x="32" y="34"/>
                  </a:cubicBezTo>
                  <a:cubicBezTo>
                    <a:pt x="35" y="31"/>
                    <a:pt x="37" y="26"/>
                    <a:pt x="37" y="21"/>
                  </a:cubicBezTo>
                  <a:cubicBezTo>
                    <a:pt x="37" y="15"/>
                    <a:pt x="34" y="10"/>
                    <a:pt x="32" y="8"/>
                  </a:cubicBezTo>
                  <a:cubicBezTo>
                    <a:pt x="26" y="3"/>
                    <a:pt x="20" y="2"/>
                    <a:pt x="14" y="2"/>
                  </a:cubicBezTo>
                  <a:cubicBezTo>
                    <a:pt x="13" y="2"/>
                    <a:pt x="11" y="2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455" y="1240"/>
              <a:ext cx="92" cy="114"/>
            </a:xfrm>
            <a:custGeom>
              <a:avLst/>
              <a:gdLst>
                <a:gd name="T0" fmla="*/ 22 w 39"/>
                <a:gd name="T1" fmla="*/ 30 h 48"/>
                <a:gd name="T2" fmla="*/ 23 w 39"/>
                <a:gd name="T3" fmla="*/ 43 h 48"/>
                <a:gd name="T4" fmla="*/ 25 w 39"/>
                <a:gd name="T5" fmla="*/ 47 h 48"/>
                <a:gd name="T6" fmla="*/ 28 w 39"/>
                <a:gd name="T7" fmla="*/ 47 h 48"/>
                <a:gd name="T8" fmla="*/ 28 w 39"/>
                <a:gd name="T9" fmla="*/ 47 h 48"/>
                <a:gd name="T10" fmla="*/ 27 w 39"/>
                <a:gd name="T11" fmla="*/ 48 h 48"/>
                <a:gd name="T12" fmla="*/ 20 w 39"/>
                <a:gd name="T13" fmla="*/ 48 h 48"/>
                <a:gd name="T14" fmla="*/ 14 w 39"/>
                <a:gd name="T15" fmla="*/ 48 h 48"/>
                <a:gd name="T16" fmla="*/ 13 w 39"/>
                <a:gd name="T17" fmla="*/ 47 h 48"/>
                <a:gd name="T18" fmla="*/ 13 w 39"/>
                <a:gd name="T19" fmla="*/ 47 h 48"/>
                <a:gd name="T20" fmla="*/ 15 w 39"/>
                <a:gd name="T21" fmla="*/ 47 h 48"/>
                <a:gd name="T22" fmla="*/ 17 w 39"/>
                <a:gd name="T23" fmla="*/ 43 h 48"/>
                <a:gd name="T24" fmla="*/ 17 w 39"/>
                <a:gd name="T25" fmla="*/ 30 h 48"/>
                <a:gd name="T26" fmla="*/ 17 w 39"/>
                <a:gd name="T27" fmla="*/ 4 h 48"/>
                <a:gd name="T28" fmla="*/ 8 w 39"/>
                <a:gd name="T29" fmla="*/ 4 h 48"/>
                <a:gd name="T30" fmla="*/ 2 w 39"/>
                <a:gd name="T31" fmla="*/ 6 h 48"/>
                <a:gd name="T32" fmla="*/ 1 w 39"/>
                <a:gd name="T33" fmla="*/ 8 h 48"/>
                <a:gd name="T34" fmla="*/ 0 w 39"/>
                <a:gd name="T35" fmla="*/ 9 h 48"/>
                <a:gd name="T36" fmla="*/ 0 w 39"/>
                <a:gd name="T37" fmla="*/ 8 h 48"/>
                <a:gd name="T38" fmla="*/ 1 w 39"/>
                <a:gd name="T39" fmla="*/ 2 h 48"/>
                <a:gd name="T40" fmla="*/ 2 w 39"/>
                <a:gd name="T41" fmla="*/ 0 h 48"/>
                <a:gd name="T42" fmla="*/ 4 w 39"/>
                <a:gd name="T43" fmla="*/ 1 h 48"/>
                <a:gd name="T44" fmla="*/ 9 w 39"/>
                <a:gd name="T45" fmla="*/ 1 h 48"/>
                <a:gd name="T46" fmla="*/ 32 w 39"/>
                <a:gd name="T47" fmla="*/ 1 h 48"/>
                <a:gd name="T48" fmla="*/ 37 w 39"/>
                <a:gd name="T49" fmla="*/ 1 h 48"/>
                <a:gd name="T50" fmla="*/ 39 w 39"/>
                <a:gd name="T51" fmla="*/ 1 h 48"/>
                <a:gd name="T52" fmla="*/ 39 w 39"/>
                <a:gd name="T53" fmla="*/ 2 h 48"/>
                <a:gd name="T54" fmla="*/ 39 w 39"/>
                <a:gd name="T55" fmla="*/ 8 h 48"/>
                <a:gd name="T56" fmla="*/ 38 w 39"/>
                <a:gd name="T57" fmla="*/ 9 h 48"/>
                <a:gd name="T58" fmla="*/ 38 w 39"/>
                <a:gd name="T59" fmla="*/ 8 h 48"/>
                <a:gd name="T60" fmla="*/ 38 w 39"/>
                <a:gd name="T61" fmla="*/ 7 h 48"/>
                <a:gd name="T62" fmla="*/ 30 w 39"/>
                <a:gd name="T63" fmla="*/ 4 h 48"/>
                <a:gd name="T64" fmla="*/ 22 w 39"/>
                <a:gd name="T65" fmla="*/ 4 h 48"/>
                <a:gd name="T66" fmla="*/ 22 w 3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8">
                  <a:moveTo>
                    <a:pt x="22" y="30"/>
                  </a:moveTo>
                  <a:cubicBezTo>
                    <a:pt x="22" y="36"/>
                    <a:pt x="22" y="41"/>
                    <a:pt x="23" y="43"/>
                  </a:cubicBezTo>
                  <a:cubicBezTo>
                    <a:pt x="23" y="45"/>
                    <a:pt x="23" y="47"/>
                    <a:pt x="25" y="47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4" y="48"/>
                    <a:pt x="20" y="48"/>
                    <a:pt x="20" y="48"/>
                  </a:cubicBezTo>
                  <a:cubicBezTo>
                    <a:pt x="19" y="48"/>
                    <a:pt x="16" y="48"/>
                    <a:pt x="14" y="48"/>
                  </a:cubicBezTo>
                  <a:cubicBezTo>
                    <a:pt x="13" y="48"/>
                    <a:pt x="13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6" y="47"/>
                    <a:pt x="17" y="45"/>
                    <a:pt x="17" y="43"/>
                  </a:cubicBezTo>
                  <a:cubicBezTo>
                    <a:pt x="17" y="41"/>
                    <a:pt x="17" y="36"/>
                    <a:pt x="17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1" y="2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6" y="1"/>
                    <a:pt x="9" y="1"/>
                    <a:pt x="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6" y="1"/>
                    <a:pt x="37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39" y="1"/>
                    <a:pt x="39" y="2"/>
                  </a:cubicBezTo>
                  <a:cubicBezTo>
                    <a:pt x="39" y="3"/>
                    <a:pt x="39" y="8"/>
                    <a:pt x="39" y="8"/>
                  </a:cubicBezTo>
                  <a:cubicBezTo>
                    <a:pt x="39" y="9"/>
                    <a:pt x="39" y="9"/>
                    <a:pt x="38" y="9"/>
                  </a:cubicBezTo>
                  <a:cubicBezTo>
                    <a:pt x="38" y="9"/>
                    <a:pt x="38" y="9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6" y="4"/>
                    <a:pt x="30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auto">
            <a:xfrm>
              <a:off x="4561" y="1259"/>
              <a:ext cx="60" cy="95"/>
            </a:xfrm>
            <a:custGeom>
              <a:avLst/>
              <a:gdLst>
                <a:gd name="T0" fmla="*/ 4 w 25"/>
                <a:gd name="T1" fmla="*/ 15 h 40"/>
                <a:gd name="T2" fmla="*/ 4 w 25"/>
                <a:gd name="T3" fmla="*/ 4 h 40"/>
                <a:gd name="T4" fmla="*/ 2 w 25"/>
                <a:gd name="T5" fmla="*/ 1 h 40"/>
                <a:gd name="T6" fmla="*/ 0 w 25"/>
                <a:gd name="T7" fmla="*/ 1 h 40"/>
                <a:gd name="T8" fmla="*/ 0 w 25"/>
                <a:gd name="T9" fmla="*/ 1 h 40"/>
                <a:gd name="T10" fmla="*/ 0 w 25"/>
                <a:gd name="T11" fmla="*/ 0 h 40"/>
                <a:gd name="T12" fmla="*/ 7 w 25"/>
                <a:gd name="T13" fmla="*/ 0 h 40"/>
                <a:gd name="T14" fmla="*/ 20 w 25"/>
                <a:gd name="T15" fmla="*/ 0 h 40"/>
                <a:gd name="T16" fmla="*/ 22 w 25"/>
                <a:gd name="T17" fmla="*/ 0 h 40"/>
                <a:gd name="T18" fmla="*/ 23 w 25"/>
                <a:gd name="T19" fmla="*/ 0 h 40"/>
                <a:gd name="T20" fmla="*/ 23 w 25"/>
                <a:gd name="T21" fmla="*/ 0 h 40"/>
                <a:gd name="T22" fmla="*/ 23 w 25"/>
                <a:gd name="T23" fmla="*/ 3 h 40"/>
                <a:gd name="T24" fmla="*/ 22 w 25"/>
                <a:gd name="T25" fmla="*/ 6 h 40"/>
                <a:gd name="T26" fmla="*/ 22 w 25"/>
                <a:gd name="T27" fmla="*/ 7 h 40"/>
                <a:gd name="T28" fmla="*/ 22 w 25"/>
                <a:gd name="T29" fmla="*/ 6 h 40"/>
                <a:gd name="T30" fmla="*/ 21 w 25"/>
                <a:gd name="T31" fmla="*/ 4 h 40"/>
                <a:gd name="T32" fmla="*/ 17 w 25"/>
                <a:gd name="T33" fmla="*/ 3 h 40"/>
                <a:gd name="T34" fmla="*/ 10 w 25"/>
                <a:gd name="T35" fmla="*/ 2 h 40"/>
                <a:gd name="T36" fmla="*/ 9 w 25"/>
                <a:gd name="T37" fmla="*/ 3 h 40"/>
                <a:gd name="T38" fmla="*/ 9 w 25"/>
                <a:gd name="T39" fmla="*/ 17 h 40"/>
                <a:gd name="T40" fmla="*/ 10 w 25"/>
                <a:gd name="T41" fmla="*/ 18 h 40"/>
                <a:gd name="T42" fmla="*/ 19 w 25"/>
                <a:gd name="T43" fmla="*/ 18 h 40"/>
                <a:gd name="T44" fmla="*/ 21 w 25"/>
                <a:gd name="T45" fmla="*/ 17 h 40"/>
                <a:gd name="T46" fmla="*/ 22 w 25"/>
                <a:gd name="T47" fmla="*/ 16 h 40"/>
                <a:gd name="T48" fmla="*/ 22 w 25"/>
                <a:gd name="T49" fmla="*/ 17 h 40"/>
                <a:gd name="T50" fmla="*/ 22 w 25"/>
                <a:gd name="T51" fmla="*/ 20 h 40"/>
                <a:gd name="T52" fmla="*/ 22 w 25"/>
                <a:gd name="T53" fmla="*/ 23 h 40"/>
                <a:gd name="T54" fmla="*/ 21 w 25"/>
                <a:gd name="T55" fmla="*/ 24 h 40"/>
                <a:gd name="T56" fmla="*/ 21 w 25"/>
                <a:gd name="T57" fmla="*/ 24 h 40"/>
                <a:gd name="T58" fmla="*/ 21 w 25"/>
                <a:gd name="T59" fmla="*/ 22 h 40"/>
                <a:gd name="T60" fmla="*/ 18 w 25"/>
                <a:gd name="T61" fmla="*/ 20 h 40"/>
                <a:gd name="T62" fmla="*/ 10 w 25"/>
                <a:gd name="T63" fmla="*/ 20 h 40"/>
                <a:gd name="T64" fmla="*/ 9 w 25"/>
                <a:gd name="T65" fmla="*/ 20 h 40"/>
                <a:gd name="T66" fmla="*/ 9 w 25"/>
                <a:gd name="T67" fmla="*/ 25 h 40"/>
                <a:gd name="T68" fmla="*/ 9 w 25"/>
                <a:gd name="T69" fmla="*/ 34 h 40"/>
                <a:gd name="T70" fmla="*/ 16 w 25"/>
                <a:gd name="T71" fmla="*/ 38 h 40"/>
                <a:gd name="T72" fmla="*/ 21 w 25"/>
                <a:gd name="T73" fmla="*/ 37 h 40"/>
                <a:gd name="T74" fmla="*/ 24 w 25"/>
                <a:gd name="T75" fmla="*/ 34 h 40"/>
                <a:gd name="T76" fmla="*/ 24 w 25"/>
                <a:gd name="T77" fmla="*/ 33 h 40"/>
                <a:gd name="T78" fmla="*/ 25 w 25"/>
                <a:gd name="T79" fmla="*/ 34 h 40"/>
                <a:gd name="T80" fmla="*/ 24 w 25"/>
                <a:gd name="T81" fmla="*/ 39 h 40"/>
                <a:gd name="T82" fmla="*/ 21 w 25"/>
                <a:gd name="T83" fmla="*/ 40 h 40"/>
                <a:gd name="T84" fmla="*/ 11 w 25"/>
                <a:gd name="T85" fmla="*/ 40 h 40"/>
                <a:gd name="T86" fmla="*/ 7 w 25"/>
                <a:gd name="T87" fmla="*/ 40 h 40"/>
                <a:gd name="T88" fmla="*/ 4 w 25"/>
                <a:gd name="T89" fmla="*/ 40 h 40"/>
                <a:gd name="T90" fmla="*/ 1 w 25"/>
                <a:gd name="T91" fmla="*/ 40 h 40"/>
                <a:gd name="T92" fmla="*/ 0 w 25"/>
                <a:gd name="T93" fmla="*/ 40 h 40"/>
                <a:gd name="T94" fmla="*/ 1 w 25"/>
                <a:gd name="T95" fmla="*/ 39 h 40"/>
                <a:gd name="T96" fmla="*/ 3 w 25"/>
                <a:gd name="T97" fmla="*/ 39 h 40"/>
                <a:gd name="T98" fmla="*/ 4 w 25"/>
                <a:gd name="T99" fmla="*/ 36 h 40"/>
                <a:gd name="T100" fmla="*/ 4 w 25"/>
                <a:gd name="T101" fmla="*/ 25 h 40"/>
                <a:gd name="T102" fmla="*/ 4 w 25"/>
                <a:gd name="T103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0">
                  <a:moveTo>
                    <a:pt x="4" y="15"/>
                  </a:moveTo>
                  <a:cubicBezTo>
                    <a:pt x="4" y="7"/>
                    <a:pt x="4" y="6"/>
                    <a:pt x="4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7" y="0"/>
                    <a:pt x="19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3"/>
                  </a:cubicBezTo>
                  <a:cubicBezTo>
                    <a:pt x="23" y="3"/>
                    <a:pt x="23" y="6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3"/>
                    <a:pt x="20" y="3"/>
                    <a:pt x="17" y="3"/>
                  </a:cubicBezTo>
                  <a:cubicBezTo>
                    <a:pt x="16" y="3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7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2" y="17"/>
                    <a:pt x="22" y="16"/>
                    <a:pt x="22" y="16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8"/>
                    <a:pt x="22" y="20"/>
                  </a:cubicBezTo>
                  <a:cubicBezTo>
                    <a:pt x="22" y="21"/>
                    <a:pt x="22" y="23"/>
                    <a:pt x="22" y="23"/>
                  </a:cubicBezTo>
                  <a:cubicBezTo>
                    <a:pt x="22" y="23"/>
                    <a:pt x="22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0" y="21"/>
                    <a:pt x="20" y="20"/>
                    <a:pt x="18" y="20"/>
                  </a:cubicBezTo>
                  <a:cubicBezTo>
                    <a:pt x="16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33"/>
                    <a:pt x="9" y="34"/>
                  </a:cubicBezTo>
                  <a:cubicBezTo>
                    <a:pt x="9" y="37"/>
                    <a:pt x="10" y="38"/>
                    <a:pt x="16" y="38"/>
                  </a:cubicBezTo>
                  <a:cubicBezTo>
                    <a:pt x="17" y="38"/>
                    <a:pt x="20" y="38"/>
                    <a:pt x="21" y="37"/>
                  </a:cubicBezTo>
                  <a:cubicBezTo>
                    <a:pt x="23" y="37"/>
                    <a:pt x="23" y="36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5" y="33"/>
                    <a:pt x="25" y="34"/>
                  </a:cubicBezTo>
                  <a:cubicBezTo>
                    <a:pt x="25" y="34"/>
                    <a:pt x="24" y="38"/>
                    <a:pt x="24" y="39"/>
                  </a:cubicBezTo>
                  <a:cubicBezTo>
                    <a:pt x="23" y="40"/>
                    <a:pt x="23" y="40"/>
                    <a:pt x="21" y="40"/>
                  </a:cubicBezTo>
                  <a:cubicBezTo>
                    <a:pt x="17" y="40"/>
                    <a:pt x="14" y="40"/>
                    <a:pt x="11" y="40"/>
                  </a:cubicBezTo>
                  <a:cubicBezTo>
                    <a:pt x="9" y="40"/>
                    <a:pt x="8" y="40"/>
                    <a:pt x="7" y="40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3" y="40"/>
                    <a:pt x="2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1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4" y="34"/>
                    <a:pt x="4" y="30"/>
                    <a:pt x="4" y="25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635" y="1259"/>
              <a:ext cx="87" cy="98"/>
            </a:xfrm>
            <a:custGeom>
              <a:avLst/>
              <a:gdLst>
                <a:gd name="T0" fmla="*/ 7 w 37"/>
                <a:gd name="T1" fmla="*/ 35 h 41"/>
                <a:gd name="T2" fmla="*/ 0 w 37"/>
                <a:gd name="T3" fmla="*/ 19 h 41"/>
                <a:gd name="T4" fmla="*/ 6 w 37"/>
                <a:gd name="T5" fmla="*/ 5 h 41"/>
                <a:gd name="T6" fmla="*/ 23 w 37"/>
                <a:gd name="T7" fmla="*/ 0 h 41"/>
                <a:gd name="T8" fmla="*/ 31 w 37"/>
                <a:gd name="T9" fmla="*/ 0 h 41"/>
                <a:gd name="T10" fmla="*/ 36 w 37"/>
                <a:gd name="T11" fmla="*/ 1 h 41"/>
                <a:gd name="T12" fmla="*/ 37 w 37"/>
                <a:gd name="T13" fmla="*/ 1 h 41"/>
                <a:gd name="T14" fmla="*/ 37 w 37"/>
                <a:gd name="T15" fmla="*/ 4 h 41"/>
                <a:gd name="T16" fmla="*/ 36 w 37"/>
                <a:gd name="T17" fmla="*/ 10 h 41"/>
                <a:gd name="T18" fmla="*/ 36 w 37"/>
                <a:gd name="T19" fmla="*/ 11 h 41"/>
                <a:gd name="T20" fmla="*/ 35 w 37"/>
                <a:gd name="T21" fmla="*/ 10 h 41"/>
                <a:gd name="T22" fmla="*/ 33 w 37"/>
                <a:gd name="T23" fmla="*/ 5 h 41"/>
                <a:gd name="T24" fmla="*/ 22 w 37"/>
                <a:gd name="T25" fmla="*/ 2 h 41"/>
                <a:gd name="T26" fmla="*/ 10 w 37"/>
                <a:gd name="T27" fmla="*/ 5 h 41"/>
                <a:gd name="T28" fmla="*/ 5 w 37"/>
                <a:gd name="T29" fmla="*/ 19 h 41"/>
                <a:gd name="T30" fmla="*/ 25 w 37"/>
                <a:gd name="T31" fmla="*/ 38 h 41"/>
                <a:gd name="T32" fmla="*/ 34 w 37"/>
                <a:gd name="T33" fmla="*/ 36 h 41"/>
                <a:gd name="T34" fmla="*/ 36 w 37"/>
                <a:gd name="T35" fmla="*/ 31 h 41"/>
                <a:gd name="T36" fmla="*/ 36 w 37"/>
                <a:gd name="T37" fmla="*/ 30 h 41"/>
                <a:gd name="T38" fmla="*/ 37 w 37"/>
                <a:gd name="T39" fmla="*/ 31 h 41"/>
                <a:gd name="T40" fmla="*/ 36 w 37"/>
                <a:gd name="T41" fmla="*/ 38 h 41"/>
                <a:gd name="T42" fmla="*/ 34 w 37"/>
                <a:gd name="T43" fmla="*/ 39 h 41"/>
                <a:gd name="T44" fmla="*/ 24 w 37"/>
                <a:gd name="T45" fmla="*/ 41 h 41"/>
                <a:gd name="T46" fmla="*/ 7 w 37"/>
                <a:gd name="T4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41">
                  <a:moveTo>
                    <a:pt x="7" y="35"/>
                  </a:moveTo>
                  <a:cubicBezTo>
                    <a:pt x="1" y="30"/>
                    <a:pt x="0" y="24"/>
                    <a:pt x="0" y="19"/>
                  </a:cubicBezTo>
                  <a:cubicBezTo>
                    <a:pt x="0" y="16"/>
                    <a:pt x="1" y="10"/>
                    <a:pt x="6" y="5"/>
                  </a:cubicBezTo>
                  <a:cubicBezTo>
                    <a:pt x="9" y="2"/>
                    <a:pt x="14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3" y="0"/>
                    <a:pt x="34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6" y="6"/>
                    <a:pt x="36" y="9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8"/>
                    <a:pt x="34" y="6"/>
                    <a:pt x="33" y="5"/>
                  </a:cubicBezTo>
                  <a:cubicBezTo>
                    <a:pt x="31" y="3"/>
                    <a:pt x="27" y="2"/>
                    <a:pt x="22" y="2"/>
                  </a:cubicBezTo>
                  <a:cubicBezTo>
                    <a:pt x="15" y="2"/>
                    <a:pt x="12" y="4"/>
                    <a:pt x="10" y="5"/>
                  </a:cubicBezTo>
                  <a:cubicBezTo>
                    <a:pt x="6" y="9"/>
                    <a:pt x="5" y="14"/>
                    <a:pt x="5" y="19"/>
                  </a:cubicBezTo>
                  <a:cubicBezTo>
                    <a:pt x="5" y="29"/>
                    <a:pt x="13" y="38"/>
                    <a:pt x="25" y="38"/>
                  </a:cubicBezTo>
                  <a:cubicBezTo>
                    <a:pt x="29" y="38"/>
                    <a:pt x="32" y="38"/>
                    <a:pt x="34" y="36"/>
                  </a:cubicBezTo>
                  <a:cubicBezTo>
                    <a:pt x="35" y="34"/>
                    <a:pt x="36" y="32"/>
                    <a:pt x="36" y="31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7" y="32"/>
                    <a:pt x="36" y="36"/>
                    <a:pt x="36" y="38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2" y="40"/>
                    <a:pt x="28" y="41"/>
                    <a:pt x="24" y="41"/>
                  </a:cubicBezTo>
                  <a:cubicBezTo>
                    <a:pt x="16" y="41"/>
                    <a:pt x="11" y="39"/>
                    <a:pt x="7" y="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4739" y="1259"/>
              <a:ext cx="102" cy="95"/>
            </a:xfrm>
            <a:custGeom>
              <a:avLst/>
              <a:gdLst>
                <a:gd name="T0" fmla="*/ 38 w 43"/>
                <a:gd name="T1" fmla="*/ 25 h 40"/>
                <a:gd name="T2" fmla="*/ 38 w 43"/>
                <a:gd name="T3" fmla="*/ 36 h 40"/>
                <a:gd name="T4" fmla="*/ 40 w 43"/>
                <a:gd name="T5" fmla="*/ 39 h 40"/>
                <a:gd name="T6" fmla="*/ 43 w 43"/>
                <a:gd name="T7" fmla="*/ 39 h 40"/>
                <a:gd name="T8" fmla="*/ 43 w 43"/>
                <a:gd name="T9" fmla="*/ 40 h 40"/>
                <a:gd name="T10" fmla="*/ 42 w 43"/>
                <a:gd name="T11" fmla="*/ 40 h 40"/>
                <a:gd name="T12" fmla="*/ 35 w 43"/>
                <a:gd name="T13" fmla="*/ 40 h 40"/>
                <a:gd name="T14" fmla="*/ 30 w 43"/>
                <a:gd name="T15" fmla="*/ 40 h 40"/>
                <a:gd name="T16" fmla="*/ 29 w 43"/>
                <a:gd name="T17" fmla="*/ 40 h 40"/>
                <a:gd name="T18" fmla="*/ 30 w 43"/>
                <a:gd name="T19" fmla="*/ 39 h 40"/>
                <a:gd name="T20" fmla="*/ 31 w 43"/>
                <a:gd name="T21" fmla="*/ 39 h 40"/>
                <a:gd name="T22" fmla="*/ 33 w 43"/>
                <a:gd name="T23" fmla="*/ 36 h 40"/>
                <a:gd name="T24" fmla="*/ 33 w 43"/>
                <a:gd name="T25" fmla="*/ 25 h 40"/>
                <a:gd name="T26" fmla="*/ 33 w 43"/>
                <a:gd name="T27" fmla="*/ 20 h 40"/>
                <a:gd name="T28" fmla="*/ 33 w 43"/>
                <a:gd name="T29" fmla="*/ 19 h 40"/>
                <a:gd name="T30" fmla="*/ 10 w 43"/>
                <a:gd name="T31" fmla="*/ 19 h 40"/>
                <a:gd name="T32" fmla="*/ 10 w 43"/>
                <a:gd name="T33" fmla="*/ 20 h 40"/>
                <a:gd name="T34" fmla="*/ 10 w 43"/>
                <a:gd name="T35" fmla="*/ 25 h 40"/>
                <a:gd name="T36" fmla="*/ 10 w 43"/>
                <a:gd name="T37" fmla="*/ 36 h 40"/>
                <a:gd name="T38" fmla="*/ 12 w 43"/>
                <a:gd name="T39" fmla="*/ 39 h 40"/>
                <a:gd name="T40" fmla="*/ 14 w 43"/>
                <a:gd name="T41" fmla="*/ 39 h 40"/>
                <a:gd name="T42" fmla="*/ 15 w 43"/>
                <a:gd name="T43" fmla="*/ 40 h 40"/>
                <a:gd name="T44" fmla="*/ 14 w 43"/>
                <a:gd name="T45" fmla="*/ 40 h 40"/>
                <a:gd name="T46" fmla="*/ 7 w 43"/>
                <a:gd name="T47" fmla="*/ 40 h 40"/>
                <a:gd name="T48" fmla="*/ 2 w 43"/>
                <a:gd name="T49" fmla="*/ 40 h 40"/>
                <a:gd name="T50" fmla="*/ 1 w 43"/>
                <a:gd name="T51" fmla="*/ 40 h 40"/>
                <a:gd name="T52" fmla="*/ 1 w 43"/>
                <a:gd name="T53" fmla="*/ 39 h 40"/>
                <a:gd name="T54" fmla="*/ 3 w 43"/>
                <a:gd name="T55" fmla="*/ 39 h 40"/>
                <a:gd name="T56" fmla="*/ 4 w 43"/>
                <a:gd name="T57" fmla="*/ 36 h 40"/>
                <a:gd name="T58" fmla="*/ 5 w 43"/>
                <a:gd name="T59" fmla="*/ 25 h 40"/>
                <a:gd name="T60" fmla="*/ 5 w 43"/>
                <a:gd name="T61" fmla="*/ 15 h 40"/>
                <a:gd name="T62" fmla="*/ 5 w 43"/>
                <a:gd name="T63" fmla="*/ 4 h 40"/>
                <a:gd name="T64" fmla="*/ 2 w 43"/>
                <a:gd name="T65" fmla="*/ 1 h 40"/>
                <a:gd name="T66" fmla="*/ 0 w 43"/>
                <a:gd name="T67" fmla="*/ 1 h 40"/>
                <a:gd name="T68" fmla="*/ 0 w 43"/>
                <a:gd name="T69" fmla="*/ 1 h 40"/>
                <a:gd name="T70" fmla="*/ 1 w 43"/>
                <a:gd name="T71" fmla="*/ 0 h 40"/>
                <a:gd name="T72" fmla="*/ 7 w 43"/>
                <a:gd name="T73" fmla="*/ 0 h 40"/>
                <a:gd name="T74" fmla="*/ 13 w 43"/>
                <a:gd name="T75" fmla="*/ 0 h 40"/>
                <a:gd name="T76" fmla="*/ 13 w 43"/>
                <a:gd name="T77" fmla="*/ 1 h 40"/>
                <a:gd name="T78" fmla="*/ 13 w 43"/>
                <a:gd name="T79" fmla="*/ 1 h 40"/>
                <a:gd name="T80" fmla="*/ 12 w 43"/>
                <a:gd name="T81" fmla="*/ 1 h 40"/>
                <a:gd name="T82" fmla="*/ 10 w 43"/>
                <a:gd name="T83" fmla="*/ 4 h 40"/>
                <a:gd name="T84" fmla="*/ 10 w 43"/>
                <a:gd name="T85" fmla="*/ 16 h 40"/>
                <a:gd name="T86" fmla="*/ 10 w 43"/>
                <a:gd name="T87" fmla="*/ 17 h 40"/>
                <a:gd name="T88" fmla="*/ 10 w 43"/>
                <a:gd name="T89" fmla="*/ 17 h 40"/>
                <a:gd name="T90" fmla="*/ 33 w 43"/>
                <a:gd name="T91" fmla="*/ 17 h 40"/>
                <a:gd name="T92" fmla="*/ 33 w 43"/>
                <a:gd name="T93" fmla="*/ 17 h 40"/>
                <a:gd name="T94" fmla="*/ 33 w 43"/>
                <a:gd name="T95" fmla="*/ 16 h 40"/>
                <a:gd name="T96" fmla="*/ 33 w 43"/>
                <a:gd name="T97" fmla="*/ 4 h 40"/>
                <a:gd name="T98" fmla="*/ 31 w 43"/>
                <a:gd name="T99" fmla="*/ 1 h 40"/>
                <a:gd name="T100" fmla="*/ 29 w 43"/>
                <a:gd name="T101" fmla="*/ 1 h 40"/>
                <a:gd name="T102" fmla="*/ 28 w 43"/>
                <a:gd name="T103" fmla="*/ 1 h 40"/>
                <a:gd name="T104" fmla="*/ 29 w 43"/>
                <a:gd name="T105" fmla="*/ 0 h 40"/>
                <a:gd name="T106" fmla="*/ 35 w 43"/>
                <a:gd name="T107" fmla="*/ 0 h 40"/>
                <a:gd name="T108" fmla="*/ 41 w 43"/>
                <a:gd name="T109" fmla="*/ 0 h 40"/>
                <a:gd name="T110" fmla="*/ 42 w 43"/>
                <a:gd name="T111" fmla="*/ 1 h 40"/>
                <a:gd name="T112" fmla="*/ 41 w 43"/>
                <a:gd name="T113" fmla="*/ 1 h 40"/>
                <a:gd name="T114" fmla="*/ 40 w 43"/>
                <a:gd name="T115" fmla="*/ 1 h 40"/>
                <a:gd name="T116" fmla="*/ 38 w 43"/>
                <a:gd name="T117" fmla="*/ 4 h 40"/>
                <a:gd name="T118" fmla="*/ 38 w 43"/>
                <a:gd name="T119" fmla="*/ 15 h 40"/>
                <a:gd name="T120" fmla="*/ 38 w 43"/>
                <a:gd name="T12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0">
                  <a:moveTo>
                    <a:pt x="38" y="25"/>
                  </a:moveTo>
                  <a:cubicBezTo>
                    <a:pt x="38" y="30"/>
                    <a:pt x="38" y="34"/>
                    <a:pt x="38" y="36"/>
                  </a:cubicBezTo>
                  <a:cubicBezTo>
                    <a:pt x="38" y="38"/>
                    <a:pt x="38" y="39"/>
                    <a:pt x="40" y="39"/>
                  </a:cubicBezTo>
                  <a:cubicBezTo>
                    <a:pt x="41" y="39"/>
                    <a:pt x="42" y="39"/>
                    <a:pt x="43" y="39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39" y="40"/>
                    <a:pt x="36" y="40"/>
                    <a:pt x="35" y="40"/>
                  </a:cubicBezTo>
                  <a:cubicBezTo>
                    <a:pt x="35" y="40"/>
                    <a:pt x="32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39"/>
                    <a:pt x="31" y="39"/>
                    <a:pt x="31" y="39"/>
                  </a:cubicBezTo>
                  <a:cubicBezTo>
                    <a:pt x="32" y="39"/>
                    <a:pt x="32" y="38"/>
                    <a:pt x="33" y="36"/>
                  </a:cubicBezTo>
                  <a:cubicBezTo>
                    <a:pt x="33" y="34"/>
                    <a:pt x="33" y="30"/>
                    <a:pt x="33" y="2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0"/>
                    <a:pt x="10" y="34"/>
                    <a:pt x="10" y="36"/>
                  </a:cubicBezTo>
                  <a:cubicBezTo>
                    <a:pt x="10" y="38"/>
                    <a:pt x="10" y="39"/>
                    <a:pt x="12" y="39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5" y="39"/>
                    <a:pt x="15" y="39"/>
                    <a:pt x="15" y="40"/>
                  </a:cubicBezTo>
                  <a:cubicBezTo>
                    <a:pt x="15" y="40"/>
                    <a:pt x="14" y="40"/>
                    <a:pt x="14" y="40"/>
                  </a:cubicBezTo>
                  <a:cubicBezTo>
                    <a:pt x="11" y="40"/>
                    <a:pt x="7" y="40"/>
                    <a:pt x="7" y="40"/>
                  </a:cubicBezTo>
                  <a:cubicBezTo>
                    <a:pt x="7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9"/>
                    <a:pt x="4" y="38"/>
                    <a:pt x="4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7" y="0"/>
                    <a:pt x="11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2"/>
                    <a:pt x="10" y="2"/>
                    <a:pt x="10" y="4"/>
                  </a:cubicBezTo>
                  <a:cubicBezTo>
                    <a:pt x="10" y="6"/>
                    <a:pt x="10" y="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33" y="6"/>
                    <a:pt x="33" y="4"/>
                  </a:cubicBezTo>
                  <a:cubicBezTo>
                    <a:pt x="33" y="2"/>
                    <a:pt x="32" y="1"/>
                    <a:pt x="31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2" y="0"/>
                    <a:pt x="35" y="0"/>
                    <a:pt x="35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38" y="2"/>
                    <a:pt x="38" y="2"/>
                    <a:pt x="38" y="4"/>
                  </a:cubicBezTo>
                  <a:cubicBezTo>
                    <a:pt x="38" y="6"/>
                    <a:pt x="38" y="7"/>
                    <a:pt x="38" y="15"/>
                  </a:cubicBezTo>
                  <a:lnTo>
                    <a:pt x="38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Freeform 35"/>
            <p:cNvSpPr>
              <a:spLocks/>
            </p:cNvSpPr>
            <p:nvPr userDrawn="1"/>
          </p:nvSpPr>
          <p:spPr bwMode="auto">
            <a:xfrm>
              <a:off x="4860" y="1259"/>
              <a:ext cx="102" cy="95"/>
            </a:xfrm>
            <a:custGeom>
              <a:avLst/>
              <a:gdLst>
                <a:gd name="T0" fmla="*/ 7 w 43"/>
                <a:gd name="T1" fmla="*/ 33 h 40"/>
                <a:gd name="T2" fmla="*/ 9 w 43"/>
                <a:gd name="T3" fmla="*/ 39 h 40"/>
                <a:gd name="T4" fmla="*/ 12 w 43"/>
                <a:gd name="T5" fmla="*/ 39 h 40"/>
                <a:gd name="T6" fmla="*/ 12 w 43"/>
                <a:gd name="T7" fmla="*/ 40 h 40"/>
                <a:gd name="T8" fmla="*/ 11 w 43"/>
                <a:gd name="T9" fmla="*/ 40 h 40"/>
                <a:gd name="T10" fmla="*/ 6 w 43"/>
                <a:gd name="T11" fmla="*/ 40 h 40"/>
                <a:gd name="T12" fmla="*/ 0 w 43"/>
                <a:gd name="T13" fmla="*/ 40 h 40"/>
                <a:gd name="T14" fmla="*/ 0 w 43"/>
                <a:gd name="T15" fmla="*/ 40 h 40"/>
                <a:gd name="T16" fmla="*/ 0 w 43"/>
                <a:gd name="T17" fmla="*/ 39 h 40"/>
                <a:gd name="T18" fmla="*/ 2 w 43"/>
                <a:gd name="T19" fmla="*/ 39 h 40"/>
                <a:gd name="T20" fmla="*/ 4 w 43"/>
                <a:gd name="T21" fmla="*/ 32 h 40"/>
                <a:gd name="T22" fmla="*/ 4 w 43"/>
                <a:gd name="T23" fmla="*/ 2 h 40"/>
                <a:gd name="T24" fmla="*/ 4 w 43"/>
                <a:gd name="T25" fmla="*/ 0 h 40"/>
                <a:gd name="T26" fmla="*/ 7 w 43"/>
                <a:gd name="T27" fmla="*/ 1 h 40"/>
                <a:gd name="T28" fmla="*/ 24 w 43"/>
                <a:gd name="T29" fmla="*/ 19 h 40"/>
                <a:gd name="T30" fmla="*/ 37 w 43"/>
                <a:gd name="T31" fmla="*/ 33 h 40"/>
                <a:gd name="T32" fmla="*/ 36 w 43"/>
                <a:gd name="T33" fmla="*/ 6 h 40"/>
                <a:gd name="T34" fmla="*/ 34 w 43"/>
                <a:gd name="T35" fmla="*/ 1 h 40"/>
                <a:gd name="T36" fmla="*/ 31 w 43"/>
                <a:gd name="T37" fmla="*/ 1 h 40"/>
                <a:gd name="T38" fmla="*/ 31 w 43"/>
                <a:gd name="T39" fmla="*/ 1 h 40"/>
                <a:gd name="T40" fmla="*/ 32 w 43"/>
                <a:gd name="T41" fmla="*/ 0 h 40"/>
                <a:gd name="T42" fmla="*/ 38 w 43"/>
                <a:gd name="T43" fmla="*/ 0 h 40"/>
                <a:gd name="T44" fmla="*/ 42 w 43"/>
                <a:gd name="T45" fmla="*/ 0 h 40"/>
                <a:gd name="T46" fmla="*/ 43 w 43"/>
                <a:gd name="T47" fmla="*/ 1 h 40"/>
                <a:gd name="T48" fmla="*/ 43 w 43"/>
                <a:gd name="T49" fmla="*/ 1 h 40"/>
                <a:gd name="T50" fmla="*/ 41 w 43"/>
                <a:gd name="T51" fmla="*/ 1 h 40"/>
                <a:gd name="T52" fmla="*/ 39 w 43"/>
                <a:gd name="T53" fmla="*/ 6 h 40"/>
                <a:gd name="T54" fmla="*/ 39 w 43"/>
                <a:gd name="T55" fmla="*/ 37 h 40"/>
                <a:gd name="T56" fmla="*/ 39 w 43"/>
                <a:gd name="T57" fmla="*/ 40 h 40"/>
                <a:gd name="T58" fmla="*/ 35 w 43"/>
                <a:gd name="T59" fmla="*/ 37 h 40"/>
                <a:gd name="T60" fmla="*/ 21 w 43"/>
                <a:gd name="T61" fmla="*/ 23 h 40"/>
                <a:gd name="T62" fmla="*/ 6 w 43"/>
                <a:gd name="T63" fmla="*/ 8 h 40"/>
                <a:gd name="T64" fmla="*/ 7 w 43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0">
                  <a:moveTo>
                    <a:pt x="7" y="33"/>
                  </a:moveTo>
                  <a:cubicBezTo>
                    <a:pt x="7" y="37"/>
                    <a:pt x="8" y="38"/>
                    <a:pt x="9" y="39"/>
                  </a:cubicBezTo>
                  <a:cubicBezTo>
                    <a:pt x="10" y="39"/>
                    <a:pt x="11" y="39"/>
                    <a:pt x="12" y="39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12" y="40"/>
                    <a:pt x="12" y="40"/>
                    <a:pt x="11" y="40"/>
                  </a:cubicBezTo>
                  <a:cubicBezTo>
                    <a:pt x="8" y="40"/>
                    <a:pt x="6" y="40"/>
                    <a:pt x="6" y="40"/>
                  </a:cubicBezTo>
                  <a:cubicBezTo>
                    <a:pt x="5" y="40"/>
                    <a:pt x="3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9"/>
                    <a:pt x="2" y="39"/>
                  </a:cubicBezTo>
                  <a:cubicBezTo>
                    <a:pt x="4" y="38"/>
                    <a:pt x="4" y="37"/>
                    <a:pt x="4" y="3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15" y="10"/>
                    <a:pt x="24" y="19"/>
                  </a:cubicBezTo>
                  <a:cubicBezTo>
                    <a:pt x="29" y="25"/>
                    <a:pt x="35" y="31"/>
                    <a:pt x="37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2"/>
                    <a:pt x="34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4" y="0"/>
                    <a:pt x="37" y="0"/>
                    <a:pt x="38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0" y="2"/>
                    <a:pt x="39" y="3"/>
                    <a:pt x="39" y="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5" y="37"/>
                  </a:cubicBezTo>
                  <a:cubicBezTo>
                    <a:pt x="34" y="37"/>
                    <a:pt x="26" y="29"/>
                    <a:pt x="21" y="23"/>
                  </a:cubicBezTo>
                  <a:cubicBezTo>
                    <a:pt x="14" y="16"/>
                    <a:pt x="8" y="10"/>
                    <a:pt x="6" y="8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976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3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6 w 43"/>
                <a:gd name="T17" fmla="*/ 19 h 41"/>
                <a:gd name="T18" fmla="*/ 23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4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3" y="38"/>
                  </a:moveTo>
                  <a:cubicBezTo>
                    <a:pt x="28" y="38"/>
                    <a:pt x="37" y="36"/>
                    <a:pt x="37" y="21"/>
                  </a:cubicBezTo>
                  <a:cubicBezTo>
                    <a:pt x="37" y="8"/>
                    <a:pt x="30" y="1"/>
                    <a:pt x="21" y="1"/>
                  </a:cubicBezTo>
                  <a:cubicBezTo>
                    <a:pt x="12" y="1"/>
                    <a:pt x="6" y="7"/>
                    <a:pt x="6" y="19"/>
                  </a:cubicBezTo>
                  <a:cubicBezTo>
                    <a:pt x="6" y="31"/>
                    <a:pt x="13" y="38"/>
                    <a:pt x="23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37"/>
            <p:cNvSpPr>
              <a:spLocks/>
            </p:cNvSpPr>
            <p:nvPr userDrawn="1"/>
          </p:nvSpPr>
          <p:spPr bwMode="auto">
            <a:xfrm>
              <a:off x="5094" y="1259"/>
              <a:ext cx="64" cy="95"/>
            </a:xfrm>
            <a:custGeom>
              <a:avLst/>
              <a:gdLst>
                <a:gd name="T0" fmla="*/ 10 w 27"/>
                <a:gd name="T1" fmla="*/ 25 h 40"/>
                <a:gd name="T2" fmla="*/ 11 w 27"/>
                <a:gd name="T3" fmla="*/ 37 h 40"/>
                <a:gd name="T4" fmla="*/ 18 w 27"/>
                <a:gd name="T5" fmla="*/ 38 h 40"/>
                <a:gd name="T6" fmla="*/ 25 w 27"/>
                <a:gd name="T7" fmla="*/ 36 h 40"/>
                <a:gd name="T8" fmla="*/ 26 w 27"/>
                <a:gd name="T9" fmla="*/ 33 h 40"/>
                <a:gd name="T10" fmla="*/ 27 w 27"/>
                <a:gd name="T11" fmla="*/ 33 h 40"/>
                <a:gd name="T12" fmla="*/ 27 w 27"/>
                <a:gd name="T13" fmla="*/ 33 h 40"/>
                <a:gd name="T14" fmla="*/ 26 w 27"/>
                <a:gd name="T15" fmla="*/ 39 h 40"/>
                <a:gd name="T16" fmla="*/ 23 w 27"/>
                <a:gd name="T17" fmla="*/ 40 h 40"/>
                <a:gd name="T18" fmla="*/ 13 w 27"/>
                <a:gd name="T19" fmla="*/ 40 h 40"/>
                <a:gd name="T20" fmla="*/ 7 w 27"/>
                <a:gd name="T21" fmla="*/ 40 h 40"/>
                <a:gd name="T22" fmla="*/ 5 w 27"/>
                <a:gd name="T23" fmla="*/ 40 h 40"/>
                <a:gd name="T24" fmla="*/ 2 w 27"/>
                <a:gd name="T25" fmla="*/ 40 h 40"/>
                <a:gd name="T26" fmla="*/ 1 w 27"/>
                <a:gd name="T27" fmla="*/ 40 h 40"/>
                <a:gd name="T28" fmla="*/ 1 w 27"/>
                <a:gd name="T29" fmla="*/ 39 h 40"/>
                <a:gd name="T30" fmla="*/ 3 w 27"/>
                <a:gd name="T31" fmla="*/ 39 h 40"/>
                <a:gd name="T32" fmla="*/ 5 w 27"/>
                <a:gd name="T33" fmla="*/ 36 h 40"/>
                <a:gd name="T34" fmla="*/ 5 w 27"/>
                <a:gd name="T35" fmla="*/ 25 h 40"/>
                <a:gd name="T36" fmla="*/ 5 w 27"/>
                <a:gd name="T37" fmla="*/ 15 h 40"/>
                <a:gd name="T38" fmla="*/ 5 w 27"/>
                <a:gd name="T39" fmla="*/ 4 h 40"/>
                <a:gd name="T40" fmla="*/ 2 w 27"/>
                <a:gd name="T41" fmla="*/ 1 h 40"/>
                <a:gd name="T42" fmla="*/ 1 w 27"/>
                <a:gd name="T43" fmla="*/ 1 h 40"/>
                <a:gd name="T44" fmla="*/ 0 w 27"/>
                <a:gd name="T45" fmla="*/ 1 h 40"/>
                <a:gd name="T46" fmla="*/ 1 w 27"/>
                <a:gd name="T47" fmla="*/ 0 h 40"/>
                <a:gd name="T48" fmla="*/ 7 w 27"/>
                <a:gd name="T49" fmla="*/ 0 h 40"/>
                <a:gd name="T50" fmla="*/ 13 w 27"/>
                <a:gd name="T51" fmla="*/ 0 h 40"/>
                <a:gd name="T52" fmla="*/ 14 w 27"/>
                <a:gd name="T53" fmla="*/ 1 h 40"/>
                <a:gd name="T54" fmla="*/ 14 w 27"/>
                <a:gd name="T55" fmla="*/ 1 h 40"/>
                <a:gd name="T56" fmla="*/ 12 w 27"/>
                <a:gd name="T57" fmla="*/ 1 h 40"/>
                <a:gd name="T58" fmla="*/ 10 w 27"/>
                <a:gd name="T59" fmla="*/ 4 h 40"/>
                <a:gd name="T60" fmla="*/ 10 w 27"/>
                <a:gd name="T61" fmla="*/ 15 h 40"/>
                <a:gd name="T62" fmla="*/ 10 w 27"/>
                <a:gd name="T6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40">
                  <a:moveTo>
                    <a:pt x="10" y="25"/>
                  </a:moveTo>
                  <a:cubicBezTo>
                    <a:pt x="10" y="33"/>
                    <a:pt x="10" y="36"/>
                    <a:pt x="11" y="37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8"/>
                    <a:pt x="25" y="36"/>
                  </a:cubicBezTo>
                  <a:cubicBezTo>
                    <a:pt x="25" y="35"/>
                    <a:pt x="26" y="34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7"/>
                    <a:pt x="26" y="39"/>
                  </a:cubicBezTo>
                  <a:cubicBezTo>
                    <a:pt x="26" y="40"/>
                    <a:pt x="26" y="40"/>
                    <a:pt x="23" y="40"/>
                  </a:cubicBezTo>
                  <a:cubicBezTo>
                    <a:pt x="19" y="40"/>
                    <a:pt x="16" y="40"/>
                    <a:pt x="13" y="40"/>
                  </a:cubicBezTo>
                  <a:cubicBezTo>
                    <a:pt x="11" y="40"/>
                    <a:pt x="9" y="40"/>
                    <a:pt x="7" y="40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4" y="40"/>
                    <a:pt x="3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8"/>
                    <a:pt x="5" y="36"/>
                  </a:cubicBezTo>
                  <a:cubicBezTo>
                    <a:pt x="5" y="34"/>
                    <a:pt x="5" y="30"/>
                    <a:pt x="5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7"/>
                    <a:pt x="5" y="6"/>
                    <a:pt x="5" y="4"/>
                  </a:cubicBezTo>
                  <a:cubicBezTo>
                    <a:pt x="5" y="2"/>
                    <a:pt x="4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12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0" y="1"/>
                    <a:pt x="10" y="2"/>
                    <a:pt x="10" y="4"/>
                  </a:cubicBezTo>
                  <a:cubicBezTo>
                    <a:pt x="10" y="6"/>
                    <a:pt x="10" y="7"/>
                    <a:pt x="10" y="15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Freeform 38"/>
            <p:cNvSpPr>
              <a:spLocks noEditPoints="1"/>
            </p:cNvSpPr>
            <p:nvPr userDrawn="1"/>
          </p:nvSpPr>
          <p:spPr bwMode="auto">
            <a:xfrm>
              <a:off x="5168" y="1259"/>
              <a:ext cx="102" cy="98"/>
            </a:xfrm>
            <a:custGeom>
              <a:avLst/>
              <a:gdLst>
                <a:gd name="T0" fmla="*/ 21 w 43"/>
                <a:gd name="T1" fmla="*/ 0 h 41"/>
                <a:gd name="T2" fmla="*/ 43 w 43"/>
                <a:gd name="T3" fmla="*/ 19 h 41"/>
                <a:gd name="T4" fmla="*/ 21 w 43"/>
                <a:gd name="T5" fmla="*/ 41 h 41"/>
                <a:gd name="T6" fmla="*/ 0 w 43"/>
                <a:gd name="T7" fmla="*/ 20 h 41"/>
                <a:gd name="T8" fmla="*/ 21 w 43"/>
                <a:gd name="T9" fmla="*/ 0 h 41"/>
                <a:gd name="T10" fmla="*/ 22 w 43"/>
                <a:gd name="T11" fmla="*/ 38 h 41"/>
                <a:gd name="T12" fmla="*/ 37 w 43"/>
                <a:gd name="T13" fmla="*/ 21 h 41"/>
                <a:gd name="T14" fmla="*/ 21 w 43"/>
                <a:gd name="T15" fmla="*/ 1 h 41"/>
                <a:gd name="T16" fmla="*/ 5 w 43"/>
                <a:gd name="T17" fmla="*/ 19 h 41"/>
                <a:gd name="T18" fmla="*/ 22 w 43"/>
                <a:gd name="T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1">
                  <a:moveTo>
                    <a:pt x="21" y="0"/>
                  </a:moveTo>
                  <a:cubicBezTo>
                    <a:pt x="33" y="0"/>
                    <a:pt x="43" y="7"/>
                    <a:pt x="43" y="19"/>
                  </a:cubicBezTo>
                  <a:cubicBezTo>
                    <a:pt x="43" y="31"/>
                    <a:pt x="34" y="41"/>
                    <a:pt x="21" y="41"/>
                  </a:cubicBezTo>
                  <a:cubicBezTo>
                    <a:pt x="6" y="41"/>
                    <a:pt x="0" y="29"/>
                    <a:pt x="0" y="20"/>
                  </a:cubicBezTo>
                  <a:cubicBezTo>
                    <a:pt x="0" y="12"/>
                    <a:pt x="6" y="0"/>
                    <a:pt x="21" y="0"/>
                  </a:cubicBezTo>
                  <a:close/>
                  <a:moveTo>
                    <a:pt x="22" y="38"/>
                  </a:moveTo>
                  <a:cubicBezTo>
                    <a:pt x="27" y="38"/>
                    <a:pt x="37" y="36"/>
                    <a:pt x="37" y="21"/>
                  </a:cubicBezTo>
                  <a:cubicBezTo>
                    <a:pt x="37" y="8"/>
                    <a:pt x="29" y="1"/>
                    <a:pt x="21" y="1"/>
                  </a:cubicBezTo>
                  <a:cubicBezTo>
                    <a:pt x="12" y="1"/>
                    <a:pt x="5" y="7"/>
                    <a:pt x="5" y="19"/>
                  </a:cubicBezTo>
                  <a:cubicBezTo>
                    <a:pt x="5" y="31"/>
                    <a:pt x="13" y="38"/>
                    <a:pt x="22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Freeform 39"/>
            <p:cNvSpPr>
              <a:spLocks/>
            </p:cNvSpPr>
            <p:nvPr userDrawn="1"/>
          </p:nvSpPr>
          <p:spPr bwMode="auto">
            <a:xfrm>
              <a:off x="5281" y="1259"/>
              <a:ext cx="98" cy="98"/>
            </a:xfrm>
            <a:custGeom>
              <a:avLst/>
              <a:gdLst>
                <a:gd name="T0" fmla="*/ 32 w 41"/>
                <a:gd name="T1" fmla="*/ 27 h 41"/>
                <a:gd name="T2" fmla="*/ 30 w 41"/>
                <a:gd name="T3" fmla="*/ 21 h 41"/>
                <a:gd name="T4" fmla="*/ 28 w 41"/>
                <a:gd name="T5" fmla="*/ 21 h 41"/>
                <a:gd name="T6" fmla="*/ 27 w 41"/>
                <a:gd name="T7" fmla="*/ 21 h 41"/>
                <a:gd name="T8" fmla="*/ 28 w 41"/>
                <a:gd name="T9" fmla="*/ 20 h 41"/>
                <a:gd name="T10" fmla="*/ 35 w 41"/>
                <a:gd name="T11" fmla="*/ 20 h 41"/>
                <a:gd name="T12" fmla="*/ 40 w 41"/>
                <a:gd name="T13" fmla="*/ 20 h 41"/>
                <a:gd name="T14" fmla="*/ 41 w 41"/>
                <a:gd name="T15" fmla="*/ 21 h 41"/>
                <a:gd name="T16" fmla="*/ 40 w 41"/>
                <a:gd name="T17" fmla="*/ 21 h 41"/>
                <a:gd name="T18" fmla="*/ 39 w 41"/>
                <a:gd name="T19" fmla="*/ 21 h 41"/>
                <a:gd name="T20" fmla="*/ 37 w 41"/>
                <a:gd name="T21" fmla="*/ 24 h 41"/>
                <a:gd name="T22" fmla="*/ 37 w 41"/>
                <a:gd name="T23" fmla="*/ 30 h 41"/>
                <a:gd name="T24" fmla="*/ 37 w 41"/>
                <a:gd name="T25" fmla="*/ 35 h 41"/>
                <a:gd name="T26" fmla="*/ 36 w 41"/>
                <a:gd name="T27" fmla="*/ 38 h 41"/>
                <a:gd name="T28" fmla="*/ 25 w 41"/>
                <a:gd name="T29" fmla="*/ 41 h 41"/>
                <a:gd name="T30" fmla="*/ 7 w 41"/>
                <a:gd name="T31" fmla="*/ 35 h 41"/>
                <a:gd name="T32" fmla="*/ 0 w 41"/>
                <a:gd name="T33" fmla="*/ 20 h 41"/>
                <a:gd name="T34" fmla="*/ 9 w 41"/>
                <a:gd name="T35" fmla="*/ 3 h 41"/>
                <a:gd name="T36" fmla="*/ 24 w 41"/>
                <a:gd name="T37" fmla="*/ 0 h 41"/>
                <a:gd name="T38" fmla="*/ 32 w 41"/>
                <a:gd name="T39" fmla="*/ 0 h 41"/>
                <a:gd name="T40" fmla="*/ 37 w 41"/>
                <a:gd name="T41" fmla="*/ 1 h 41"/>
                <a:gd name="T42" fmla="*/ 37 w 41"/>
                <a:gd name="T43" fmla="*/ 1 h 41"/>
                <a:gd name="T44" fmla="*/ 37 w 41"/>
                <a:gd name="T45" fmla="*/ 9 h 41"/>
                <a:gd name="T46" fmla="*/ 36 w 41"/>
                <a:gd name="T47" fmla="*/ 10 h 41"/>
                <a:gd name="T48" fmla="*/ 36 w 41"/>
                <a:gd name="T49" fmla="*/ 9 h 41"/>
                <a:gd name="T50" fmla="*/ 35 w 41"/>
                <a:gd name="T51" fmla="*/ 6 h 41"/>
                <a:gd name="T52" fmla="*/ 22 w 41"/>
                <a:gd name="T53" fmla="*/ 2 h 41"/>
                <a:gd name="T54" fmla="*/ 11 w 41"/>
                <a:gd name="T55" fmla="*/ 5 h 41"/>
                <a:gd name="T56" fmla="*/ 5 w 41"/>
                <a:gd name="T57" fmla="*/ 18 h 41"/>
                <a:gd name="T58" fmla="*/ 11 w 41"/>
                <a:gd name="T59" fmla="*/ 33 h 41"/>
                <a:gd name="T60" fmla="*/ 25 w 41"/>
                <a:gd name="T61" fmla="*/ 38 h 41"/>
                <a:gd name="T62" fmla="*/ 31 w 41"/>
                <a:gd name="T63" fmla="*/ 37 h 41"/>
                <a:gd name="T64" fmla="*/ 32 w 41"/>
                <a:gd name="T65" fmla="*/ 36 h 41"/>
                <a:gd name="T66" fmla="*/ 32 w 41"/>
                <a:gd name="T6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1">
                  <a:moveTo>
                    <a:pt x="32" y="27"/>
                  </a:moveTo>
                  <a:cubicBezTo>
                    <a:pt x="32" y="22"/>
                    <a:pt x="32" y="22"/>
                    <a:pt x="30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1" y="20"/>
                    <a:pt x="34" y="20"/>
                    <a:pt x="35" y="20"/>
                  </a:cubicBezTo>
                  <a:cubicBezTo>
                    <a:pt x="35" y="20"/>
                    <a:pt x="38" y="20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41" y="21"/>
                    <a:pt x="41" y="21"/>
                    <a:pt x="40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7" y="22"/>
                    <a:pt x="37" y="24"/>
                  </a:cubicBezTo>
                  <a:cubicBezTo>
                    <a:pt x="37" y="26"/>
                    <a:pt x="37" y="27"/>
                    <a:pt x="37" y="30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3" y="40"/>
                    <a:pt x="28" y="41"/>
                    <a:pt x="25" y="41"/>
                  </a:cubicBezTo>
                  <a:cubicBezTo>
                    <a:pt x="21" y="41"/>
                    <a:pt x="13" y="40"/>
                    <a:pt x="7" y="35"/>
                  </a:cubicBezTo>
                  <a:cubicBezTo>
                    <a:pt x="3" y="32"/>
                    <a:pt x="0" y="27"/>
                    <a:pt x="0" y="20"/>
                  </a:cubicBezTo>
                  <a:cubicBezTo>
                    <a:pt x="0" y="12"/>
                    <a:pt x="5" y="6"/>
                    <a:pt x="9" y="3"/>
                  </a:cubicBezTo>
                  <a:cubicBezTo>
                    <a:pt x="14" y="0"/>
                    <a:pt x="20" y="0"/>
                    <a:pt x="24" y="0"/>
                  </a:cubicBezTo>
                  <a:cubicBezTo>
                    <a:pt x="27" y="0"/>
                    <a:pt x="31" y="0"/>
                    <a:pt x="32" y="0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4"/>
                    <a:pt x="37" y="9"/>
                  </a:cubicBez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3" y="4"/>
                    <a:pt x="29" y="2"/>
                    <a:pt x="22" y="2"/>
                  </a:cubicBezTo>
                  <a:cubicBezTo>
                    <a:pt x="19" y="2"/>
                    <a:pt x="15" y="2"/>
                    <a:pt x="11" y="5"/>
                  </a:cubicBezTo>
                  <a:cubicBezTo>
                    <a:pt x="8" y="7"/>
                    <a:pt x="5" y="12"/>
                    <a:pt x="5" y="18"/>
                  </a:cubicBezTo>
                  <a:cubicBezTo>
                    <a:pt x="5" y="26"/>
                    <a:pt x="9" y="31"/>
                    <a:pt x="11" y="33"/>
                  </a:cubicBezTo>
                  <a:cubicBezTo>
                    <a:pt x="15" y="37"/>
                    <a:pt x="20" y="38"/>
                    <a:pt x="25" y="38"/>
                  </a:cubicBezTo>
                  <a:cubicBezTo>
                    <a:pt x="27" y="38"/>
                    <a:pt x="29" y="38"/>
                    <a:pt x="31" y="37"/>
                  </a:cubicBezTo>
                  <a:cubicBezTo>
                    <a:pt x="32" y="37"/>
                    <a:pt x="32" y="37"/>
                    <a:pt x="32" y="36"/>
                  </a:cubicBezTo>
                  <a:lnTo>
                    <a:pt x="3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5379" y="1259"/>
              <a:ext cx="92" cy="95"/>
            </a:xfrm>
            <a:custGeom>
              <a:avLst/>
              <a:gdLst>
                <a:gd name="T0" fmla="*/ 17 w 39"/>
                <a:gd name="T1" fmla="*/ 26 h 40"/>
                <a:gd name="T2" fmla="*/ 16 w 39"/>
                <a:gd name="T3" fmla="*/ 21 h 40"/>
                <a:gd name="T4" fmla="*/ 7 w 39"/>
                <a:gd name="T5" fmla="*/ 6 h 40"/>
                <a:gd name="T6" fmla="*/ 3 w 39"/>
                <a:gd name="T7" fmla="*/ 2 h 40"/>
                <a:gd name="T8" fmla="*/ 1 w 39"/>
                <a:gd name="T9" fmla="*/ 1 h 40"/>
                <a:gd name="T10" fmla="*/ 0 w 39"/>
                <a:gd name="T11" fmla="*/ 1 h 40"/>
                <a:gd name="T12" fmla="*/ 1 w 39"/>
                <a:gd name="T13" fmla="*/ 0 h 40"/>
                <a:gd name="T14" fmla="*/ 6 w 39"/>
                <a:gd name="T15" fmla="*/ 0 h 40"/>
                <a:gd name="T16" fmla="*/ 11 w 39"/>
                <a:gd name="T17" fmla="*/ 0 h 40"/>
                <a:gd name="T18" fmla="*/ 12 w 39"/>
                <a:gd name="T19" fmla="*/ 1 h 40"/>
                <a:gd name="T20" fmla="*/ 11 w 39"/>
                <a:gd name="T21" fmla="*/ 1 h 40"/>
                <a:gd name="T22" fmla="*/ 10 w 39"/>
                <a:gd name="T23" fmla="*/ 2 h 40"/>
                <a:gd name="T24" fmla="*/ 11 w 39"/>
                <a:gd name="T25" fmla="*/ 4 h 40"/>
                <a:gd name="T26" fmla="*/ 21 w 39"/>
                <a:gd name="T27" fmla="*/ 20 h 40"/>
                <a:gd name="T28" fmla="*/ 30 w 39"/>
                <a:gd name="T29" fmla="*/ 5 h 40"/>
                <a:gd name="T30" fmla="*/ 30 w 39"/>
                <a:gd name="T31" fmla="*/ 3 h 40"/>
                <a:gd name="T32" fmla="*/ 30 w 39"/>
                <a:gd name="T33" fmla="*/ 1 h 40"/>
                <a:gd name="T34" fmla="*/ 29 w 39"/>
                <a:gd name="T35" fmla="*/ 1 h 40"/>
                <a:gd name="T36" fmla="*/ 30 w 39"/>
                <a:gd name="T37" fmla="*/ 0 h 40"/>
                <a:gd name="T38" fmla="*/ 33 w 39"/>
                <a:gd name="T39" fmla="*/ 0 h 40"/>
                <a:gd name="T40" fmla="*/ 39 w 39"/>
                <a:gd name="T41" fmla="*/ 0 h 40"/>
                <a:gd name="T42" fmla="*/ 39 w 39"/>
                <a:gd name="T43" fmla="*/ 1 h 40"/>
                <a:gd name="T44" fmla="*/ 39 w 39"/>
                <a:gd name="T45" fmla="*/ 1 h 40"/>
                <a:gd name="T46" fmla="*/ 36 w 39"/>
                <a:gd name="T47" fmla="*/ 2 h 40"/>
                <a:gd name="T48" fmla="*/ 34 w 39"/>
                <a:gd name="T49" fmla="*/ 4 h 40"/>
                <a:gd name="T50" fmla="*/ 23 w 39"/>
                <a:gd name="T51" fmla="*/ 21 h 40"/>
                <a:gd name="T52" fmla="*/ 22 w 39"/>
                <a:gd name="T53" fmla="*/ 26 h 40"/>
                <a:gd name="T54" fmla="*/ 22 w 39"/>
                <a:gd name="T55" fmla="*/ 31 h 40"/>
                <a:gd name="T56" fmla="*/ 22 w 39"/>
                <a:gd name="T57" fmla="*/ 36 h 40"/>
                <a:gd name="T58" fmla="*/ 25 w 39"/>
                <a:gd name="T59" fmla="*/ 39 h 40"/>
                <a:gd name="T60" fmla="*/ 27 w 39"/>
                <a:gd name="T61" fmla="*/ 39 h 40"/>
                <a:gd name="T62" fmla="*/ 27 w 39"/>
                <a:gd name="T63" fmla="*/ 40 h 40"/>
                <a:gd name="T64" fmla="*/ 27 w 39"/>
                <a:gd name="T65" fmla="*/ 40 h 40"/>
                <a:gd name="T66" fmla="*/ 20 w 39"/>
                <a:gd name="T67" fmla="*/ 40 h 40"/>
                <a:gd name="T68" fmla="*/ 14 w 39"/>
                <a:gd name="T69" fmla="*/ 40 h 40"/>
                <a:gd name="T70" fmla="*/ 14 w 39"/>
                <a:gd name="T71" fmla="*/ 40 h 40"/>
                <a:gd name="T72" fmla="*/ 14 w 39"/>
                <a:gd name="T73" fmla="*/ 39 h 40"/>
                <a:gd name="T74" fmla="*/ 16 w 39"/>
                <a:gd name="T75" fmla="*/ 39 h 40"/>
                <a:gd name="T76" fmla="*/ 17 w 39"/>
                <a:gd name="T77" fmla="*/ 36 h 40"/>
                <a:gd name="T78" fmla="*/ 17 w 39"/>
                <a:gd name="T79" fmla="*/ 31 h 40"/>
                <a:gd name="T80" fmla="*/ 17 w 39"/>
                <a:gd name="T8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40">
                  <a:moveTo>
                    <a:pt x="17" y="26"/>
                  </a:moveTo>
                  <a:cubicBezTo>
                    <a:pt x="17" y="23"/>
                    <a:pt x="17" y="22"/>
                    <a:pt x="16" y="21"/>
                  </a:cubicBezTo>
                  <a:cubicBezTo>
                    <a:pt x="16" y="20"/>
                    <a:pt x="8" y="8"/>
                    <a:pt x="7" y="6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6" y="0"/>
                    <a:pt x="6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8"/>
                    <a:pt x="29" y="7"/>
                    <a:pt x="30" y="5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34" y="0"/>
                    <a:pt x="38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5" y="2"/>
                    <a:pt x="35" y="3"/>
                    <a:pt x="34" y="4"/>
                  </a:cubicBezTo>
                  <a:cubicBezTo>
                    <a:pt x="32" y="6"/>
                    <a:pt x="24" y="19"/>
                    <a:pt x="23" y="21"/>
                  </a:cubicBezTo>
                  <a:cubicBezTo>
                    <a:pt x="22" y="23"/>
                    <a:pt x="22" y="25"/>
                    <a:pt x="22" y="2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4"/>
                    <a:pt x="22" y="36"/>
                  </a:cubicBezTo>
                  <a:cubicBezTo>
                    <a:pt x="23" y="38"/>
                    <a:pt x="23" y="39"/>
                    <a:pt x="25" y="39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0"/>
                    <a:pt x="20" y="40"/>
                    <a:pt x="20" y="40"/>
                  </a:cubicBezTo>
                  <a:cubicBezTo>
                    <a:pt x="19" y="40"/>
                    <a:pt x="16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39"/>
                    <a:pt x="16" y="39"/>
                  </a:cubicBezTo>
                  <a:cubicBezTo>
                    <a:pt x="17" y="39"/>
                    <a:pt x="17" y="38"/>
                    <a:pt x="17" y="36"/>
                  </a:cubicBezTo>
                  <a:cubicBezTo>
                    <a:pt x="17" y="34"/>
                    <a:pt x="17" y="32"/>
                    <a:pt x="17" y="31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15" name="Group 18"/>
          <p:cNvGrpSpPr>
            <a:grpSpLocks noChangeAspect="1"/>
          </p:cNvGrpSpPr>
          <p:nvPr userDrawn="1"/>
        </p:nvGrpSpPr>
        <p:grpSpPr bwMode="auto">
          <a:xfrm>
            <a:off x="102239" y="4816901"/>
            <a:ext cx="2848809" cy="1426524"/>
            <a:chOff x="2494" y="2016"/>
            <a:chExt cx="2688" cy="1346"/>
          </a:xfrm>
        </p:grpSpPr>
        <p:sp>
          <p:nvSpPr>
            <p:cNvPr id="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98203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3048000" cy="6858000"/>
          </a:xfrm>
          <a:prstGeom prst="rect">
            <a:avLst/>
          </a:prstGeom>
        </p:spPr>
      </p:pic>
      <p:grpSp>
        <p:nvGrpSpPr>
          <p:cNvPr id="55" name="Group 4"/>
          <p:cNvGrpSpPr>
            <a:grpSpLocks noChangeAspect="1"/>
          </p:cNvGrpSpPr>
          <p:nvPr userDrawn="1"/>
        </p:nvGrpSpPr>
        <p:grpSpPr bwMode="auto">
          <a:xfrm>
            <a:off x="106364" y="4816905"/>
            <a:ext cx="2844800" cy="1427163"/>
            <a:chOff x="479" y="1056"/>
            <a:chExt cx="1792" cy="899"/>
          </a:xfrm>
        </p:grpSpPr>
        <p:sp>
          <p:nvSpPr>
            <p:cNvPr id="5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9" y="1056"/>
              <a:ext cx="1792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1260" y="1115"/>
              <a:ext cx="251" cy="525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2 h 331"/>
                <a:gd name="T28" fmla="*/ 105 w 159"/>
                <a:gd name="T29" fmla="*/ 238 h 331"/>
                <a:gd name="T30" fmla="*/ 132 w 159"/>
                <a:gd name="T31" fmla="*/ 251 h 331"/>
                <a:gd name="T32" fmla="*/ 134 w 159"/>
                <a:gd name="T33" fmla="*/ 241 h 331"/>
                <a:gd name="T34" fmla="*/ 138 w 159"/>
                <a:gd name="T35" fmla="*/ 254 h 331"/>
                <a:gd name="T36" fmla="*/ 119 w 159"/>
                <a:gd name="T37" fmla="*/ 232 h 331"/>
                <a:gd name="T38" fmla="*/ 103 w 159"/>
                <a:gd name="T39" fmla="*/ 174 h 331"/>
                <a:gd name="T40" fmla="*/ 126 w 159"/>
                <a:gd name="T41" fmla="*/ 197 h 331"/>
                <a:gd name="T42" fmla="*/ 102 w 159"/>
                <a:gd name="T43" fmla="*/ 195 h 331"/>
                <a:gd name="T44" fmla="*/ 109 w 159"/>
                <a:gd name="T45" fmla="*/ 136 h 331"/>
                <a:gd name="T46" fmla="*/ 127 w 159"/>
                <a:gd name="T47" fmla="*/ 144 h 331"/>
                <a:gd name="T48" fmla="*/ 133 w 159"/>
                <a:gd name="T49" fmla="*/ 195 h 331"/>
                <a:gd name="T50" fmla="*/ 139 w 159"/>
                <a:gd name="T51" fmla="*/ 114 h 331"/>
                <a:gd name="T52" fmla="*/ 97 w 159"/>
                <a:gd name="T53" fmla="*/ 35 h 331"/>
                <a:gd name="T54" fmla="*/ 133 w 159"/>
                <a:gd name="T55" fmla="*/ 78 h 331"/>
                <a:gd name="T56" fmla="*/ 79 w 159"/>
                <a:gd name="T57" fmla="*/ 22 h 331"/>
                <a:gd name="T58" fmla="*/ 62 w 159"/>
                <a:gd name="T59" fmla="*/ 5 h 331"/>
                <a:gd name="T60" fmla="*/ 80 w 159"/>
                <a:gd name="T61" fmla="*/ 12 h 331"/>
                <a:gd name="T62" fmla="*/ 71 w 159"/>
                <a:gd name="T63" fmla="*/ 35 h 331"/>
                <a:gd name="T64" fmla="*/ 64 w 159"/>
                <a:gd name="T65" fmla="*/ 75 h 331"/>
                <a:gd name="T66" fmla="*/ 27 w 159"/>
                <a:gd name="T67" fmla="*/ 72 h 331"/>
                <a:gd name="T68" fmla="*/ 19 w 159"/>
                <a:gd name="T69" fmla="*/ 68 h 331"/>
                <a:gd name="T70" fmla="*/ 20 w 159"/>
                <a:gd name="T71" fmla="*/ 103 h 331"/>
                <a:gd name="T72" fmla="*/ 13 w 159"/>
                <a:gd name="T73" fmla="*/ 72 h 331"/>
                <a:gd name="T74" fmla="*/ 3 w 159"/>
                <a:gd name="T75" fmla="*/ 177 h 331"/>
                <a:gd name="T76" fmla="*/ 66 w 159"/>
                <a:gd name="T77" fmla="*/ 324 h 331"/>
                <a:gd name="T78" fmla="*/ 47 w 159"/>
                <a:gd name="T79" fmla="*/ 279 h 331"/>
                <a:gd name="T80" fmla="*/ 78 w 159"/>
                <a:gd name="T81" fmla="*/ 302 h 331"/>
                <a:gd name="T82" fmla="*/ 18 w 159"/>
                <a:gd name="T83" fmla="*/ 251 h 331"/>
                <a:gd name="T84" fmla="*/ 55 w 159"/>
                <a:gd name="T85" fmla="*/ 251 h 331"/>
                <a:gd name="T86" fmla="*/ 3 w 159"/>
                <a:gd name="T87" fmla="*/ 226 h 331"/>
                <a:gd name="T88" fmla="*/ 34 w 159"/>
                <a:gd name="T89" fmla="*/ 177 h 331"/>
                <a:gd name="T90" fmla="*/ 57 w 159"/>
                <a:gd name="T91" fmla="*/ 177 h 331"/>
                <a:gd name="T92" fmla="*/ 18 w 159"/>
                <a:gd name="T93" fmla="*/ 149 h 331"/>
                <a:gd name="T94" fmla="*/ 55 w 159"/>
                <a:gd name="T95" fmla="*/ 149 h 331"/>
                <a:gd name="T96" fmla="*/ 146 w 159"/>
                <a:gd name="T97" fmla="*/ 121 h 331"/>
                <a:gd name="T98" fmla="*/ 81 w 159"/>
                <a:gd name="T99" fmla="*/ 308 h 331"/>
                <a:gd name="T100" fmla="*/ 125 w 159"/>
                <a:gd name="T101" fmla="*/ 311 h 331"/>
                <a:gd name="T102" fmla="*/ 142 w 159"/>
                <a:gd name="T103" fmla="*/ 295 h 331"/>
                <a:gd name="T104" fmla="*/ 144 w 159"/>
                <a:gd name="T105" fmla="*/ 264 h 331"/>
                <a:gd name="T106" fmla="*/ 123 w 159"/>
                <a:gd name="T107" fmla="*/ 115 h 331"/>
                <a:gd name="T108" fmla="*/ 130 w 159"/>
                <a:gd name="T109" fmla="*/ 103 h 331"/>
                <a:gd name="T110" fmla="*/ 80 w 159"/>
                <a:gd name="T111" fmla="*/ 116 h 331"/>
                <a:gd name="T112" fmla="*/ 57 w 159"/>
                <a:gd name="T113" fmla="*/ 102 h 331"/>
                <a:gd name="T114" fmla="*/ 37 w 159"/>
                <a:gd name="T115" fmla="*/ 112 h 331"/>
                <a:gd name="T116" fmla="*/ 84 w 159"/>
                <a:gd name="T117" fmla="*/ 49 h 331"/>
                <a:gd name="T118" fmla="*/ 102 w 159"/>
                <a:gd name="T119" fmla="*/ 63 h 331"/>
                <a:gd name="T120" fmla="*/ 52 w 159"/>
                <a:gd name="T121" fmla="*/ 58 h 331"/>
                <a:gd name="T122" fmla="*/ 33 w 159"/>
                <a:gd name="T123" fmla="*/ 6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6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7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9" y="70"/>
                    <a:pt x="9" y="72"/>
                  </a:cubicBezTo>
                  <a:cubicBezTo>
                    <a:pt x="9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9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9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6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1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1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5"/>
                    <a:pt x="130" y="245"/>
                    <a:pt x="130" y="245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9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lnTo>
                    <a:pt x="113" y="249"/>
                  </a:ln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112" y="136"/>
                    <a:pt x="112" y="136"/>
                    <a:pt x="112" y="136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0" y="136"/>
                    <a:pt x="120" y="136"/>
                    <a:pt x="120" y="136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1"/>
                    <a:pt x="149" y="261"/>
                    <a:pt x="149" y="261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4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6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4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9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7"/>
                  </a:cubicBezTo>
                  <a:cubicBezTo>
                    <a:pt x="41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5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1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1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1" y="261"/>
                    <a:pt x="101" y="261"/>
                    <a:pt x="101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3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3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3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8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8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7"/>
            <p:cNvSpPr>
              <a:spLocks noEditPoints="1"/>
            </p:cNvSpPr>
            <p:nvPr userDrawn="1"/>
          </p:nvSpPr>
          <p:spPr bwMode="auto">
            <a:xfrm>
              <a:off x="580" y="1705"/>
              <a:ext cx="1596" cy="193"/>
            </a:xfrm>
            <a:custGeom>
              <a:avLst/>
              <a:gdLst>
                <a:gd name="T0" fmla="*/ 292 w 1010"/>
                <a:gd name="T1" fmla="*/ 13 h 122"/>
                <a:gd name="T2" fmla="*/ 329 w 1010"/>
                <a:gd name="T3" fmla="*/ 1 h 122"/>
                <a:gd name="T4" fmla="*/ 352 w 1010"/>
                <a:gd name="T5" fmla="*/ 23 h 122"/>
                <a:gd name="T6" fmla="*/ 383 w 1010"/>
                <a:gd name="T7" fmla="*/ 47 h 122"/>
                <a:gd name="T8" fmla="*/ 402 w 1010"/>
                <a:gd name="T9" fmla="*/ 8 h 122"/>
                <a:gd name="T10" fmla="*/ 435 w 1010"/>
                <a:gd name="T11" fmla="*/ 47 h 122"/>
                <a:gd name="T12" fmla="*/ 434 w 1010"/>
                <a:gd name="T13" fmla="*/ 9 h 122"/>
                <a:gd name="T14" fmla="*/ 456 w 1010"/>
                <a:gd name="T15" fmla="*/ 7 h 122"/>
                <a:gd name="T16" fmla="*/ 491 w 1010"/>
                <a:gd name="T17" fmla="*/ 44 h 122"/>
                <a:gd name="T18" fmla="*/ 471 w 1010"/>
                <a:gd name="T19" fmla="*/ 14 h 122"/>
                <a:gd name="T20" fmla="*/ 516 w 1010"/>
                <a:gd name="T21" fmla="*/ 12 h 122"/>
                <a:gd name="T22" fmla="*/ 534 w 1010"/>
                <a:gd name="T23" fmla="*/ 39 h 122"/>
                <a:gd name="T24" fmla="*/ 516 w 1010"/>
                <a:gd name="T25" fmla="*/ 33 h 122"/>
                <a:gd name="T26" fmla="*/ 546 w 1010"/>
                <a:gd name="T27" fmla="*/ 8 h 122"/>
                <a:gd name="T28" fmla="*/ 581 w 1010"/>
                <a:gd name="T29" fmla="*/ 10 h 122"/>
                <a:gd name="T30" fmla="*/ 562 w 1010"/>
                <a:gd name="T31" fmla="*/ 34 h 122"/>
                <a:gd name="T32" fmla="*/ 623 w 1010"/>
                <a:gd name="T33" fmla="*/ 11 h 122"/>
                <a:gd name="T34" fmla="*/ 614 w 1010"/>
                <a:gd name="T35" fmla="*/ 28 h 122"/>
                <a:gd name="T36" fmla="*/ 656 w 1010"/>
                <a:gd name="T37" fmla="*/ 49 h 122"/>
                <a:gd name="T38" fmla="*/ 713 w 1010"/>
                <a:gd name="T39" fmla="*/ 18 h 122"/>
                <a:gd name="T40" fmla="*/ 699 w 1010"/>
                <a:gd name="T41" fmla="*/ 47 h 122"/>
                <a:gd name="T42" fmla="*/ 695 w 1010"/>
                <a:gd name="T43" fmla="*/ 10 h 122"/>
                <a:gd name="T44" fmla="*/ 4 w 1010"/>
                <a:gd name="T45" fmla="*/ 79 h 122"/>
                <a:gd name="T46" fmla="*/ 37 w 1010"/>
                <a:gd name="T47" fmla="*/ 121 h 122"/>
                <a:gd name="T48" fmla="*/ 63 w 1010"/>
                <a:gd name="T49" fmla="*/ 81 h 122"/>
                <a:gd name="T50" fmla="*/ 81 w 1010"/>
                <a:gd name="T51" fmla="*/ 121 h 122"/>
                <a:gd name="T52" fmla="*/ 118 w 1010"/>
                <a:gd name="T53" fmla="*/ 81 h 122"/>
                <a:gd name="T54" fmla="*/ 162 w 1010"/>
                <a:gd name="T55" fmla="*/ 102 h 122"/>
                <a:gd name="T56" fmla="*/ 200 w 1010"/>
                <a:gd name="T57" fmla="*/ 102 h 122"/>
                <a:gd name="T58" fmla="*/ 227 w 1010"/>
                <a:gd name="T59" fmla="*/ 82 h 122"/>
                <a:gd name="T60" fmla="*/ 217 w 1010"/>
                <a:gd name="T61" fmla="*/ 119 h 122"/>
                <a:gd name="T62" fmla="*/ 222 w 1010"/>
                <a:gd name="T63" fmla="*/ 104 h 122"/>
                <a:gd name="T64" fmla="*/ 250 w 1010"/>
                <a:gd name="T65" fmla="*/ 85 h 122"/>
                <a:gd name="T66" fmla="*/ 268 w 1010"/>
                <a:gd name="T67" fmla="*/ 84 h 122"/>
                <a:gd name="T68" fmla="*/ 291 w 1010"/>
                <a:gd name="T69" fmla="*/ 82 h 122"/>
                <a:gd name="T70" fmla="*/ 332 w 1010"/>
                <a:gd name="T71" fmla="*/ 119 h 122"/>
                <a:gd name="T72" fmla="*/ 364 w 1010"/>
                <a:gd name="T73" fmla="*/ 81 h 122"/>
                <a:gd name="T74" fmla="*/ 394 w 1010"/>
                <a:gd name="T75" fmla="*/ 118 h 122"/>
                <a:gd name="T76" fmla="*/ 449 w 1010"/>
                <a:gd name="T77" fmla="*/ 106 h 122"/>
                <a:gd name="T78" fmla="*/ 448 w 1010"/>
                <a:gd name="T79" fmla="*/ 104 h 122"/>
                <a:gd name="T80" fmla="*/ 470 w 1010"/>
                <a:gd name="T81" fmla="*/ 83 h 122"/>
                <a:gd name="T82" fmla="*/ 505 w 1010"/>
                <a:gd name="T83" fmla="*/ 121 h 122"/>
                <a:gd name="T84" fmla="*/ 528 w 1010"/>
                <a:gd name="T85" fmla="*/ 121 h 122"/>
                <a:gd name="T86" fmla="*/ 530 w 1010"/>
                <a:gd name="T87" fmla="*/ 83 h 122"/>
                <a:gd name="T88" fmla="*/ 598 w 1010"/>
                <a:gd name="T89" fmla="*/ 77 h 122"/>
                <a:gd name="T90" fmla="*/ 619 w 1010"/>
                <a:gd name="T91" fmla="*/ 80 h 122"/>
                <a:gd name="T92" fmla="*/ 648 w 1010"/>
                <a:gd name="T93" fmla="*/ 88 h 122"/>
                <a:gd name="T94" fmla="*/ 644 w 1010"/>
                <a:gd name="T95" fmla="*/ 101 h 122"/>
                <a:gd name="T96" fmla="*/ 627 w 1010"/>
                <a:gd name="T97" fmla="*/ 120 h 122"/>
                <a:gd name="T98" fmla="*/ 679 w 1010"/>
                <a:gd name="T99" fmla="*/ 83 h 122"/>
                <a:gd name="T100" fmla="*/ 743 w 1010"/>
                <a:gd name="T101" fmla="*/ 121 h 122"/>
                <a:gd name="T102" fmla="*/ 715 w 1010"/>
                <a:gd name="T103" fmla="*/ 121 h 122"/>
                <a:gd name="T104" fmla="*/ 714 w 1010"/>
                <a:gd name="T105" fmla="*/ 82 h 122"/>
                <a:gd name="T106" fmla="*/ 742 w 1010"/>
                <a:gd name="T107" fmla="*/ 82 h 122"/>
                <a:gd name="T108" fmla="*/ 756 w 1010"/>
                <a:gd name="T109" fmla="*/ 81 h 122"/>
                <a:gd name="T110" fmla="*/ 787 w 1010"/>
                <a:gd name="T111" fmla="*/ 118 h 122"/>
                <a:gd name="T112" fmla="*/ 876 w 1010"/>
                <a:gd name="T113" fmla="*/ 117 h 122"/>
                <a:gd name="T114" fmla="*/ 853 w 1010"/>
                <a:gd name="T115" fmla="*/ 82 h 122"/>
                <a:gd name="T116" fmla="*/ 904 w 1010"/>
                <a:gd name="T117" fmla="*/ 119 h 122"/>
                <a:gd name="T118" fmla="*/ 967 w 1010"/>
                <a:gd name="T119" fmla="*/ 116 h 122"/>
                <a:gd name="T120" fmla="*/ 941 w 1010"/>
                <a:gd name="T121" fmla="*/ 114 h 122"/>
                <a:gd name="T122" fmla="*/ 982 w 1010"/>
                <a:gd name="T123" fmla="*/ 85 h 122"/>
                <a:gd name="T124" fmla="*/ 996 w 1010"/>
                <a:gd name="T125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0" h="122">
                  <a:moveTo>
                    <a:pt x="335" y="40"/>
                  </a:moveTo>
                  <a:cubicBezTo>
                    <a:pt x="335" y="42"/>
                    <a:pt x="336" y="46"/>
                    <a:pt x="338" y="46"/>
                  </a:cubicBezTo>
                  <a:cubicBezTo>
                    <a:pt x="340" y="47"/>
                    <a:pt x="342" y="47"/>
                    <a:pt x="342" y="47"/>
                  </a:cubicBezTo>
                  <a:cubicBezTo>
                    <a:pt x="343" y="47"/>
                    <a:pt x="343" y="47"/>
                    <a:pt x="343" y="47"/>
                  </a:cubicBezTo>
                  <a:cubicBezTo>
                    <a:pt x="343" y="48"/>
                    <a:pt x="342" y="48"/>
                    <a:pt x="341" y="48"/>
                  </a:cubicBezTo>
                  <a:cubicBezTo>
                    <a:pt x="340" y="48"/>
                    <a:pt x="333" y="48"/>
                    <a:pt x="331" y="47"/>
                  </a:cubicBezTo>
                  <a:cubicBezTo>
                    <a:pt x="330" y="47"/>
                    <a:pt x="329" y="47"/>
                    <a:pt x="329" y="47"/>
                  </a:cubicBezTo>
                  <a:cubicBezTo>
                    <a:pt x="329" y="47"/>
                    <a:pt x="329" y="46"/>
                    <a:pt x="330" y="46"/>
                  </a:cubicBezTo>
                  <a:cubicBezTo>
                    <a:pt x="330" y="46"/>
                    <a:pt x="330" y="45"/>
                    <a:pt x="330" y="44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27" y="12"/>
                    <a:pt x="327" y="12"/>
                    <a:pt x="327" y="12"/>
                  </a:cubicBezTo>
                  <a:cubicBezTo>
                    <a:pt x="312" y="44"/>
                    <a:pt x="312" y="44"/>
                    <a:pt x="312" y="44"/>
                  </a:cubicBezTo>
                  <a:cubicBezTo>
                    <a:pt x="310" y="47"/>
                    <a:pt x="310" y="48"/>
                    <a:pt x="310" y="48"/>
                  </a:cubicBezTo>
                  <a:cubicBezTo>
                    <a:pt x="309" y="48"/>
                    <a:pt x="309" y="47"/>
                    <a:pt x="308" y="45"/>
                  </a:cubicBezTo>
                  <a:cubicBezTo>
                    <a:pt x="306" y="42"/>
                    <a:pt x="301" y="31"/>
                    <a:pt x="301" y="31"/>
                  </a:cubicBezTo>
                  <a:cubicBezTo>
                    <a:pt x="300" y="29"/>
                    <a:pt x="293" y="15"/>
                    <a:pt x="292" y="13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42"/>
                    <a:pt x="290" y="42"/>
                    <a:pt x="290" y="42"/>
                  </a:cubicBezTo>
                  <a:cubicBezTo>
                    <a:pt x="290" y="43"/>
                    <a:pt x="290" y="44"/>
                    <a:pt x="290" y="45"/>
                  </a:cubicBezTo>
                  <a:cubicBezTo>
                    <a:pt x="290" y="46"/>
                    <a:pt x="290" y="46"/>
                    <a:pt x="291" y="47"/>
                  </a:cubicBezTo>
                  <a:cubicBezTo>
                    <a:pt x="292" y="47"/>
                    <a:pt x="293" y="47"/>
                    <a:pt x="294" y="47"/>
                  </a:cubicBezTo>
                  <a:cubicBezTo>
                    <a:pt x="294" y="47"/>
                    <a:pt x="294" y="47"/>
                    <a:pt x="294" y="47"/>
                  </a:cubicBezTo>
                  <a:cubicBezTo>
                    <a:pt x="294" y="48"/>
                    <a:pt x="294" y="48"/>
                    <a:pt x="293" y="48"/>
                  </a:cubicBezTo>
                  <a:cubicBezTo>
                    <a:pt x="291" y="48"/>
                    <a:pt x="288" y="48"/>
                    <a:pt x="287" y="48"/>
                  </a:cubicBezTo>
                  <a:cubicBezTo>
                    <a:pt x="287" y="48"/>
                    <a:pt x="284" y="48"/>
                    <a:pt x="282" y="48"/>
                  </a:cubicBezTo>
                  <a:cubicBezTo>
                    <a:pt x="281" y="48"/>
                    <a:pt x="281" y="48"/>
                    <a:pt x="281" y="47"/>
                  </a:cubicBezTo>
                  <a:cubicBezTo>
                    <a:pt x="281" y="47"/>
                    <a:pt x="281" y="47"/>
                    <a:pt x="282" y="47"/>
                  </a:cubicBezTo>
                  <a:cubicBezTo>
                    <a:pt x="282" y="47"/>
                    <a:pt x="283" y="47"/>
                    <a:pt x="283" y="47"/>
                  </a:cubicBezTo>
                  <a:cubicBezTo>
                    <a:pt x="286" y="46"/>
                    <a:pt x="286" y="44"/>
                    <a:pt x="286" y="42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0" y="1"/>
                    <a:pt x="291" y="0"/>
                    <a:pt x="291" y="0"/>
                  </a:cubicBezTo>
                  <a:cubicBezTo>
                    <a:pt x="291" y="0"/>
                    <a:pt x="292" y="1"/>
                    <a:pt x="292" y="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30" y="0"/>
                    <a:pt x="330" y="0"/>
                  </a:cubicBezTo>
                  <a:cubicBezTo>
                    <a:pt x="330" y="0"/>
                    <a:pt x="331" y="1"/>
                    <a:pt x="331" y="2"/>
                  </a:cubicBezTo>
                  <a:lnTo>
                    <a:pt x="335" y="40"/>
                  </a:lnTo>
                  <a:close/>
                  <a:moveTo>
                    <a:pt x="357" y="33"/>
                  </a:moveTo>
                  <a:cubicBezTo>
                    <a:pt x="357" y="38"/>
                    <a:pt x="357" y="42"/>
                    <a:pt x="358" y="44"/>
                  </a:cubicBezTo>
                  <a:cubicBezTo>
                    <a:pt x="358" y="45"/>
                    <a:pt x="358" y="46"/>
                    <a:pt x="359" y="47"/>
                  </a:cubicBezTo>
                  <a:cubicBezTo>
                    <a:pt x="360" y="47"/>
                    <a:pt x="361" y="47"/>
                    <a:pt x="362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59" y="48"/>
                    <a:pt x="355" y="48"/>
                    <a:pt x="355" y="48"/>
                  </a:cubicBezTo>
                  <a:cubicBezTo>
                    <a:pt x="354" y="48"/>
                    <a:pt x="351" y="48"/>
                    <a:pt x="349" y="48"/>
                  </a:cubicBezTo>
                  <a:cubicBezTo>
                    <a:pt x="349" y="48"/>
                    <a:pt x="348" y="48"/>
                    <a:pt x="348" y="47"/>
                  </a:cubicBezTo>
                  <a:cubicBezTo>
                    <a:pt x="348" y="47"/>
                    <a:pt x="349" y="47"/>
                    <a:pt x="349" y="47"/>
                  </a:cubicBezTo>
                  <a:cubicBezTo>
                    <a:pt x="349" y="47"/>
                    <a:pt x="350" y="47"/>
                    <a:pt x="351" y="47"/>
                  </a:cubicBezTo>
                  <a:cubicBezTo>
                    <a:pt x="352" y="46"/>
                    <a:pt x="352" y="45"/>
                    <a:pt x="352" y="44"/>
                  </a:cubicBezTo>
                  <a:cubicBezTo>
                    <a:pt x="352" y="42"/>
                    <a:pt x="352" y="38"/>
                    <a:pt x="352" y="33"/>
                  </a:cubicBezTo>
                  <a:cubicBezTo>
                    <a:pt x="352" y="23"/>
                    <a:pt x="352" y="23"/>
                    <a:pt x="352" y="23"/>
                  </a:cubicBezTo>
                  <a:cubicBezTo>
                    <a:pt x="352" y="15"/>
                    <a:pt x="352" y="14"/>
                    <a:pt x="352" y="12"/>
                  </a:cubicBezTo>
                  <a:cubicBezTo>
                    <a:pt x="352" y="10"/>
                    <a:pt x="352" y="9"/>
                    <a:pt x="350" y="9"/>
                  </a:cubicBezTo>
                  <a:cubicBezTo>
                    <a:pt x="350" y="9"/>
                    <a:pt x="349" y="9"/>
                    <a:pt x="349" y="9"/>
                  </a:cubicBezTo>
                  <a:cubicBezTo>
                    <a:pt x="349" y="9"/>
                    <a:pt x="348" y="9"/>
                    <a:pt x="348" y="9"/>
                  </a:cubicBezTo>
                  <a:cubicBezTo>
                    <a:pt x="348" y="8"/>
                    <a:pt x="349" y="8"/>
                    <a:pt x="349" y="8"/>
                  </a:cubicBezTo>
                  <a:cubicBezTo>
                    <a:pt x="351" y="8"/>
                    <a:pt x="354" y="8"/>
                    <a:pt x="355" y="8"/>
                  </a:cubicBezTo>
                  <a:cubicBezTo>
                    <a:pt x="355" y="8"/>
                    <a:pt x="359" y="8"/>
                    <a:pt x="360" y="8"/>
                  </a:cubicBezTo>
                  <a:cubicBezTo>
                    <a:pt x="361" y="8"/>
                    <a:pt x="361" y="8"/>
                    <a:pt x="361" y="9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0" y="9"/>
                    <a:pt x="360" y="9"/>
                    <a:pt x="359" y="9"/>
                  </a:cubicBezTo>
                  <a:cubicBezTo>
                    <a:pt x="358" y="9"/>
                    <a:pt x="357" y="10"/>
                    <a:pt x="357" y="12"/>
                  </a:cubicBezTo>
                  <a:cubicBezTo>
                    <a:pt x="357" y="14"/>
                    <a:pt x="357" y="15"/>
                    <a:pt x="357" y="23"/>
                  </a:cubicBezTo>
                  <a:lnTo>
                    <a:pt x="357" y="33"/>
                  </a:lnTo>
                  <a:close/>
                  <a:moveTo>
                    <a:pt x="377" y="41"/>
                  </a:moveTo>
                  <a:cubicBezTo>
                    <a:pt x="378" y="45"/>
                    <a:pt x="378" y="46"/>
                    <a:pt x="380" y="47"/>
                  </a:cubicBezTo>
                  <a:cubicBezTo>
                    <a:pt x="380" y="47"/>
                    <a:pt x="382" y="47"/>
                    <a:pt x="382" y="47"/>
                  </a:cubicBezTo>
                  <a:cubicBezTo>
                    <a:pt x="382" y="47"/>
                    <a:pt x="383" y="47"/>
                    <a:pt x="383" y="47"/>
                  </a:cubicBezTo>
                  <a:cubicBezTo>
                    <a:pt x="383" y="48"/>
                    <a:pt x="382" y="48"/>
                    <a:pt x="382" y="48"/>
                  </a:cubicBezTo>
                  <a:cubicBezTo>
                    <a:pt x="379" y="48"/>
                    <a:pt x="376" y="48"/>
                    <a:pt x="376" y="48"/>
                  </a:cubicBezTo>
                  <a:cubicBezTo>
                    <a:pt x="375" y="48"/>
                    <a:pt x="373" y="48"/>
                    <a:pt x="371" y="48"/>
                  </a:cubicBezTo>
                  <a:cubicBezTo>
                    <a:pt x="370" y="48"/>
                    <a:pt x="370" y="48"/>
                    <a:pt x="370" y="47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71" y="47"/>
                    <a:pt x="372" y="47"/>
                    <a:pt x="372" y="47"/>
                  </a:cubicBezTo>
                  <a:cubicBezTo>
                    <a:pt x="374" y="46"/>
                    <a:pt x="374" y="45"/>
                    <a:pt x="374" y="40"/>
                  </a:cubicBezTo>
                  <a:cubicBezTo>
                    <a:pt x="374" y="10"/>
                    <a:pt x="374" y="10"/>
                    <a:pt x="374" y="10"/>
                  </a:cubicBezTo>
                  <a:cubicBezTo>
                    <a:pt x="374" y="8"/>
                    <a:pt x="374" y="7"/>
                    <a:pt x="375" y="7"/>
                  </a:cubicBezTo>
                  <a:cubicBezTo>
                    <a:pt x="375" y="7"/>
                    <a:pt x="376" y="8"/>
                    <a:pt x="377" y="9"/>
                  </a:cubicBezTo>
                  <a:cubicBezTo>
                    <a:pt x="378" y="10"/>
                    <a:pt x="386" y="18"/>
                    <a:pt x="394" y="27"/>
                  </a:cubicBezTo>
                  <a:cubicBezTo>
                    <a:pt x="399" y="32"/>
                    <a:pt x="405" y="39"/>
                    <a:pt x="407" y="40"/>
                  </a:cubicBezTo>
                  <a:cubicBezTo>
                    <a:pt x="406" y="14"/>
                    <a:pt x="406" y="14"/>
                    <a:pt x="406" y="14"/>
                  </a:cubicBezTo>
                  <a:cubicBezTo>
                    <a:pt x="406" y="11"/>
                    <a:pt x="406" y="10"/>
                    <a:pt x="404" y="9"/>
                  </a:cubicBezTo>
                  <a:cubicBezTo>
                    <a:pt x="403" y="9"/>
                    <a:pt x="402" y="9"/>
                    <a:pt x="402" y="9"/>
                  </a:cubicBezTo>
                  <a:cubicBezTo>
                    <a:pt x="401" y="9"/>
                    <a:pt x="401" y="9"/>
                    <a:pt x="401" y="8"/>
                  </a:cubicBezTo>
                  <a:cubicBezTo>
                    <a:pt x="401" y="8"/>
                    <a:pt x="402" y="8"/>
                    <a:pt x="402" y="8"/>
                  </a:cubicBezTo>
                  <a:cubicBezTo>
                    <a:pt x="405" y="8"/>
                    <a:pt x="407" y="8"/>
                    <a:pt x="408" y="8"/>
                  </a:cubicBezTo>
                  <a:cubicBezTo>
                    <a:pt x="409" y="8"/>
                    <a:pt x="410" y="8"/>
                    <a:pt x="413" y="8"/>
                  </a:cubicBezTo>
                  <a:cubicBezTo>
                    <a:pt x="413" y="8"/>
                    <a:pt x="414" y="8"/>
                    <a:pt x="414" y="8"/>
                  </a:cubicBezTo>
                  <a:cubicBezTo>
                    <a:pt x="414" y="9"/>
                    <a:pt x="413" y="9"/>
                    <a:pt x="413" y="9"/>
                  </a:cubicBezTo>
                  <a:cubicBezTo>
                    <a:pt x="413" y="9"/>
                    <a:pt x="412" y="9"/>
                    <a:pt x="412" y="9"/>
                  </a:cubicBezTo>
                  <a:cubicBezTo>
                    <a:pt x="410" y="9"/>
                    <a:pt x="410" y="11"/>
                    <a:pt x="410" y="14"/>
                  </a:cubicBezTo>
                  <a:cubicBezTo>
                    <a:pt x="410" y="44"/>
                    <a:pt x="410" y="44"/>
                    <a:pt x="410" y="44"/>
                  </a:cubicBezTo>
                  <a:cubicBezTo>
                    <a:pt x="410" y="48"/>
                    <a:pt x="410" y="48"/>
                    <a:pt x="409" y="48"/>
                  </a:cubicBezTo>
                  <a:cubicBezTo>
                    <a:pt x="409" y="48"/>
                    <a:pt x="408" y="48"/>
                    <a:pt x="405" y="45"/>
                  </a:cubicBezTo>
                  <a:cubicBezTo>
                    <a:pt x="404" y="44"/>
                    <a:pt x="397" y="37"/>
                    <a:pt x="391" y="31"/>
                  </a:cubicBezTo>
                  <a:cubicBezTo>
                    <a:pt x="385" y="24"/>
                    <a:pt x="378" y="18"/>
                    <a:pt x="377" y="16"/>
                  </a:cubicBezTo>
                  <a:lnTo>
                    <a:pt x="377" y="41"/>
                  </a:lnTo>
                  <a:close/>
                  <a:moveTo>
                    <a:pt x="430" y="33"/>
                  </a:moveTo>
                  <a:cubicBezTo>
                    <a:pt x="430" y="38"/>
                    <a:pt x="430" y="42"/>
                    <a:pt x="431" y="44"/>
                  </a:cubicBezTo>
                  <a:cubicBezTo>
                    <a:pt x="431" y="45"/>
                    <a:pt x="431" y="46"/>
                    <a:pt x="432" y="47"/>
                  </a:cubicBezTo>
                  <a:cubicBezTo>
                    <a:pt x="433" y="47"/>
                    <a:pt x="434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5" y="48"/>
                    <a:pt x="435" y="48"/>
                    <a:pt x="435" y="48"/>
                  </a:cubicBezTo>
                  <a:cubicBezTo>
                    <a:pt x="432" y="48"/>
                    <a:pt x="428" y="48"/>
                    <a:pt x="428" y="48"/>
                  </a:cubicBezTo>
                  <a:cubicBezTo>
                    <a:pt x="427" y="48"/>
                    <a:pt x="424" y="48"/>
                    <a:pt x="422" y="48"/>
                  </a:cubicBezTo>
                  <a:cubicBezTo>
                    <a:pt x="422" y="48"/>
                    <a:pt x="421" y="48"/>
                    <a:pt x="421" y="47"/>
                  </a:cubicBezTo>
                  <a:cubicBezTo>
                    <a:pt x="421" y="47"/>
                    <a:pt x="422" y="47"/>
                    <a:pt x="422" y="47"/>
                  </a:cubicBezTo>
                  <a:cubicBezTo>
                    <a:pt x="422" y="47"/>
                    <a:pt x="423" y="47"/>
                    <a:pt x="424" y="47"/>
                  </a:cubicBezTo>
                  <a:cubicBezTo>
                    <a:pt x="425" y="46"/>
                    <a:pt x="425" y="45"/>
                    <a:pt x="425" y="44"/>
                  </a:cubicBezTo>
                  <a:cubicBezTo>
                    <a:pt x="425" y="42"/>
                    <a:pt x="425" y="38"/>
                    <a:pt x="425" y="3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5" y="15"/>
                    <a:pt x="425" y="14"/>
                    <a:pt x="425" y="12"/>
                  </a:cubicBezTo>
                  <a:cubicBezTo>
                    <a:pt x="425" y="10"/>
                    <a:pt x="425" y="9"/>
                    <a:pt x="423" y="9"/>
                  </a:cubicBezTo>
                  <a:cubicBezTo>
                    <a:pt x="423" y="9"/>
                    <a:pt x="422" y="9"/>
                    <a:pt x="422" y="9"/>
                  </a:cubicBezTo>
                  <a:cubicBezTo>
                    <a:pt x="422" y="9"/>
                    <a:pt x="421" y="9"/>
                    <a:pt x="421" y="9"/>
                  </a:cubicBezTo>
                  <a:cubicBezTo>
                    <a:pt x="421" y="8"/>
                    <a:pt x="422" y="8"/>
                    <a:pt x="422" y="8"/>
                  </a:cubicBezTo>
                  <a:cubicBezTo>
                    <a:pt x="424" y="8"/>
                    <a:pt x="427" y="8"/>
                    <a:pt x="428" y="8"/>
                  </a:cubicBezTo>
                  <a:cubicBezTo>
                    <a:pt x="428" y="8"/>
                    <a:pt x="432" y="8"/>
                    <a:pt x="433" y="8"/>
                  </a:cubicBezTo>
                  <a:cubicBezTo>
                    <a:pt x="434" y="8"/>
                    <a:pt x="434" y="8"/>
                    <a:pt x="434" y="9"/>
                  </a:cubicBezTo>
                  <a:cubicBezTo>
                    <a:pt x="434" y="9"/>
                    <a:pt x="434" y="9"/>
                    <a:pt x="434" y="9"/>
                  </a:cubicBezTo>
                  <a:cubicBezTo>
                    <a:pt x="433" y="9"/>
                    <a:pt x="433" y="9"/>
                    <a:pt x="432" y="9"/>
                  </a:cubicBezTo>
                  <a:cubicBezTo>
                    <a:pt x="431" y="9"/>
                    <a:pt x="430" y="10"/>
                    <a:pt x="430" y="12"/>
                  </a:cubicBezTo>
                  <a:cubicBezTo>
                    <a:pt x="430" y="14"/>
                    <a:pt x="430" y="15"/>
                    <a:pt x="430" y="23"/>
                  </a:cubicBezTo>
                  <a:lnTo>
                    <a:pt x="430" y="33"/>
                  </a:lnTo>
                  <a:close/>
                  <a:moveTo>
                    <a:pt x="444" y="47"/>
                  </a:moveTo>
                  <a:cubicBezTo>
                    <a:pt x="443" y="47"/>
                    <a:pt x="443" y="47"/>
                    <a:pt x="443" y="45"/>
                  </a:cubicBezTo>
                  <a:cubicBezTo>
                    <a:pt x="443" y="43"/>
                    <a:pt x="443" y="40"/>
                    <a:pt x="443" y="40"/>
                  </a:cubicBezTo>
                  <a:cubicBezTo>
                    <a:pt x="443" y="39"/>
                    <a:pt x="443" y="39"/>
                    <a:pt x="443" y="39"/>
                  </a:cubicBezTo>
                  <a:cubicBezTo>
                    <a:pt x="444" y="39"/>
                    <a:pt x="444" y="39"/>
                    <a:pt x="444" y="39"/>
                  </a:cubicBezTo>
                  <a:cubicBezTo>
                    <a:pt x="444" y="40"/>
                    <a:pt x="444" y="40"/>
                    <a:pt x="444" y="41"/>
                  </a:cubicBezTo>
                  <a:cubicBezTo>
                    <a:pt x="445" y="45"/>
                    <a:pt x="449" y="46"/>
                    <a:pt x="453" y="46"/>
                  </a:cubicBezTo>
                  <a:cubicBezTo>
                    <a:pt x="458" y="46"/>
                    <a:pt x="461" y="43"/>
                    <a:pt x="461" y="39"/>
                  </a:cubicBezTo>
                  <a:cubicBezTo>
                    <a:pt x="461" y="36"/>
                    <a:pt x="459" y="34"/>
                    <a:pt x="454" y="30"/>
                  </a:cubicBezTo>
                  <a:cubicBezTo>
                    <a:pt x="452" y="28"/>
                    <a:pt x="452" y="28"/>
                    <a:pt x="452" y="28"/>
                  </a:cubicBezTo>
                  <a:cubicBezTo>
                    <a:pt x="446" y="24"/>
                    <a:pt x="444" y="21"/>
                    <a:pt x="444" y="17"/>
                  </a:cubicBezTo>
                  <a:cubicBezTo>
                    <a:pt x="444" y="11"/>
                    <a:pt x="449" y="7"/>
                    <a:pt x="456" y="7"/>
                  </a:cubicBezTo>
                  <a:cubicBezTo>
                    <a:pt x="458" y="7"/>
                    <a:pt x="460" y="8"/>
                    <a:pt x="461" y="8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4" y="8"/>
                    <a:pt x="464" y="8"/>
                    <a:pt x="464" y="9"/>
                  </a:cubicBezTo>
                  <a:cubicBezTo>
                    <a:pt x="464" y="9"/>
                    <a:pt x="464" y="11"/>
                    <a:pt x="464" y="14"/>
                  </a:cubicBezTo>
                  <a:cubicBezTo>
                    <a:pt x="464" y="15"/>
                    <a:pt x="464" y="15"/>
                    <a:pt x="463" y="15"/>
                  </a:cubicBezTo>
                  <a:cubicBezTo>
                    <a:pt x="463" y="15"/>
                    <a:pt x="463" y="15"/>
                    <a:pt x="463" y="15"/>
                  </a:cubicBezTo>
                  <a:cubicBezTo>
                    <a:pt x="463" y="14"/>
                    <a:pt x="462" y="13"/>
                    <a:pt x="462" y="12"/>
                  </a:cubicBezTo>
                  <a:cubicBezTo>
                    <a:pt x="462" y="11"/>
                    <a:pt x="460" y="9"/>
                    <a:pt x="455" y="9"/>
                  </a:cubicBezTo>
                  <a:cubicBezTo>
                    <a:pt x="451" y="9"/>
                    <a:pt x="448" y="11"/>
                    <a:pt x="448" y="15"/>
                  </a:cubicBezTo>
                  <a:cubicBezTo>
                    <a:pt x="448" y="18"/>
                    <a:pt x="449" y="20"/>
                    <a:pt x="455" y="24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63" y="30"/>
                    <a:pt x="465" y="33"/>
                    <a:pt x="465" y="38"/>
                  </a:cubicBezTo>
                  <a:cubicBezTo>
                    <a:pt x="465" y="41"/>
                    <a:pt x="464" y="44"/>
                    <a:pt x="460" y="47"/>
                  </a:cubicBezTo>
                  <a:cubicBezTo>
                    <a:pt x="458" y="48"/>
                    <a:pt x="454" y="49"/>
                    <a:pt x="451" y="49"/>
                  </a:cubicBezTo>
                  <a:cubicBezTo>
                    <a:pt x="449" y="49"/>
                    <a:pt x="446" y="48"/>
                    <a:pt x="444" y="47"/>
                  </a:cubicBezTo>
                  <a:close/>
                  <a:moveTo>
                    <a:pt x="491" y="33"/>
                  </a:moveTo>
                  <a:cubicBezTo>
                    <a:pt x="491" y="38"/>
                    <a:pt x="491" y="42"/>
                    <a:pt x="491" y="44"/>
                  </a:cubicBezTo>
                  <a:cubicBezTo>
                    <a:pt x="492" y="45"/>
                    <a:pt x="492" y="46"/>
                    <a:pt x="493" y="47"/>
                  </a:cubicBezTo>
                  <a:cubicBezTo>
                    <a:pt x="494" y="47"/>
                    <a:pt x="495" y="47"/>
                    <a:pt x="496" y="47"/>
                  </a:cubicBezTo>
                  <a:cubicBezTo>
                    <a:pt x="496" y="47"/>
                    <a:pt x="496" y="47"/>
                    <a:pt x="496" y="47"/>
                  </a:cubicBezTo>
                  <a:cubicBezTo>
                    <a:pt x="496" y="48"/>
                    <a:pt x="496" y="48"/>
                    <a:pt x="495" y="48"/>
                  </a:cubicBezTo>
                  <a:cubicBezTo>
                    <a:pt x="493" y="48"/>
                    <a:pt x="489" y="48"/>
                    <a:pt x="489" y="48"/>
                  </a:cubicBezTo>
                  <a:cubicBezTo>
                    <a:pt x="489" y="48"/>
                    <a:pt x="485" y="48"/>
                    <a:pt x="483" y="48"/>
                  </a:cubicBezTo>
                  <a:cubicBezTo>
                    <a:pt x="483" y="48"/>
                    <a:pt x="482" y="48"/>
                    <a:pt x="482" y="47"/>
                  </a:cubicBezTo>
                  <a:cubicBezTo>
                    <a:pt x="482" y="47"/>
                    <a:pt x="482" y="47"/>
                    <a:pt x="483" y="47"/>
                  </a:cubicBezTo>
                  <a:cubicBezTo>
                    <a:pt x="483" y="47"/>
                    <a:pt x="484" y="47"/>
                    <a:pt x="484" y="47"/>
                  </a:cubicBezTo>
                  <a:cubicBezTo>
                    <a:pt x="485" y="47"/>
                    <a:pt x="486" y="45"/>
                    <a:pt x="486" y="44"/>
                  </a:cubicBezTo>
                  <a:cubicBezTo>
                    <a:pt x="486" y="42"/>
                    <a:pt x="486" y="38"/>
                    <a:pt x="486" y="33"/>
                  </a:cubicBezTo>
                  <a:cubicBezTo>
                    <a:pt x="486" y="11"/>
                    <a:pt x="486" y="11"/>
                    <a:pt x="486" y="11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5" y="11"/>
                    <a:pt x="474" y="11"/>
                    <a:pt x="473" y="12"/>
                  </a:cubicBezTo>
                  <a:cubicBezTo>
                    <a:pt x="472" y="13"/>
                    <a:pt x="472" y="14"/>
                    <a:pt x="472" y="14"/>
                  </a:cubicBezTo>
                  <a:cubicBezTo>
                    <a:pt x="472" y="14"/>
                    <a:pt x="472" y="14"/>
                    <a:pt x="471" y="14"/>
                  </a:cubicBezTo>
                  <a:cubicBezTo>
                    <a:pt x="471" y="14"/>
                    <a:pt x="471" y="14"/>
                    <a:pt x="471" y="14"/>
                  </a:cubicBezTo>
                  <a:cubicBezTo>
                    <a:pt x="471" y="13"/>
                    <a:pt x="472" y="9"/>
                    <a:pt x="472" y="8"/>
                  </a:cubicBezTo>
                  <a:cubicBezTo>
                    <a:pt x="472" y="8"/>
                    <a:pt x="473" y="7"/>
                    <a:pt x="473" y="7"/>
                  </a:cubicBezTo>
                  <a:cubicBezTo>
                    <a:pt x="473" y="7"/>
                    <a:pt x="474" y="8"/>
                    <a:pt x="475" y="8"/>
                  </a:cubicBezTo>
                  <a:cubicBezTo>
                    <a:pt x="477" y="8"/>
                    <a:pt x="479" y="8"/>
                    <a:pt x="479" y="8"/>
                  </a:cubicBezTo>
                  <a:cubicBezTo>
                    <a:pt x="500" y="8"/>
                    <a:pt x="500" y="8"/>
                    <a:pt x="500" y="8"/>
                  </a:cubicBezTo>
                  <a:cubicBezTo>
                    <a:pt x="502" y="8"/>
                    <a:pt x="503" y="8"/>
                    <a:pt x="504" y="8"/>
                  </a:cubicBezTo>
                  <a:cubicBezTo>
                    <a:pt x="505" y="8"/>
                    <a:pt x="505" y="8"/>
                    <a:pt x="505" y="8"/>
                  </a:cubicBezTo>
                  <a:cubicBezTo>
                    <a:pt x="506" y="8"/>
                    <a:pt x="506" y="8"/>
                    <a:pt x="506" y="8"/>
                  </a:cubicBezTo>
                  <a:cubicBezTo>
                    <a:pt x="506" y="10"/>
                    <a:pt x="505" y="14"/>
                    <a:pt x="505" y="14"/>
                  </a:cubicBezTo>
                  <a:cubicBezTo>
                    <a:pt x="505" y="15"/>
                    <a:pt x="505" y="15"/>
                    <a:pt x="505" y="15"/>
                  </a:cubicBezTo>
                  <a:cubicBezTo>
                    <a:pt x="505" y="15"/>
                    <a:pt x="505" y="15"/>
                    <a:pt x="505" y="14"/>
                  </a:cubicBezTo>
                  <a:cubicBezTo>
                    <a:pt x="504" y="14"/>
                    <a:pt x="504" y="14"/>
                    <a:pt x="504" y="14"/>
                  </a:cubicBezTo>
                  <a:cubicBezTo>
                    <a:pt x="504" y="12"/>
                    <a:pt x="503" y="11"/>
                    <a:pt x="498" y="11"/>
                  </a:cubicBezTo>
                  <a:cubicBezTo>
                    <a:pt x="491" y="11"/>
                    <a:pt x="491" y="11"/>
                    <a:pt x="491" y="11"/>
                  </a:cubicBezTo>
                  <a:lnTo>
                    <a:pt x="491" y="33"/>
                  </a:lnTo>
                  <a:close/>
                  <a:moveTo>
                    <a:pt x="516" y="23"/>
                  </a:moveTo>
                  <a:cubicBezTo>
                    <a:pt x="516" y="15"/>
                    <a:pt x="516" y="14"/>
                    <a:pt x="516" y="12"/>
                  </a:cubicBezTo>
                  <a:cubicBezTo>
                    <a:pt x="515" y="10"/>
                    <a:pt x="515" y="9"/>
                    <a:pt x="513" y="9"/>
                  </a:cubicBezTo>
                  <a:cubicBezTo>
                    <a:pt x="513" y="9"/>
                    <a:pt x="512" y="9"/>
                    <a:pt x="511" y="9"/>
                  </a:cubicBezTo>
                  <a:cubicBezTo>
                    <a:pt x="511" y="9"/>
                    <a:pt x="511" y="9"/>
                    <a:pt x="511" y="9"/>
                  </a:cubicBezTo>
                  <a:cubicBezTo>
                    <a:pt x="511" y="8"/>
                    <a:pt x="511" y="8"/>
                    <a:pt x="512" y="8"/>
                  </a:cubicBezTo>
                  <a:cubicBezTo>
                    <a:pt x="514" y="8"/>
                    <a:pt x="518" y="8"/>
                    <a:pt x="518" y="8"/>
                  </a:cubicBezTo>
                  <a:cubicBezTo>
                    <a:pt x="519" y="8"/>
                    <a:pt x="523" y="8"/>
                    <a:pt x="525" y="8"/>
                  </a:cubicBezTo>
                  <a:cubicBezTo>
                    <a:pt x="529" y="8"/>
                    <a:pt x="532" y="8"/>
                    <a:pt x="535" y="10"/>
                  </a:cubicBezTo>
                  <a:cubicBezTo>
                    <a:pt x="537" y="11"/>
                    <a:pt x="539" y="14"/>
                    <a:pt x="539" y="18"/>
                  </a:cubicBezTo>
                  <a:cubicBezTo>
                    <a:pt x="539" y="21"/>
                    <a:pt x="537" y="25"/>
                    <a:pt x="532" y="30"/>
                  </a:cubicBezTo>
                  <a:cubicBezTo>
                    <a:pt x="537" y="35"/>
                    <a:pt x="541" y="40"/>
                    <a:pt x="544" y="43"/>
                  </a:cubicBezTo>
                  <a:cubicBezTo>
                    <a:pt x="547" y="46"/>
                    <a:pt x="548" y="47"/>
                    <a:pt x="550" y="47"/>
                  </a:cubicBezTo>
                  <a:cubicBezTo>
                    <a:pt x="551" y="47"/>
                    <a:pt x="551" y="47"/>
                    <a:pt x="552" y="47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52" y="48"/>
                    <a:pt x="552" y="48"/>
                    <a:pt x="551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4" y="48"/>
                    <a:pt x="543" y="48"/>
                    <a:pt x="542" y="47"/>
                  </a:cubicBezTo>
                  <a:cubicBezTo>
                    <a:pt x="539" y="46"/>
                    <a:pt x="537" y="43"/>
                    <a:pt x="534" y="39"/>
                  </a:cubicBezTo>
                  <a:cubicBezTo>
                    <a:pt x="532" y="36"/>
                    <a:pt x="530" y="33"/>
                    <a:pt x="528" y="31"/>
                  </a:cubicBezTo>
                  <a:cubicBezTo>
                    <a:pt x="528" y="31"/>
                    <a:pt x="528" y="31"/>
                    <a:pt x="528" y="31"/>
                  </a:cubicBezTo>
                  <a:cubicBezTo>
                    <a:pt x="521" y="31"/>
                    <a:pt x="521" y="31"/>
                    <a:pt x="521" y="31"/>
                  </a:cubicBezTo>
                  <a:cubicBezTo>
                    <a:pt x="520" y="31"/>
                    <a:pt x="520" y="31"/>
                    <a:pt x="520" y="31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20" y="38"/>
                    <a:pt x="520" y="42"/>
                    <a:pt x="521" y="44"/>
                  </a:cubicBezTo>
                  <a:cubicBezTo>
                    <a:pt x="521" y="45"/>
                    <a:pt x="521" y="46"/>
                    <a:pt x="523" y="47"/>
                  </a:cubicBezTo>
                  <a:cubicBezTo>
                    <a:pt x="524" y="47"/>
                    <a:pt x="525" y="47"/>
                    <a:pt x="525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6" y="48"/>
                    <a:pt x="525" y="48"/>
                    <a:pt x="525" y="48"/>
                  </a:cubicBezTo>
                  <a:cubicBezTo>
                    <a:pt x="522" y="48"/>
                    <a:pt x="518" y="48"/>
                    <a:pt x="518" y="48"/>
                  </a:cubicBezTo>
                  <a:cubicBezTo>
                    <a:pt x="518" y="48"/>
                    <a:pt x="514" y="48"/>
                    <a:pt x="513" y="48"/>
                  </a:cubicBezTo>
                  <a:cubicBezTo>
                    <a:pt x="512" y="48"/>
                    <a:pt x="512" y="48"/>
                    <a:pt x="512" y="47"/>
                  </a:cubicBezTo>
                  <a:cubicBezTo>
                    <a:pt x="512" y="47"/>
                    <a:pt x="512" y="47"/>
                    <a:pt x="512" y="47"/>
                  </a:cubicBezTo>
                  <a:cubicBezTo>
                    <a:pt x="513" y="47"/>
                    <a:pt x="513" y="47"/>
                    <a:pt x="514" y="47"/>
                  </a:cubicBezTo>
                  <a:cubicBezTo>
                    <a:pt x="515" y="46"/>
                    <a:pt x="515" y="45"/>
                    <a:pt x="515" y="44"/>
                  </a:cubicBezTo>
                  <a:cubicBezTo>
                    <a:pt x="516" y="42"/>
                    <a:pt x="516" y="38"/>
                    <a:pt x="516" y="33"/>
                  </a:cubicBezTo>
                  <a:lnTo>
                    <a:pt x="516" y="23"/>
                  </a:lnTo>
                  <a:close/>
                  <a:moveTo>
                    <a:pt x="520" y="28"/>
                  </a:moveTo>
                  <a:cubicBezTo>
                    <a:pt x="520" y="28"/>
                    <a:pt x="520" y="28"/>
                    <a:pt x="521" y="28"/>
                  </a:cubicBezTo>
                  <a:cubicBezTo>
                    <a:pt x="522" y="29"/>
                    <a:pt x="524" y="29"/>
                    <a:pt x="527" y="29"/>
                  </a:cubicBezTo>
                  <a:cubicBezTo>
                    <a:pt x="528" y="29"/>
                    <a:pt x="530" y="29"/>
                    <a:pt x="531" y="28"/>
                  </a:cubicBezTo>
                  <a:cubicBezTo>
                    <a:pt x="533" y="27"/>
                    <a:pt x="534" y="24"/>
                    <a:pt x="534" y="20"/>
                  </a:cubicBezTo>
                  <a:cubicBezTo>
                    <a:pt x="534" y="14"/>
                    <a:pt x="531" y="10"/>
                    <a:pt x="525" y="10"/>
                  </a:cubicBezTo>
                  <a:cubicBezTo>
                    <a:pt x="523" y="10"/>
                    <a:pt x="521" y="10"/>
                    <a:pt x="521" y="10"/>
                  </a:cubicBezTo>
                  <a:cubicBezTo>
                    <a:pt x="521" y="10"/>
                    <a:pt x="520" y="11"/>
                    <a:pt x="520" y="11"/>
                  </a:cubicBezTo>
                  <a:lnTo>
                    <a:pt x="520" y="28"/>
                  </a:lnTo>
                  <a:close/>
                  <a:moveTo>
                    <a:pt x="562" y="34"/>
                  </a:moveTo>
                  <a:cubicBezTo>
                    <a:pt x="562" y="31"/>
                    <a:pt x="562" y="30"/>
                    <a:pt x="561" y="29"/>
                  </a:cubicBezTo>
                  <a:cubicBezTo>
                    <a:pt x="561" y="28"/>
                    <a:pt x="553" y="16"/>
                    <a:pt x="551" y="14"/>
                  </a:cubicBezTo>
                  <a:cubicBezTo>
                    <a:pt x="550" y="12"/>
                    <a:pt x="549" y="10"/>
                    <a:pt x="548" y="10"/>
                  </a:cubicBezTo>
                  <a:cubicBezTo>
                    <a:pt x="547" y="9"/>
                    <a:pt x="546" y="9"/>
                    <a:pt x="545" y="9"/>
                  </a:cubicBezTo>
                  <a:cubicBezTo>
                    <a:pt x="545" y="9"/>
                    <a:pt x="545" y="9"/>
                    <a:pt x="545" y="8"/>
                  </a:cubicBezTo>
                  <a:cubicBezTo>
                    <a:pt x="545" y="8"/>
                    <a:pt x="545" y="8"/>
                    <a:pt x="546" y="8"/>
                  </a:cubicBezTo>
                  <a:cubicBezTo>
                    <a:pt x="547" y="8"/>
                    <a:pt x="551" y="8"/>
                    <a:pt x="551" y="8"/>
                  </a:cubicBezTo>
                  <a:cubicBezTo>
                    <a:pt x="551" y="8"/>
                    <a:pt x="554" y="8"/>
                    <a:pt x="556" y="8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6" y="9"/>
                    <a:pt x="556" y="9"/>
                    <a:pt x="556" y="9"/>
                  </a:cubicBezTo>
                  <a:cubicBezTo>
                    <a:pt x="555" y="9"/>
                    <a:pt x="555" y="9"/>
                    <a:pt x="555" y="10"/>
                  </a:cubicBezTo>
                  <a:cubicBezTo>
                    <a:pt x="555" y="11"/>
                    <a:pt x="555" y="11"/>
                    <a:pt x="556" y="12"/>
                  </a:cubicBezTo>
                  <a:cubicBezTo>
                    <a:pt x="565" y="28"/>
                    <a:pt x="565" y="28"/>
                    <a:pt x="565" y="28"/>
                  </a:cubicBezTo>
                  <a:cubicBezTo>
                    <a:pt x="567" y="26"/>
                    <a:pt x="573" y="15"/>
                    <a:pt x="574" y="13"/>
                  </a:cubicBezTo>
                  <a:cubicBezTo>
                    <a:pt x="575" y="12"/>
                    <a:pt x="575" y="11"/>
                    <a:pt x="575" y="10"/>
                  </a:cubicBezTo>
                  <a:cubicBezTo>
                    <a:pt x="575" y="10"/>
                    <a:pt x="575" y="9"/>
                    <a:pt x="574" y="9"/>
                  </a:cubicBezTo>
                  <a:cubicBezTo>
                    <a:pt x="574" y="9"/>
                    <a:pt x="574" y="9"/>
                    <a:pt x="574" y="8"/>
                  </a:cubicBezTo>
                  <a:cubicBezTo>
                    <a:pt x="574" y="8"/>
                    <a:pt x="574" y="8"/>
                    <a:pt x="574" y="8"/>
                  </a:cubicBezTo>
                  <a:cubicBezTo>
                    <a:pt x="576" y="8"/>
                    <a:pt x="578" y="8"/>
                    <a:pt x="578" y="8"/>
                  </a:cubicBezTo>
                  <a:cubicBezTo>
                    <a:pt x="579" y="8"/>
                    <a:pt x="583" y="8"/>
                    <a:pt x="584" y="8"/>
                  </a:cubicBezTo>
                  <a:cubicBezTo>
                    <a:pt x="584" y="8"/>
                    <a:pt x="584" y="8"/>
                    <a:pt x="584" y="8"/>
                  </a:cubicBezTo>
                  <a:cubicBezTo>
                    <a:pt x="584" y="9"/>
                    <a:pt x="584" y="9"/>
                    <a:pt x="584" y="9"/>
                  </a:cubicBezTo>
                  <a:cubicBezTo>
                    <a:pt x="583" y="9"/>
                    <a:pt x="582" y="9"/>
                    <a:pt x="581" y="10"/>
                  </a:cubicBezTo>
                  <a:cubicBezTo>
                    <a:pt x="580" y="10"/>
                    <a:pt x="579" y="11"/>
                    <a:pt x="578" y="12"/>
                  </a:cubicBezTo>
                  <a:cubicBezTo>
                    <a:pt x="577" y="14"/>
                    <a:pt x="569" y="27"/>
                    <a:pt x="568" y="29"/>
                  </a:cubicBezTo>
                  <a:cubicBezTo>
                    <a:pt x="567" y="31"/>
                    <a:pt x="567" y="32"/>
                    <a:pt x="567" y="34"/>
                  </a:cubicBezTo>
                  <a:cubicBezTo>
                    <a:pt x="567" y="39"/>
                    <a:pt x="567" y="39"/>
                    <a:pt x="567" y="39"/>
                  </a:cubicBezTo>
                  <a:cubicBezTo>
                    <a:pt x="567" y="40"/>
                    <a:pt x="567" y="42"/>
                    <a:pt x="567" y="44"/>
                  </a:cubicBezTo>
                  <a:cubicBezTo>
                    <a:pt x="567" y="45"/>
                    <a:pt x="568" y="46"/>
                    <a:pt x="569" y="47"/>
                  </a:cubicBezTo>
                  <a:cubicBezTo>
                    <a:pt x="570" y="47"/>
                    <a:pt x="571" y="47"/>
                    <a:pt x="572" y="47"/>
                  </a:cubicBezTo>
                  <a:cubicBezTo>
                    <a:pt x="572" y="47"/>
                    <a:pt x="572" y="47"/>
                    <a:pt x="572" y="47"/>
                  </a:cubicBezTo>
                  <a:cubicBezTo>
                    <a:pt x="572" y="48"/>
                    <a:pt x="572" y="48"/>
                    <a:pt x="571" y="48"/>
                  </a:cubicBezTo>
                  <a:cubicBezTo>
                    <a:pt x="568" y="48"/>
                    <a:pt x="565" y="48"/>
                    <a:pt x="565" y="48"/>
                  </a:cubicBezTo>
                  <a:cubicBezTo>
                    <a:pt x="564" y="48"/>
                    <a:pt x="561" y="48"/>
                    <a:pt x="559" y="48"/>
                  </a:cubicBezTo>
                  <a:cubicBezTo>
                    <a:pt x="559" y="48"/>
                    <a:pt x="558" y="48"/>
                    <a:pt x="558" y="47"/>
                  </a:cubicBezTo>
                  <a:cubicBezTo>
                    <a:pt x="558" y="47"/>
                    <a:pt x="558" y="47"/>
                    <a:pt x="559" y="47"/>
                  </a:cubicBezTo>
                  <a:cubicBezTo>
                    <a:pt x="559" y="47"/>
                    <a:pt x="560" y="47"/>
                    <a:pt x="560" y="47"/>
                  </a:cubicBezTo>
                  <a:cubicBezTo>
                    <a:pt x="562" y="46"/>
                    <a:pt x="562" y="45"/>
                    <a:pt x="562" y="44"/>
                  </a:cubicBezTo>
                  <a:cubicBezTo>
                    <a:pt x="562" y="42"/>
                    <a:pt x="562" y="40"/>
                    <a:pt x="562" y="39"/>
                  </a:cubicBezTo>
                  <a:lnTo>
                    <a:pt x="562" y="34"/>
                  </a:lnTo>
                  <a:close/>
                  <a:moveTo>
                    <a:pt x="609" y="23"/>
                  </a:moveTo>
                  <a:cubicBezTo>
                    <a:pt x="609" y="15"/>
                    <a:pt x="609" y="14"/>
                    <a:pt x="609" y="12"/>
                  </a:cubicBezTo>
                  <a:cubicBezTo>
                    <a:pt x="609" y="10"/>
                    <a:pt x="609" y="9"/>
                    <a:pt x="607" y="9"/>
                  </a:cubicBezTo>
                  <a:cubicBezTo>
                    <a:pt x="606" y="9"/>
                    <a:pt x="605" y="9"/>
                    <a:pt x="605" y="9"/>
                  </a:cubicBezTo>
                  <a:cubicBezTo>
                    <a:pt x="605" y="9"/>
                    <a:pt x="604" y="9"/>
                    <a:pt x="604" y="9"/>
                  </a:cubicBezTo>
                  <a:cubicBezTo>
                    <a:pt x="604" y="8"/>
                    <a:pt x="605" y="8"/>
                    <a:pt x="605" y="8"/>
                  </a:cubicBezTo>
                  <a:cubicBezTo>
                    <a:pt x="608" y="8"/>
                    <a:pt x="611" y="8"/>
                    <a:pt x="612" y="8"/>
                  </a:cubicBezTo>
                  <a:cubicBezTo>
                    <a:pt x="613" y="8"/>
                    <a:pt x="624" y="8"/>
                    <a:pt x="626" y="8"/>
                  </a:cubicBezTo>
                  <a:cubicBezTo>
                    <a:pt x="627" y="8"/>
                    <a:pt x="628" y="8"/>
                    <a:pt x="628" y="8"/>
                  </a:cubicBezTo>
                  <a:cubicBezTo>
                    <a:pt x="628" y="8"/>
                    <a:pt x="629" y="8"/>
                    <a:pt x="629" y="8"/>
                  </a:cubicBezTo>
                  <a:cubicBezTo>
                    <a:pt x="629" y="8"/>
                    <a:pt x="629" y="8"/>
                    <a:pt x="629" y="8"/>
                  </a:cubicBezTo>
                  <a:cubicBezTo>
                    <a:pt x="629" y="9"/>
                    <a:pt x="629" y="9"/>
                    <a:pt x="629" y="11"/>
                  </a:cubicBezTo>
                  <a:cubicBezTo>
                    <a:pt x="629" y="11"/>
                    <a:pt x="629" y="13"/>
                    <a:pt x="629" y="14"/>
                  </a:cubicBezTo>
                  <a:cubicBezTo>
                    <a:pt x="628" y="14"/>
                    <a:pt x="628" y="15"/>
                    <a:pt x="628" y="15"/>
                  </a:cubicBezTo>
                  <a:cubicBezTo>
                    <a:pt x="628" y="15"/>
                    <a:pt x="628" y="14"/>
                    <a:pt x="628" y="14"/>
                  </a:cubicBezTo>
                  <a:cubicBezTo>
                    <a:pt x="628" y="14"/>
                    <a:pt x="627" y="13"/>
                    <a:pt x="627" y="12"/>
                  </a:cubicBezTo>
                  <a:cubicBezTo>
                    <a:pt x="627" y="11"/>
                    <a:pt x="625" y="11"/>
                    <a:pt x="623" y="11"/>
                  </a:cubicBezTo>
                  <a:cubicBezTo>
                    <a:pt x="614" y="10"/>
                    <a:pt x="614" y="10"/>
                    <a:pt x="614" y="10"/>
                  </a:cubicBezTo>
                  <a:cubicBezTo>
                    <a:pt x="614" y="10"/>
                    <a:pt x="614" y="11"/>
                    <a:pt x="614" y="11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4" y="26"/>
                    <a:pt x="614" y="26"/>
                    <a:pt x="614" y="26"/>
                  </a:cubicBezTo>
                  <a:cubicBezTo>
                    <a:pt x="622" y="26"/>
                    <a:pt x="622" y="26"/>
                    <a:pt x="622" y="26"/>
                  </a:cubicBezTo>
                  <a:cubicBezTo>
                    <a:pt x="623" y="26"/>
                    <a:pt x="624" y="26"/>
                    <a:pt x="624" y="26"/>
                  </a:cubicBezTo>
                  <a:cubicBezTo>
                    <a:pt x="626" y="26"/>
                    <a:pt x="626" y="25"/>
                    <a:pt x="627" y="25"/>
                  </a:cubicBezTo>
                  <a:cubicBezTo>
                    <a:pt x="627" y="24"/>
                    <a:pt x="627" y="24"/>
                    <a:pt x="628" y="24"/>
                  </a:cubicBezTo>
                  <a:cubicBezTo>
                    <a:pt x="628" y="24"/>
                    <a:pt x="628" y="24"/>
                    <a:pt x="628" y="25"/>
                  </a:cubicBezTo>
                  <a:cubicBezTo>
                    <a:pt x="628" y="25"/>
                    <a:pt x="627" y="26"/>
                    <a:pt x="627" y="28"/>
                  </a:cubicBezTo>
                  <a:cubicBezTo>
                    <a:pt x="627" y="29"/>
                    <a:pt x="627" y="31"/>
                    <a:pt x="627" y="31"/>
                  </a:cubicBezTo>
                  <a:cubicBezTo>
                    <a:pt x="627" y="32"/>
                    <a:pt x="627" y="32"/>
                    <a:pt x="627" y="32"/>
                  </a:cubicBezTo>
                  <a:cubicBezTo>
                    <a:pt x="626" y="32"/>
                    <a:pt x="626" y="32"/>
                    <a:pt x="626" y="32"/>
                  </a:cubicBezTo>
                  <a:cubicBezTo>
                    <a:pt x="626" y="31"/>
                    <a:pt x="626" y="30"/>
                    <a:pt x="626" y="30"/>
                  </a:cubicBezTo>
                  <a:cubicBezTo>
                    <a:pt x="626" y="29"/>
                    <a:pt x="625" y="28"/>
                    <a:pt x="623" y="28"/>
                  </a:cubicBezTo>
                  <a:cubicBezTo>
                    <a:pt x="622" y="28"/>
                    <a:pt x="615" y="28"/>
                    <a:pt x="614" y="28"/>
                  </a:cubicBezTo>
                  <a:cubicBezTo>
                    <a:pt x="614" y="28"/>
                    <a:pt x="614" y="28"/>
                    <a:pt x="614" y="28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38"/>
                    <a:pt x="614" y="42"/>
                    <a:pt x="614" y="44"/>
                  </a:cubicBezTo>
                  <a:cubicBezTo>
                    <a:pt x="614" y="45"/>
                    <a:pt x="615" y="46"/>
                    <a:pt x="616" y="47"/>
                  </a:cubicBezTo>
                  <a:cubicBezTo>
                    <a:pt x="617" y="47"/>
                    <a:pt x="618" y="47"/>
                    <a:pt x="619" y="47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19" y="48"/>
                    <a:pt x="619" y="48"/>
                    <a:pt x="618" y="48"/>
                  </a:cubicBezTo>
                  <a:cubicBezTo>
                    <a:pt x="615" y="48"/>
                    <a:pt x="612" y="48"/>
                    <a:pt x="612" y="48"/>
                  </a:cubicBezTo>
                  <a:cubicBezTo>
                    <a:pt x="611" y="48"/>
                    <a:pt x="608" y="48"/>
                    <a:pt x="606" y="48"/>
                  </a:cubicBezTo>
                  <a:cubicBezTo>
                    <a:pt x="606" y="48"/>
                    <a:pt x="605" y="48"/>
                    <a:pt x="605" y="47"/>
                  </a:cubicBezTo>
                  <a:cubicBezTo>
                    <a:pt x="605" y="47"/>
                    <a:pt x="605" y="47"/>
                    <a:pt x="606" y="47"/>
                  </a:cubicBezTo>
                  <a:cubicBezTo>
                    <a:pt x="606" y="47"/>
                    <a:pt x="607" y="47"/>
                    <a:pt x="607" y="47"/>
                  </a:cubicBezTo>
                  <a:cubicBezTo>
                    <a:pt x="608" y="47"/>
                    <a:pt x="609" y="45"/>
                    <a:pt x="609" y="44"/>
                  </a:cubicBezTo>
                  <a:cubicBezTo>
                    <a:pt x="609" y="42"/>
                    <a:pt x="609" y="38"/>
                    <a:pt x="609" y="33"/>
                  </a:cubicBezTo>
                  <a:lnTo>
                    <a:pt x="609" y="23"/>
                  </a:lnTo>
                  <a:close/>
                  <a:moveTo>
                    <a:pt x="656" y="7"/>
                  </a:moveTo>
                  <a:cubicBezTo>
                    <a:pt x="669" y="7"/>
                    <a:pt x="678" y="15"/>
                    <a:pt x="678" y="27"/>
                  </a:cubicBezTo>
                  <a:cubicBezTo>
                    <a:pt x="678" y="39"/>
                    <a:pt x="669" y="49"/>
                    <a:pt x="656" y="49"/>
                  </a:cubicBezTo>
                  <a:cubicBezTo>
                    <a:pt x="641" y="49"/>
                    <a:pt x="635" y="37"/>
                    <a:pt x="635" y="28"/>
                  </a:cubicBezTo>
                  <a:cubicBezTo>
                    <a:pt x="635" y="19"/>
                    <a:pt x="641" y="7"/>
                    <a:pt x="656" y="7"/>
                  </a:cubicBezTo>
                  <a:close/>
                  <a:moveTo>
                    <a:pt x="658" y="46"/>
                  </a:moveTo>
                  <a:cubicBezTo>
                    <a:pt x="662" y="46"/>
                    <a:pt x="672" y="44"/>
                    <a:pt x="672" y="29"/>
                  </a:cubicBezTo>
                  <a:cubicBezTo>
                    <a:pt x="672" y="16"/>
                    <a:pt x="665" y="9"/>
                    <a:pt x="656" y="9"/>
                  </a:cubicBezTo>
                  <a:cubicBezTo>
                    <a:pt x="647" y="9"/>
                    <a:pt x="640" y="15"/>
                    <a:pt x="640" y="26"/>
                  </a:cubicBezTo>
                  <a:cubicBezTo>
                    <a:pt x="640" y="39"/>
                    <a:pt x="648" y="46"/>
                    <a:pt x="658" y="46"/>
                  </a:cubicBezTo>
                  <a:close/>
                  <a:moveTo>
                    <a:pt x="690" y="23"/>
                  </a:moveTo>
                  <a:cubicBezTo>
                    <a:pt x="690" y="15"/>
                    <a:pt x="690" y="14"/>
                    <a:pt x="689" y="12"/>
                  </a:cubicBezTo>
                  <a:cubicBezTo>
                    <a:pt x="689" y="10"/>
                    <a:pt x="689" y="9"/>
                    <a:pt x="687" y="9"/>
                  </a:cubicBezTo>
                  <a:cubicBezTo>
                    <a:pt x="687" y="9"/>
                    <a:pt x="686" y="9"/>
                    <a:pt x="685" y="9"/>
                  </a:cubicBezTo>
                  <a:cubicBezTo>
                    <a:pt x="685" y="9"/>
                    <a:pt x="685" y="9"/>
                    <a:pt x="685" y="9"/>
                  </a:cubicBezTo>
                  <a:cubicBezTo>
                    <a:pt x="685" y="8"/>
                    <a:pt x="685" y="8"/>
                    <a:pt x="686" y="8"/>
                  </a:cubicBezTo>
                  <a:cubicBezTo>
                    <a:pt x="688" y="8"/>
                    <a:pt x="692" y="8"/>
                    <a:pt x="692" y="8"/>
                  </a:cubicBezTo>
                  <a:cubicBezTo>
                    <a:pt x="693" y="8"/>
                    <a:pt x="697" y="8"/>
                    <a:pt x="699" y="8"/>
                  </a:cubicBezTo>
                  <a:cubicBezTo>
                    <a:pt x="703" y="8"/>
                    <a:pt x="706" y="8"/>
                    <a:pt x="709" y="10"/>
                  </a:cubicBezTo>
                  <a:cubicBezTo>
                    <a:pt x="711" y="11"/>
                    <a:pt x="713" y="14"/>
                    <a:pt x="713" y="18"/>
                  </a:cubicBezTo>
                  <a:cubicBezTo>
                    <a:pt x="713" y="21"/>
                    <a:pt x="711" y="25"/>
                    <a:pt x="706" y="30"/>
                  </a:cubicBezTo>
                  <a:cubicBezTo>
                    <a:pt x="711" y="35"/>
                    <a:pt x="714" y="40"/>
                    <a:pt x="718" y="43"/>
                  </a:cubicBezTo>
                  <a:cubicBezTo>
                    <a:pt x="721" y="46"/>
                    <a:pt x="722" y="47"/>
                    <a:pt x="724" y="47"/>
                  </a:cubicBezTo>
                  <a:cubicBezTo>
                    <a:pt x="725" y="47"/>
                    <a:pt x="725" y="47"/>
                    <a:pt x="726" y="47"/>
                  </a:cubicBezTo>
                  <a:cubicBezTo>
                    <a:pt x="726" y="47"/>
                    <a:pt x="726" y="47"/>
                    <a:pt x="726" y="47"/>
                  </a:cubicBezTo>
                  <a:cubicBezTo>
                    <a:pt x="726" y="48"/>
                    <a:pt x="726" y="48"/>
                    <a:pt x="725" y="48"/>
                  </a:cubicBezTo>
                  <a:cubicBezTo>
                    <a:pt x="721" y="48"/>
                    <a:pt x="721" y="48"/>
                    <a:pt x="721" y="48"/>
                  </a:cubicBezTo>
                  <a:cubicBezTo>
                    <a:pt x="718" y="48"/>
                    <a:pt x="717" y="48"/>
                    <a:pt x="716" y="47"/>
                  </a:cubicBezTo>
                  <a:cubicBezTo>
                    <a:pt x="713" y="46"/>
                    <a:pt x="711" y="43"/>
                    <a:pt x="708" y="39"/>
                  </a:cubicBezTo>
                  <a:cubicBezTo>
                    <a:pt x="706" y="36"/>
                    <a:pt x="703" y="33"/>
                    <a:pt x="702" y="31"/>
                  </a:cubicBezTo>
                  <a:cubicBezTo>
                    <a:pt x="702" y="31"/>
                    <a:pt x="702" y="31"/>
                    <a:pt x="702" y="31"/>
                  </a:cubicBezTo>
                  <a:cubicBezTo>
                    <a:pt x="695" y="31"/>
                    <a:pt x="695" y="31"/>
                    <a:pt x="695" y="31"/>
                  </a:cubicBezTo>
                  <a:cubicBezTo>
                    <a:pt x="694" y="31"/>
                    <a:pt x="694" y="31"/>
                    <a:pt x="694" y="31"/>
                  </a:cubicBezTo>
                  <a:cubicBezTo>
                    <a:pt x="694" y="33"/>
                    <a:pt x="694" y="33"/>
                    <a:pt x="694" y="33"/>
                  </a:cubicBezTo>
                  <a:cubicBezTo>
                    <a:pt x="694" y="38"/>
                    <a:pt x="694" y="42"/>
                    <a:pt x="695" y="44"/>
                  </a:cubicBezTo>
                  <a:cubicBezTo>
                    <a:pt x="695" y="45"/>
                    <a:pt x="695" y="46"/>
                    <a:pt x="697" y="47"/>
                  </a:cubicBezTo>
                  <a:cubicBezTo>
                    <a:pt x="697" y="47"/>
                    <a:pt x="699" y="47"/>
                    <a:pt x="699" y="47"/>
                  </a:cubicBezTo>
                  <a:cubicBezTo>
                    <a:pt x="699" y="47"/>
                    <a:pt x="700" y="47"/>
                    <a:pt x="700" y="47"/>
                  </a:cubicBezTo>
                  <a:cubicBezTo>
                    <a:pt x="700" y="48"/>
                    <a:pt x="699" y="48"/>
                    <a:pt x="699" y="48"/>
                  </a:cubicBezTo>
                  <a:cubicBezTo>
                    <a:pt x="696" y="48"/>
                    <a:pt x="692" y="48"/>
                    <a:pt x="692" y="48"/>
                  </a:cubicBezTo>
                  <a:cubicBezTo>
                    <a:pt x="692" y="48"/>
                    <a:pt x="688" y="48"/>
                    <a:pt x="687" y="48"/>
                  </a:cubicBezTo>
                  <a:cubicBezTo>
                    <a:pt x="686" y="48"/>
                    <a:pt x="686" y="48"/>
                    <a:pt x="686" y="47"/>
                  </a:cubicBezTo>
                  <a:cubicBezTo>
                    <a:pt x="686" y="47"/>
                    <a:pt x="686" y="47"/>
                    <a:pt x="686" y="47"/>
                  </a:cubicBezTo>
                  <a:cubicBezTo>
                    <a:pt x="687" y="47"/>
                    <a:pt x="687" y="47"/>
                    <a:pt x="688" y="47"/>
                  </a:cubicBezTo>
                  <a:cubicBezTo>
                    <a:pt x="689" y="46"/>
                    <a:pt x="689" y="45"/>
                    <a:pt x="689" y="44"/>
                  </a:cubicBezTo>
                  <a:cubicBezTo>
                    <a:pt x="690" y="42"/>
                    <a:pt x="690" y="38"/>
                    <a:pt x="690" y="33"/>
                  </a:cubicBezTo>
                  <a:lnTo>
                    <a:pt x="690" y="23"/>
                  </a:lnTo>
                  <a:close/>
                  <a:moveTo>
                    <a:pt x="694" y="28"/>
                  </a:moveTo>
                  <a:cubicBezTo>
                    <a:pt x="694" y="28"/>
                    <a:pt x="694" y="28"/>
                    <a:pt x="695" y="28"/>
                  </a:cubicBezTo>
                  <a:cubicBezTo>
                    <a:pt x="695" y="29"/>
                    <a:pt x="698" y="29"/>
                    <a:pt x="701" y="29"/>
                  </a:cubicBezTo>
                  <a:cubicBezTo>
                    <a:pt x="702" y="29"/>
                    <a:pt x="703" y="29"/>
                    <a:pt x="705" y="28"/>
                  </a:cubicBezTo>
                  <a:cubicBezTo>
                    <a:pt x="707" y="27"/>
                    <a:pt x="708" y="24"/>
                    <a:pt x="708" y="20"/>
                  </a:cubicBezTo>
                  <a:cubicBezTo>
                    <a:pt x="708" y="14"/>
                    <a:pt x="704" y="10"/>
                    <a:pt x="699" y="10"/>
                  </a:cubicBezTo>
                  <a:cubicBezTo>
                    <a:pt x="697" y="10"/>
                    <a:pt x="695" y="10"/>
                    <a:pt x="695" y="10"/>
                  </a:cubicBezTo>
                  <a:cubicBezTo>
                    <a:pt x="694" y="10"/>
                    <a:pt x="694" y="11"/>
                    <a:pt x="694" y="11"/>
                  </a:cubicBezTo>
                  <a:lnTo>
                    <a:pt x="694" y="28"/>
                  </a:lnTo>
                  <a:close/>
                  <a:moveTo>
                    <a:pt x="10" y="103"/>
                  </a:moveTo>
                  <a:cubicBezTo>
                    <a:pt x="10" y="109"/>
                    <a:pt x="10" y="114"/>
                    <a:pt x="10" y="116"/>
                  </a:cubicBezTo>
                  <a:cubicBezTo>
                    <a:pt x="10" y="118"/>
                    <a:pt x="11" y="120"/>
                    <a:pt x="12" y="120"/>
                  </a:cubicBezTo>
                  <a:cubicBezTo>
                    <a:pt x="13" y="120"/>
                    <a:pt x="15" y="120"/>
                    <a:pt x="15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1"/>
                    <a:pt x="15" y="121"/>
                  </a:cubicBezTo>
                  <a:cubicBezTo>
                    <a:pt x="11" y="121"/>
                    <a:pt x="7" y="121"/>
                    <a:pt x="7" y="121"/>
                  </a:cubicBezTo>
                  <a:cubicBezTo>
                    <a:pt x="7" y="121"/>
                    <a:pt x="3" y="121"/>
                    <a:pt x="1" y="121"/>
                  </a:cubicBezTo>
                  <a:cubicBezTo>
                    <a:pt x="0" y="121"/>
                    <a:pt x="0" y="121"/>
                    <a:pt x="0" y="120"/>
                  </a:cubicBezTo>
                  <a:cubicBezTo>
                    <a:pt x="0" y="120"/>
                    <a:pt x="0" y="120"/>
                    <a:pt x="1" y="120"/>
                  </a:cubicBezTo>
                  <a:cubicBezTo>
                    <a:pt x="1" y="120"/>
                    <a:pt x="2" y="120"/>
                    <a:pt x="2" y="120"/>
                  </a:cubicBezTo>
                  <a:cubicBezTo>
                    <a:pt x="4" y="120"/>
                    <a:pt x="4" y="118"/>
                    <a:pt x="4" y="116"/>
                  </a:cubicBezTo>
                  <a:cubicBezTo>
                    <a:pt x="5" y="114"/>
                    <a:pt x="5" y="109"/>
                    <a:pt x="5" y="103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83"/>
                    <a:pt x="5" y="81"/>
                    <a:pt x="4" y="79"/>
                  </a:cubicBezTo>
                  <a:cubicBezTo>
                    <a:pt x="4" y="77"/>
                    <a:pt x="4" y="76"/>
                    <a:pt x="2" y="75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1" y="74"/>
                  </a:cubicBezTo>
                  <a:cubicBezTo>
                    <a:pt x="3" y="74"/>
                    <a:pt x="7" y="74"/>
                    <a:pt x="7" y="74"/>
                  </a:cubicBezTo>
                  <a:cubicBezTo>
                    <a:pt x="7" y="74"/>
                    <a:pt x="11" y="74"/>
                    <a:pt x="13" y="74"/>
                  </a:cubicBezTo>
                  <a:cubicBezTo>
                    <a:pt x="14" y="74"/>
                    <a:pt x="14" y="74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5"/>
                    <a:pt x="13" y="75"/>
                    <a:pt x="12" y="75"/>
                  </a:cubicBezTo>
                  <a:cubicBezTo>
                    <a:pt x="10" y="76"/>
                    <a:pt x="10" y="77"/>
                    <a:pt x="10" y="79"/>
                  </a:cubicBezTo>
                  <a:cubicBezTo>
                    <a:pt x="10" y="81"/>
                    <a:pt x="10" y="83"/>
                    <a:pt x="10" y="92"/>
                  </a:cubicBezTo>
                  <a:lnTo>
                    <a:pt x="10" y="103"/>
                  </a:lnTo>
                  <a:close/>
                  <a:moveTo>
                    <a:pt x="33" y="114"/>
                  </a:moveTo>
                  <a:cubicBezTo>
                    <a:pt x="33" y="118"/>
                    <a:pt x="33" y="119"/>
                    <a:pt x="35" y="120"/>
                  </a:cubicBezTo>
                  <a:cubicBezTo>
                    <a:pt x="36" y="120"/>
                    <a:pt x="37" y="120"/>
                    <a:pt x="37" y="120"/>
                  </a:cubicBezTo>
                  <a:cubicBezTo>
                    <a:pt x="38" y="120"/>
                    <a:pt x="38" y="120"/>
                    <a:pt x="38" y="121"/>
                  </a:cubicBezTo>
                  <a:cubicBezTo>
                    <a:pt x="38" y="121"/>
                    <a:pt x="37" y="121"/>
                    <a:pt x="37" y="121"/>
                  </a:cubicBezTo>
                  <a:cubicBezTo>
                    <a:pt x="34" y="121"/>
                    <a:pt x="32" y="121"/>
                    <a:pt x="31" y="121"/>
                  </a:cubicBezTo>
                  <a:cubicBezTo>
                    <a:pt x="31" y="121"/>
                    <a:pt x="28" y="121"/>
                    <a:pt x="26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6" y="120"/>
                    <a:pt x="27" y="120"/>
                    <a:pt x="28" y="120"/>
                  </a:cubicBezTo>
                  <a:cubicBezTo>
                    <a:pt x="29" y="119"/>
                    <a:pt x="29" y="118"/>
                    <a:pt x="29" y="11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1"/>
                    <a:pt x="30" y="81"/>
                    <a:pt x="30" y="81"/>
                  </a:cubicBezTo>
                  <a:cubicBezTo>
                    <a:pt x="31" y="81"/>
                    <a:pt x="31" y="82"/>
                    <a:pt x="32" y="82"/>
                  </a:cubicBezTo>
                  <a:cubicBezTo>
                    <a:pt x="33" y="83"/>
                    <a:pt x="41" y="91"/>
                    <a:pt x="49" y="100"/>
                  </a:cubicBezTo>
                  <a:cubicBezTo>
                    <a:pt x="55" y="106"/>
                    <a:pt x="60" y="112"/>
                    <a:pt x="62" y="114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4"/>
                    <a:pt x="61" y="83"/>
                    <a:pt x="59" y="82"/>
                  </a:cubicBezTo>
                  <a:cubicBezTo>
                    <a:pt x="58" y="82"/>
                    <a:pt x="57" y="82"/>
                    <a:pt x="57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60" y="81"/>
                    <a:pt x="62" y="81"/>
                    <a:pt x="63" y="81"/>
                  </a:cubicBezTo>
                  <a:cubicBezTo>
                    <a:pt x="64" y="81"/>
                    <a:pt x="66" y="81"/>
                    <a:pt x="68" y="81"/>
                  </a:cubicBezTo>
                  <a:cubicBezTo>
                    <a:pt x="68" y="81"/>
                    <a:pt x="69" y="81"/>
                    <a:pt x="69" y="82"/>
                  </a:cubicBezTo>
                  <a:cubicBezTo>
                    <a:pt x="69" y="82"/>
                    <a:pt x="68" y="82"/>
                    <a:pt x="68" y="82"/>
                  </a:cubicBezTo>
                  <a:cubicBezTo>
                    <a:pt x="68" y="82"/>
                    <a:pt x="67" y="82"/>
                    <a:pt x="67" y="82"/>
                  </a:cubicBezTo>
                  <a:cubicBezTo>
                    <a:pt x="65" y="83"/>
                    <a:pt x="65" y="84"/>
                    <a:pt x="65" y="8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5" y="121"/>
                    <a:pt x="65" y="121"/>
                    <a:pt x="64" y="121"/>
                  </a:cubicBezTo>
                  <a:cubicBezTo>
                    <a:pt x="64" y="121"/>
                    <a:pt x="63" y="121"/>
                    <a:pt x="60" y="118"/>
                  </a:cubicBezTo>
                  <a:cubicBezTo>
                    <a:pt x="60" y="118"/>
                    <a:pt x="52" y="110"/>
                    <a:pt x="46" y="104"/>
                  </a:cubicBezTo>
                  <a:cubicBezTo>
                    <a:pt x="40" y="97"/>
                    <a:pt x="34" y="91"/>
                    <a:pt x="32" y="89"/>
                  </a:cubicBezTo>
                  <a:lnTo>
                    <a:pt x="33" y="114"/>
                  </a:lnTo>
                  <a:close/>
                  <a:moveTo>
                    <a:pt x="83" y="114"/>
                  </a:moveTo>
                  <a:cubicBezTo>
                    <a:pt x="83" y="118"/>
                    <a:pt x="83" y="119"/>
                    <a:pt x="85" y="120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8" y="120"/>
                    <a:pt x="88" y="120"/>
                    <a:pt x="88" y="121"/>
                  </a:cubicBezTo>
                  <a:cubicBezTo>
                    <a:pt x="88" y="121"/>
                    <a:pt x="88" y="121"/>
                    <a:pt x="87" y="121"/>
                  </a:cubicBezTo>
                  <a:cubicBezTo>
                    <a:pt x="84" y="121"/>
                    <a:pt x="82" y="121"/>
                    <a:pt x="81" y="121"/>
                  </a:cubicBezTo>
                  <a:cubicBezTo>
                    <a:pt x="81" y="121"/>
                    <a:pt x="79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0"/>
                    <a:pt x="75" y="120"/>
                    <a:pt x="76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19"/>
                    <a:pt x="79" y="118"/>
                    <a:pt x="79" y="11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2"/>
                    <a:pt x="82" y="82"/>
                  </a:cubicBezTo>
                  <a:cubicBezTo>
                    <a:pt x="83" y="83"/>
                    <a:pt x="91" y="91"/>
                    <a:pt x="99" y="100"/>
                  </a:cubicBezTo>
                  <a:cubicBezTo>
                    <a:pt x="105" y="106"/>
                    <a:pt x="111" y="112"/>
                    <a:pt x="112" y="114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4"/>
                    <a:pt x="111" y="83"/>
                    <a:pt x="110" y="82"/>
                  </a:cubicBezTo>
                  <a:cubicBezTo>
                    <a:pt x="109" y="82"/>
                    <a:pt x="108" y="82"/>
                    <a:pt x="107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1"/>
                    <a:pt x="107" y="81"/>
                    <a:pt x="108" y="81"/>
                  </a:cubicBezTo>
                  <a:cubicBezTo>
                    <a:pt x="110" y="81"/>
                    <a:pt x="113" y="81"/>
                    <a:pt x="113" y="81"/>
                  </a:cubicBezTo>
                  <a:cubicBezTo>
                    <a:pt x="114" y="81"/>
                    <a:pt x="116" y="81"/>
                    <a:pt x="118" y="81"/>
                  </a:cubicBezTo>
                  <a:cubicBezTo>
                    <a:pt x="119" y="81"/>
                    <a:pt x="119" y="81"/>
                    <a:pt x="119" y="82"/>
                  </a:cubicBezTo>
                  <a:cubicBezTo>
                    <a:pt x="119" y="82"/>
                    <a:pt x="119" y="82"/>
                    <a:pt x="118" y="82"/>
                  </a:cubicBezTo>
                  <a:cubicBezTo>
                    <a:pt x="118" y="82"/>
                    <a:pt x="118" y="82"/>
                    <a:pt x="117" y="82"/>
                  </a:cubicBezTo>
                  <a:cubicBezTo>
                    <a:pt x="115" y="83"/>
                    <a:pt x="115" y="84"/>
                    <a:pt x="115" y="8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4" y="121"/>
                    <a:pt x="114" y="121"/>
                    <a:pt x="110" y="118"/>
                  </a:cubicBezTo>
                  <a:cubicBezTo>
                    <a:pt x="110" y="118"/>
                    <a:pt x="102" y="110"/>
                    <a:pt x="96" y="104"/>
                  </a:cubicBezTo>
                  <a:cubicBezTo>
                    <a:pt x="90" y="97"/>
                    <a:pt x="84" y="91"/>
                    <a:pt x="82" y="89"/>
                  </a:cubicBezTo>
                  <a:lnTo>
                    <a:pt x="83" y="114"/>
                  </a:lnTo>
                  <a:close/>
                  <a:moveTo>
                    <a:pt x="146" y="81"/>
                  </a:moveTo>
                  <a:cubicBezTo>
                    <a:pt x="158" y="81"/>
                    <a:pt x="168" y="88"/>
                    <a:pt x="168" y="100"/>
                  </a:cubicBezTo>
                  <a:cubicBezTo>
                    <a:pt x="168" y="112"/>
                    <a:pt x="159" y="122"/>
                    <a:pt x="146" y="122"/>
                  </a:cubicBezTo>
                  <a:cubicBezTo>
                    <a:pt x="131" y="122"/>
                    <a:pt x="125" y="110"/>
                    <a:pt x="125" y="101"/>
                  </a:cubicBezTo>
                  <a:cubicBezTo>
                    <a:pt x="125" y="93"/>
                    <a:pt x="131" y="81"/>
                    <a:pt x="146" y="81"/>
                  </a:cubicBezTo>
                  <a:close/>
                  <a:moveTo>
                    <a:pt x="147" y="119"/>
                  </a:moveTo>
                  <a:cubicBezTo>
                    <a:pt x="152" y="119"/>
                    <a:pt x="162" y="117"/>
                    <a:pt x="162" y="102"/>
                  </a:cubicBezTo>
                  <a:cubicBezTo>
                    <a:pt x="162" y="89"/>
                    <a:pt x="155" y="82"/>
                    <a:pt x="146" y="82"/>
                  </a:cubicBezTo>
                  <a:cubicBezTo>
                    <a:pt x="137" y="82"/>
                    <a:pt x="130" y="88"/>
                    <a:pt x="130" y="100"/>
                  </a:cubicBezTo>
                  <a:cubicBezTo>
                    <a:pt x="130" y="112"/>
                    <a:pt x="138" y="119"/>
                    <a:pt x="147" y="119"/>
                  </a:cubicBezTo>
                  <a:close/>
                  <a:moveTo>
                    <a:pt x="192" y="114"/>
                  </a:moveTo>
                  <a:cubicBezTo>
                    <a:pt x="195" y="107"/>
                    <a:pt x="202" y="89"/>
                    <a:pt x="203" y="85"/>
                  </a:cubicBezTo>
                  <a:cubicBezTo>
                    <a:pt x="203" y="85"/>
                    <a:pt x="203" y="84"/>
                    <a:pt x="203" y="83"/>
                  </a:cubicBezTo>
                  <a:cubicBezTo>
                    <a:pt x="203" y="83"/>
                    <a:pt x="203" y="82"/>
                    <a:pt x="203" y="82"/>
                  </a:cubicBezTo>
                  <a:cubicBezTo>
                    <a:pt x="202" y="82"/>
                    <a:pt x="201" y="82"/>
                    <a:pt x="201" y="82"/>
                  </a:cubicBezTo>
                  <a:cubicBezTo>
                    <a:pt x="201" y="82"/>
                    <a:pt x="200" y="82"/>
                    <a:pt x="200" y="82"/>
                  </a:cubicBezTo>
                  <a:cubicBezTo>
                    <a:pt x="200" y="81"/>
                    <a:pt x="201" y="81"/>
                    <a:pt x="201" y="81"/>
                  </a:cubicBezTo>
                  <a:cubicBezTo>
                    <a:pt x="204" y="81"/>
                    <a:pt x="206" y="81"/>
                    <a:pt x="207" y="81"/>
                  </a:cubicBezTo>
                  <a:cubicBezTo>
                    <a:pt x="207" y="81"/>
                    <a:pt x="209" y="81"/>
                    <a:pt x="211" y="81"/>
                  </a:cubicBezTo>
                  <a:cubicBezTo>
                    <a:pt x="212" y="81"/>
                    <a:pt x="212" y="81"/>
                    <a:pt x="212" y="82"/>
                  </a:cubicBezTo>
                  <a:cubicBezTo>
                    <a:pt x="212" y="82"/>
                    <a:pt x="212" y="82"/>
                    <a:pt x="211" y="82"/>
                  </a:cubicBezTo>
                  <a:cubicBezTo>
                    <a:pt x="211" y="82"/>
                    <a:pt x="210" y="82"/>
                    <a:pt x="209" y="83"/>
                  </a:cubicBezTo>
                  <a:cubicBezTo>
                    <a:pt x="208" y="83"/>
                    <a:pt x="207" y="84"/>
                    <a:pt x="206" y="88"/>
                  </a:cubicBezTo>
                  <a:cubicBezTo>
                    <a:pt x="205" y="89"/>
                    <a:pt x="202" y="95"/>
                    <a:pt x="200" y="102"/>
                  </a:cubicBezTo>
                  <a:cubicBezTo>
                    <a:pt x="196" y="109"/>
                    <a:pt x="194" y="115"/>
                    <a:pt x="193" y="118"/>
                  </a:cubicBezTo>
                  <a:cubicBezTo>
                    <a:pt x="191" y="121"/>
                    <a:pt x="191" y="122"/>
                    <a:pt x="190" y="122"/>
                  </a:cubicBezTo>
                  <a:cubicBezTo>
                    <a:pt x="190" y="122"/>
                    <a:pt x="189" y="121"/>
                    <a:pt x="188" y="118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4" y="83"/>
                    <a:pt x="173" y="83"/>
                    <a:pt x="171" y="82"/>
                  </a:cubicBezTo>
                  <a:cubicBezTo>
                    <a:pt x="170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1"/>
                    <a:pt x="169" y="81"/>
                    <a:pt x="170" y="81"/>
                  </a:cubicBezTo>
                  <a:cubicBezTo>
                    <a:pt x="173" y="81"/>
                    <a:pt x="176" y="81"/>
                    <a:pt x="176" y="81"/>
                  </a:cubicBezTo>
                  <a:cubicBezTo>
                    <a:pt x="177" y="81"/>
                    <a:pt x="179" y="81"/>
                    <a:pt x="181" y="81"/>
                  </a:cubicBezTo>
                  <a:cubicBezTo>
                    <a:pt x="182" y="81"/>
                    <a:pt x="183" y="81"/>
                    <a:pt x="183" y="82"/>
                  </a:cubicBezTo>
                  <a:cubicBezTo>
                    <a:pt x="183" y="82"/>
                    <a:pt x="183" y="82"/>
                    <a:pt x="182" y="82"/>
                  </a:cubicBezTo>
                  <a:cubicBezTo>
                    <a:pt x="182" y="82"/>
                    <a:pt x="181" y="82"/>
                    <a:pt x="180" y="82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0" y="84"/>
                    <a:pt x="180" y="86"/>
                    <a:pt x="181" y="88"/>
                  </a:cubicBezTo>
                  <a:lnTo>
                    <a:pt x="192" y="114"/>
                  </a:lnTo>
                  <a:close/>
                  <a:moveTo>
                    <a:pt x="227" y="82"/>
                  </a:moveTo>
                  <a:cubicBezTo>
                    <a:pt x="228" y="81"/>
                    <a:pt x="228" y="80"/>
                    <a:pt x="228" y="80"/>
                  </a:cubicBezTo>
                  <a:cubicBezTo>
                    <a:pt x="229" y="80"/>
                    <a:pt x="229" y="81"/>
                    <a:pt x="230" y="82"/>
                  </a:cubicBezTo>
                  <a:cubicBezTo>
                    <a:pt x="231" y="84"/>
                    <a:pt x="239" y="106"/>
                    <a:pt x="243" y="114"/>
                  </a:cubicBezTo>
                  <a:cubicBezTo>
                    <a:pt x="245" y="119"/>
                    <a:pt x="246" y="119"/>
                    <a:pt x="247" y="120"/>
                  </a:cubicBezTo>
                  <a:cubicBezTo>
                    <a:pt x="248" y="120"/>
                    <a:pt x="249" y="120"/>
                    <a:pt x="249" y="120"/>
                  </a:cubicBezTo>
                  <a:cubicBezTo>
                    <a:pt x="250" y="120"/>
                    <a:pt x="250" y="120"/>
                    <a:pt x="250" y="121"/>
                  </a:cubicBezTo>
                  <a:cubicBezTo>
                    <a:pt x="250" y="121"/>
                    <a:pt x="250" y="121"/>
                    <a:pt x="249" y="121"/>
                  </a:cubicBezTo>
                  <a:cubicBezTo>
                    <a:pt x="248" y="121"/>
                    <a:pt x="244" y="121"/>
                    <a:pt x="240" y="121"/>
                  </a:cubicBezTo>
                  <a:cubicBezTo>
                    <a:pt x="239" y="121"/>
                    <a:pt x="238" y="121"/>
                    <a:pt x="238" y="120"/>
                  </a:cubicBezTo>
                  <a:cubicBezTo>
                    <a:pt x="238" y="120"/>
                    <a:pt x="239" y="120"/>
                    <a:pt x="239" y="120"/>
                  </a:cubicBezTo>
                  <a:cubicBezTo>
                    <a:pt x="239" y="120"/>
                    <a:pt x="240" y="120"/>
                    <a:pt x="239" y="119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6"/>
                    <a:pt x="234" y="106"/>
                    <a:pt x="234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1" y="106"/>
                    <a:pt x="221" y="106"/>
                    <a:pt x="221" y="107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6"/>
                    <a:pt x="217" y="118"/>
                    <a:pt x="217" y="119"/>
                  </a:cubicBezTo>
                  <a:cubicBezTo>
                    <a:pt x="217" y="120"/>
                    <a:pt x="218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20" y="120"/>
                    <a:pt x="220" y="120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21"/>
                    <a:pt x="215" y="121"/>
                    <a:pt x="214" y="121"/>
                  </a:cubicBezTo>
                  <a:cubicBezTo>
                    <a:pt x="214" y="121"/>
                    <a:pt x="211" y="121"/>
                    <a:pt x="209" y="121"/>
                  </a:cubicBezTo>
                  <a:cubicBezTo>
                    <a:pt x="208" y="121"/>
                    <a:pt x="208" y="121"/>
                    <a:pt x="208" y="121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8" y="120"/>
                    <a:pt x="209" y="120"/>
                    <a:pt x="210" y="120"/>
                  </a:cubicBezTo>
                  <a:cubicBezTo>
                    <a:pt x="212" y="120"/>
                    <a:pt x="213" y="118"/>
                    <a:pt x="214" y="115"/>
                  </a:cubicBezTo>
                  <a:lnTo>
                    <a:pt x="227" y="82"/>
                  </a:lnTo>
                  <a:close/>
                  <a:moveTo>
                    <a:pt x="233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7" y="89"/>
                    <a:pt x="227" y="89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lnTo>
                    <a:pt x="233" y="104"/>
                  </a:lnTo>
                  <a:close/>
                  <a:moveTo>
                    <a:pt x="268" y="106"/>
                  </a:moveTo>
                  <a:cubicBezTo>
                    <a:pt x="268" y="111"/>
                    <a:pt x="268" y="115"/>
                    <a:pt x="268" y="117"/>
                  </a:cubicBezTo>
                  <a:cubicBezTo>
                    <a:pt x="268" y="119"/>
                    <a:pt x="269" y="120"/>
                    <a:pt x="270" y="120"/>
                  </a:cubicBezTo>
                  <a:cubicBezTo>
                    <a:pt x="271" y="120"/>
                    <a:pt x="272" y="120"/>
                    <a:pt x="273" y="120"/>
                  </a:cubicBezTo>
                  <a:cubicBezTo>
                    <a:pt x="273" y="120"/>
                    <a:pt x="273" y="120"/>
                    <a:pt x="273" y="121"/>
                  </a:cubicBezTo>
                  <a:cubicBezTo>
                    <a:pt x="273" y="121"/>
                    <a:pt x="273" y="121"/>
                    <a:pt x="272" y="121"/>
                  </a:cubicBezTo>
                  <a:cubicBezTo>
                    <a:pt x="269" y="121"/>
                    <a:pt x="266" y="121"/>
                    <a:pt x="266" y="121"/>
                  </a:cubicBezTo>
                  <a:cubicBezTo>
                    <a:pt x="265" y="121"/>
                    <a:pt x="262" y="121"/>
                    <a:pt x="260" y="121"/>
                  </a:cubicBezTo>
                  <a:cubicBezTo>
                    <a:pt x="259" y="121"/>
                    <a:pt x="259" y="121"/>
                    <a:pt x="259" y="121"/>
                  </a:cubicBezTo>
                  <a:cubicBezTo>
                    <a:pt x="259" y="120"/>
                    <a:pt x="259" y="120"/>
                    <a:pt x="260" y="120"/>
                  </a:cubicBezTo>
                  <a:cubicBezTo>
                    <a:pt x="260" y="120"/>
                    <a:pt x="261" y="120"/>
                    <a:pt x="261" y="120"/>
                  </a:cubicBezTo>
                  <a:cubicBezTo>
                    <a:pt x="262" y="120"/>
                    <a:pt x="263" y="119"/>
                    <a:pt x="263" y="117"/>
                  </a:cubicBezTo>
                  <a:cubicBezTo>
                    <a:pt x="263" y="115"/>
                    <a:pt x="263" y="111"/>
                    <a:pt x="263" y="106"/>
                  </a:cubicBezTo>
                  <a:cubicBezTo>
                    <a:pt x="263" y="84"/>
                    <a:pt x="263" y="84"/>
                    <a:pt x="263" y="84"/>
                  </a:cubicBezTo>
                  <a:cubicBezTo>
                    <a:pt x="255" y="84"/>
                    <a:pt x="255" y="84"/>
                    <a:pt x="255" y="84"/>
                  </a:cubicBezTo>
                  <a:cubicBezTo>
                    <a:pt x="252" y="84"/>
                    <a:pt x="251" y="84"/>
                    <a:pt x="250" y="85"/>
                  </a:cubicBezTo>
                  <a:cubicBezTo>
                    <a:pt x="249" y="86"/>
                    <a:pt x="249" y="87"/>
                    <a:pt x="249" y="87"/>
                  </a:cubicBezTo>
                  <a:cubicBezTo>
                    <a:pt x="249" y="88"/>
                    <a:pt x="249" y="88"/>
                    <a:pt x="248" y="88"/>
                  </a:cubicBezTo>
                  <a:cubicBezTo>
                    <a:pt x="248" y="88"/>
                    <a:pt x="248" y="87"/>
                    <a:pt x="248" y="87"/>
                  </a:cubicBezTo>
                  <a:cubicBezTo>
                    <a:pt x="248" y="87"/>
                    <a:pt x="249" y="82"/>
                    <a:pt x="249" y="81"/>
                  </a:cubicBezTo>
                  <a:cubicBezTo>
                    <a:pt x="249" y="81"/>
                    <a:pt x="249" y="81"/>
                    <a:pt x="250" y="81"/>
                  </a:cubicBezTo>
                  <a:cubicBezTo>
                    <a:pt x="250" y="81"/>
                    <a:pt x="251" y="81"/>
                    <a:pt x="252" y="81"/>
                  </a:cubicBezTo>
                  <a:cubicBezTo>
                    <a:pt x="254" y="81"/>
                    <a:pt x="256" y="81"/>
                    <a:pt x="256" y="81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9" y="81"/>
                    <a:pt x="280" y="81"/>
                    <a:pt x="281" y="81"/>
                  </a:cubicBezTo>
                  <a:cubicBezTo>
                    <a:pt x="282" y="81"/>
                    <a:pt x="282" y="81"/>
                    <a:pt x="282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3"/>
                    <a:pt x="282" y="87"/>
                    <a:pt x="282" y="87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8"/>
                    <a:pt x="281" y="88"/>
                    <a:pt x="281" y="87"/>
                  </a:cubicBezTo>
                  <a:cubicBezTo>
                    <a:pt x="281" y="87"/>
                    <a:pt x="281" y="87"/>
                    <a:pt x="281" y="87"/>
                  </a:cubicBezTo>
                  <a:cubicBezTo>
                    <a:pt x="281" y="85"/>
                    <a:pt x="280" y="84"/>
                    <a:pt x="275" y="84"/>
                  </a:cubicBezTo>
                  <a:cubicBezTo>
                    <a:pt x="268" y="84"/>
                    <a:pt x="268" y="84"/>
                    <a:pt x="268" y="84"/>
                  </a:cubicBezTo>
                  <a:lnTo>
                    <a:pt x="268" y="106"/>
                  </a:lnTo>
                  <a:close/>
                  <a:moveTo>
                    <a:pt x="298" y="106"/>
                  </a:moveTo>
                  <a:cubicBezTo>
                    <a:pt x="298" y="111"/>
                    <a:pt x="298" y="115"/>
                    <a:pt x="298" y="117"/>
                  </a:cubicBezTo>
                  <a:cubicBezTo>
                    <a:pt x="298" y="119"/>
                    <a:pt x="298" y="120"/>
                    <a:pt x="300" y="120"/>
                  </a:cubicBezTo>
                  <a:cubicBezTo>
                    <a:pt x="301" y="120"/>
                    <a:pt x="302" y="120"/>
                    <a:pt x="302" y="120"/>
                  </a:cubicBezTo>
                  <a:cubicBezTo>
                    <a:pt x="303" y="120"/>
                    <a:pt x="303" y="120"/>
                    <a:pt x="303" y="121"/>
                  </a:cubicBezTo>
                  <a:cubicBezTo>
                    <a:pt x="303" y="121"/>
                    <a:pt x="302" y="121"/>
                    <a:pt x="302" y="121"/>
                  </a:cubicBezTo>
                  <a:cubicBezTo>
                    <a:pt x="299" y="121"/>
                    <a:pt x="295" y="121"/>
                    <a:pt x="295" y="121"/>
                  </a:cubicBezTo>
                  <a:cubicBezTo>
                    <a:pt x="295" y="121"/>
                    <a:pt x="291" y="121"/>
                    <a:pt x="290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0"/>
                    <a:pt x="289" y="120"/>
                    <a:pt x="289" y="120"/>
                  </a:cubicBezTo>
                  <a:cubicBezTo>
                    <a:pt x="290" y="120"/>
                    <a:pt x="290" y="120"/>
                    <a:pt x="291" y="120"/>
                  </a:cubicBezTo>
                  <a:cubicBezTo>
                    <a:pt x="292" y="120"/>
                    <a:pt x="292" y="119"/>
                    <a:pt x="292" y="117"/>
                  </a:cubicBezTo>
                  <a:cubicBezTo>
                    <a:pt x="293" y="115"/>
                    <a:pt x="293" y="111"/>
                    <a:pt x="293" y="106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88"/>
                    <a:pt x="293" y="87"/>
                    <a:pt x="293" y="85"/>
                  </a:cubicBezTo>
                  <a:cubicBezTo>
                    <a:pt x="292" y="83"/>
                    <a:pt x="292" y="83"/>
                    <a:pt x="291" y="82"/>
                  </a:cubicBezTo>
                  <a:cubicBezTo>
                    <a:pt x="290" y="82"/>
                    <a:pt x="289" y="82"/>
                    <a:pt x="289" y="82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9" y="81"/>
                    <a:pt x="289" y="81"/>
                    <a:pt x="290" y="81"/>
                  </a:cubicBezTo>
                  <a:cubicBezTo>
                    <a:pt x="291" y="81"/>
                    <a:pt x="295" y="81"/>
                    <a:pt x="295" y="81"/>
                  </a:cubicBezTo>
                  <a:cubicBezTo>
                    <a:pt x="295" y="81"/>
                    <a:pt x="299" y="81"/>
                    <a:pt x="300" y="81"/>
                  </a:cubicBezTo>
                  <a:cubicBezTo>
                    <a:pt x="301" y="81"/>
                    <a:pt x="301" y="81"/>
                    <a:pt x="301" y="82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1" y="82"/>
                    <a:pt x="300" y="82"/>
                    <a:pt x="300" y="82"/>
                  </a:cubicBezTo>
                  <a:cubicBezTo>
                    <a:pt x="298" y="83"/>
                    <a:pt x="298" y="83"/>
                    <a:pt x="298" y="85"/>
                  </a:cubicBezTo>
                  <a:cubicBezTo>
                    <a:pt x="298" y="87"/>
                    <a:pt x="298" y="88"/>
                    <a:pt x="298" y="96"/>
                  </a:cubicBezTo>
                  <a:lnTo>
                    <a:pt x="298" y="106"/>
                  </a:lnTo>
                  <a:close/>
                  <a:moveTo>
                    <a:pt x="331" y="81"/>
                  </a:moveTo>
                  <a:cubicBezTo>
                    <a:pt x="343" y="81"/>
                    <a:pt x="352" y="88"/>
                    <a:pt x="352" y="100"/>
                  </a:cubicBezTo>
                  <a:cubicBezTo>
                    <a:pt x="352" y="112"/>
                    <a:pt x="344" y="122"/>
                    <a:pt x="331" y="122"/>
                  </a:cubicBezTo>
                  <a:cubicBezTo>
                    <a:pt x="316" y="122"/>
                    <a:pt x="309" y="110"/>
                    <a:pt x="309" y="101"/>
                  </a:cubicBezTo>
                  <a:cubicBezTo>
                    <a:pt x="309" y="93"/>
                    <a:pt x="316" y="81"/>
                    <a:pt x="331" y="81"/>
                  </a:cubicBezTo>
                  <a:close/>
                  <a:moveTo>
                    <a:pt x="332" y="119"/>
                  </a:moveTo>
                  <a:cubicBezTo>
                    <a:pt x="337" y="119"/>
                    <a:pt x="347" y="117"/>
                    <a:pt x="347" y="102"/>
                  </a:cubicBezTo>
                  <a:cubicBezTo>
                    <a:pt x="347" y="89"/>
                    <a:pt x="339" y="82"/>
                    <a:pt x="331" y="82"/>
                  </a:cubicBezTo>
                  <a:cubicBezTo>
                    <a:pt x="321" y="82"/>
                    <a:pt x="315" y="88"/>
                    <a:pt x="315" y="100"/>
                  </a:cubicBezTo>
                  <a:cubicBezTo>
                    <a:pt x="315" y="112"/>
                    <a:pt x="322" y="119"/>
                    <a:pt x="332" y="119"/>
                  </a:cubicBezTo>
                  <a:close/>
                  <a:moveTo>
                    <a:pt x="367" y="114"/>
                  </a:moveTo>
                  <a:cubicBezTo>
                    <a:pt x="367" y="118"/>
                    <a:pt x="367" y="119"/>
                    <a:pt x="369" y="120"/>
                  </a:cubicBezTo>
                  <a:cubicBezTo>
                    <a:pt x="370" y="120"/>
                    <a:pt x="371" y="120"/>
                    <a:pt x="371" y="120"/>
                  </a:cubicBezTo>
                  <a:cubicBezTo>
                    <a:pt x="372" y="120"/>
                    <a:pt x="372" y="120"/>
                    <a:pt x="372" y="121"/>
                  </a:cubicBezTo>
                  <a:cubicBezTo>
                    <a:pt x="372" y="121"/>
                    <a:pt x="371" y="121"/>
                    <a:pt x="371" y="121"/>
                  </a:cubicBezTo>
                  <a:cubicBezTo>
                    <a:pt x="368" y="121"/>
                    <a:pt x="366" y="121"/>
                    <a:pt x="365" y="121"/>
                  </a:cubicBezTo>
                  <a:cubicBezTo>
                    <a:pt x="365" y="121"/>
                    <a:pt x="362" y="121"/>
                    <a:pt x="360" y="121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60" y="120"/>
                    <a:pt x="361" y="120"/>
                    <a:pt x="362" y="120"/>
                  </a:cubicBezTo>
                  <a:cubicBezTo>
                    <a:pt x="363" y="119"/>
                    <a:pt x="363" y="118"/>
                    <a:pt x="363" y="11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3" y="81"/>
                    <a:pt x="363" y="81"/>
                    <a:pt x="364" y="81"/>
                  </a:cubicBezTo>
                  <a:cubicBezTo>
                    <a:pt x="364" y="81"/>
                    <a:pt x="365" y="82"/>
                    <a:pt x="366" y="82"/>
                  </a:cubicBezTo>
                  <a:cubicBezTo>
                    <a:pt x="367" y="83"/>
                    <a:pt x="375" y="91"/>
                    <a:pt x="383" y="100"/>
                  </a:cubicBezTo>
                  <a:cubicBezTo>
                    <a:pt x="389" y="106"/>
                    <a:pt x="394" y="112"/>
                    <a:pt x="396" y="114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95" y="84"/>
                    <a:pt x="395" y="83"/>
                    <a:pt x="393" y="82"/>
                  </a:cubicBezTo>
                  <a:cubicBezTo>
                    <a:pt x="392" y="82"/>
                    <a:pt x="391" y="82"/>
                    <a:pt x="391" y="82"/>
                  </a:cubicBezTo>
                  <a:cubicBezTo>
                    <a:pt x="390" y="82"/>
                    <a:pt x="390" y="82"/>
                    <a:pt x="390" y="82"/>
                  </a:cubicBezTo>
                  <a:cubicBezTo>
                    <a:pt x="390" y="81"/>
                    <a:pt x="391" y="81"/>
                    <a:pt x="391" y="81"/>
                  </a:cubicBezTo>
                  <a:cubicBezTo>
                    <a:pt x="394" y="81"/>
                    <a:pt x="396" y="81"/>
                    <a:pt x="397" y="81"/>
                  </a:cubicBezTo>
                  <a:cubicBezTo>
                    <a:pt x="398" y="81"/>
                    <a:pt x="399" y="81"/>
                    <a:pt x="402" y="81"/>
                  </a:cubicBezTo>
                  <a:cubicBezTo>
                    <a:pt x="402" y="81"/>
                    <a:pt x="403" y="81"/>
                    <a:pt x="403" y="82"/>
                  </a:cubicBezTo>
                  <a:cubicBezTo>
                    <a:pt x="403" y="82"/>
                    <a:pt x="402" y="82"/>
                    <a:pt x="402" y="82"/>
                  </a:cubicBezTo>
                  <a:cubicBezTo>
                    <a:pt x="402" y="82"/>
                    <a:pt x="401" y="82"/>
                    <a:pt x="401" y="82"/>
                  </a:cubicBezTo>
                  <a:cubicBezTo>
                    <a:pt x="399" y="83"/>
                    <a:pt x="399" y="84"/>
                    <a:pt x="399" y="87"/>
                  </a:cubicBezTo>
                  <a:cubicBezTo>
                    <a:pt x="399" y="118"/>
                    <a:pt x="399" y="118"/>
                    <a:pt x="399" y="118"/>
                  </a:cubicBezTo>
                  <a:cubicBezTo>
                    <a:pt x="399" y="121"/>
                    <a:pt x="399" y="121"/>
                    <a:pt x="398" y="121"/>
                  </a:cubicBezTo>
                  <a:cubicBezTo>
                    <a:pt x="398" y="121"/>
                    <a:pt x="397" y="121"/>
                    <a:pt x="394" y="118"/>
                  </a:cubicBezTo>
                  <a:cubicBezTo>
                    <a:pt x="394" y="118"/>
                    <a:pt x="386" y="110"/>
                    <a:pt x="380" y="104"/>
                  </a:cubicBezTo>
                  <a:cubicBezTo>
                    <a:pt x="374" y="97"/>
                    <a:pt x="368" y="91"/>
                    <a:pt x="366" y="89"/>
                  </a:cubicBezTo>
                  <a:lnTo>
                    <a:pt x="367" y="114"/>
                  </a:lnTo>
                  <a:close/>
                  <a:moveTo>
                    <a:pt x="442" y="82"/>
                  </a:moveTo>
                  <a:cubicBezTo>
                    <a:pt x="442" y="81"/>
                    <a:pt x="443" y="80"/>
                    <a:pt x="443" y="80"/>
                  </a:cubicBezTo>
                  <a:cubicBezTo>
                    <a:pt x="444" y="80"/>
                    <a:pt x="444" y="81"/>
                    <a:pt x="444" y="82"/>
                  </a:cubicBezTo>
                  <a:cubicBezTo>
                    <a:pt x="445" y="84"/>
                    <a:pt x="454" y="106"/>
                    <a:pt x="457" y="114"/>
                  </a:cubicBezTo>
                  <a:cubicBezTo>
                    <a:pt x="459" y="119"/>
                    <a:pt x="461" y="119"/>
                    <a:pt x="462" y="120"/>
                  </a:cubicBezTo>
                  <a:cubicBezTo>
                    <a:pt x="463" y="120"/>
                    <a:pt x="464" y="120"/>
                    <a:pt x="464" y="120"/>
                  </a:cubicBezTo>
                  <a:cubicBezTo>
                    <a:pt x="464" y="120"/>
                    <a:pt x="465" y="120"/>
                    <a:pt x="465" y="121"/>
                  </a:cubicBezTo>
                  <a:cubicBezTo>
                    <a:pt x="465" y="121"/>
                    <a:pt x="464" y="121"/>
                    <a:pt x="464" y="121"/>
                  </a:cubicBezTo>
                  <a:cubicBezTo>
                    <a:pt x="463" y="121"/>
                    <a:pt x="459" y="121"/>
                    <a:pt x="455" y="121"/>
                  </a:cubicBezTo>
                  <a:cubicBezTo>
                    <a:pt x="454" y="121"/>
                    <a:pt x="453" y="121"/>
                    <a:pt x="453" y="120"/>
                  </a:cubicBezTo>
                  <a:cubicBezTo>
                    <a:pt x="453" y="120"/>
                    <a:pt x="453" y="120"/>
                    <a:pt x="453" y="120"/>
                  </a:cubicBezTo>
                  <a:cubicBezTo>
                    <a:pt x="454" y="120"/>
                    <a:pt x="454" y="120"/>
                    <a:pt x="454" y="119"/>
                  </a:cubicBezTo>
                  <a:cubicBezTo>
                    <a:pt x="449" y="107"/>
                    <a:pt x="449" y="107"/>
                    <a:pt x="449" y="107"/>
                  </a:cubicBezTo>
                  <a:cubicBezTo>
                    <a:pt x="449" y="106"/>
                    <a:pt x="449" y="106"/>
                    <a:pt x="449" y="106"/>
                  </a:cubicBezTo>
                  <a:cubicBezTo>
                    <a:pt x="436" y="106"/>
                    <a:pt x="436" y="106"/>
                    <a:pt x="436" y="106"/>
                  </a:cubicBezTo>
                  <a:cubicBezTo>
                    <a:pt x="436" y="106"/>
                    <a:pt x="436" y="106"/>
                    <a:pt x="435" y="107"/>
                  </a:cubicBezTo>
                  <a:cubicBezTo>
                    <a:pt x="432" y="115"/>
                    <a:pt x="432" y="115"/>
                    <a:pt x="432" y="115"/>
                  </a:cubicBezTo>
                  <a:cubicBezTo>
                    <a:pt x="432" y="116"/>
                    <a:pt x="432" y="118"/>
                    <a:pt x="432" y="119"/>
                  </a:cubicBezTo>
                  <a:cubicBezTo>
                    <a:pt x="432" y="120"/>
                    <a:pt x="432" y="120"/>
                    <a:pt x="433" y="120"/>
                  </a:cubicBezTo>
                  <a:cubicBezTo>
                    <a:pt x="434" y="120"/>
                    <a:pt x="434" y="120"/>
                    <a:pt x="434" y="120"/>
                  </a:cubicBezTo>
                  <a:cubicBezTo>
                    <a:pt x="434" y="120"/>
                    <a:pt x="434" y="120"/>
                    <a:pt x="434" y="121"/>
                  </a:cubicBezTo>
                  <a:cubicBezTo>
                    <a:pt x="434" y="121"/>
                    <a:pt x="434" y="121"/>
                    <a:pt x="434" y="121"/>
                  </a:cubicBezTo>
                  <a:cubicBezTo>
                    <a:pt x="432" y="121"/>
                    <a:pt x="429" y="121"/>
                    <a:pt x="429" y="121"/>
                  </a:cubicBezTo>
                  <a:cubicBezTo>
                    <a:pt x="428" y="121"/>
                    <a:pt x="425" y="121"/>
                    <a:pt x="423" y="121"/>
                  </a:cubicBezTo>
                  <a:cubicBezTo>
                    <a:pt x="423" y="121"/>
                    <a:pt x="422" y="121"/>
                    <a:pt x="422" y="121"/>
                  </a:cubicBezTo>
                  <a:cubicBezTo>
                    <a:pt x="422" y="120"/>
                    <a:pt x="422" y="120"/>
                    <a:pt x="423" y="120"/>
                  </a:cubicBezTo>
                  <a:cubicBezTo>
                    <a:pt x="423" y="120"/>
                    <a:pt x="424" y="120"/>
                    <a:pt x="424" y="120"/>
                  </a:cubicBezTo>
                  <a:cubicBezTo>
                    <a:pt x="427" y="120"/>
                    <a:pt x="428" y="118"/>
                    <a:pt x="429" y="115"/>
                  </a:cubicBezTo>
                  <a:lnTo>
                    <a:pt x="442" y="82"/>
                  </a:lnTo>
                  <a:close/>
                  <a:moveTo>
                    <a:pt x="448" y="104"/>
                  </a:moveTo>
                  <a:cubicBezTo>
                    <a:pt x="448" y="104"/>
                    <a:pt x="448" y="104"/>
                    <a:pt x="448" y="104"/>
                  </a:cubicBezTo>
                  <a:cubicBezTo>
                    <a:pt x="443" y="89"/>
                    <a:pt x="443" y="89"/>
                    <a:pt x="443" y="89"/>
                  </a:cubicBezTo>
                  <a:cubicBezTo>
                    <a:pt x="442" y="89"/>
                    <a:pt x="442" y="89"/>
                    <a:pt x="442" y="89"/>
                  </a:cubicBezTo>
                  <a:cubicBezTo>
                    <a:pt x="437" y="104"/>
                    <a:pt x="437" y="104"/>
                    <a:pt x="437" y="104"/>
                  </a:cubicBezTo>
                  <a:cubicBezTo>
                    <a:pt x="436" y="104"/>
                    <a:pt x="437" y="104"/>
                    <a:pt x="437" y="104"/>
                  </a:cubicBezTo>
                  <a:lnTo>
                    <a:pt x="448" y="104"/>
                  </a:lnTo>
                  <a:close/>
                  <a:moveTo>
                    <a:pt x="473" y="114"/>
                  </a:moveTo>
                  <a:cubicBezTo>
                    <a:pt x="473" y="118"/>
                    <a:pt x="474" y="119"/>
                    <a:pt x="475" y="120"/>
                  </a:cubicBezTo>
                  <a:cubicBezTo>
                    <a:pt x="476" y="120"/>
                    <a:pt x="477" y="120"/>
                    <a:pt x="478" y="120"/>
                  </a:cubicBezTo>
                  <a:cubicBezTo>
                    <a:pt x="478" y="120"/>
                    <a:pt x="478" y="120"/>
                    <a:pt x="478" y="121"/>
                  </a:cubicBezTo>
                  <a:cubicBezTo>
                    <a:pt x="478" y="121"/>
                    <a:pt x="478" y="121"/>
                    <a:pt x="477" y="121"/>
                  </a:cubicBezTo>
                  <a:cubicBezTo>
                    <a:pt x="474" y="121"/>
                    <a:pt x="472" y="121"/>
                    <a:pt x="472" y="121"/>
                  </a:cubicBezTo>
                  <a:cubicBezTo>
                    <a:pt x="471" y="121"/>
                    <a:pt x="469" y="121"/>
                    <a:pt x="466" y="121"/>
                  </a:cubicBezTo>
                  <a:cubicBezTo>
                    <a:pt x="466" y="121"/>
                    <a:pt x="465" y="121"/>
                    <a:pt x="465" y="121"/>
                  </a:cubicBezTo>
                  <a:cubicBezTo>
                    <a:pt x="465" y="120"/>
                    <a:pt x="466" y="120"/>
                    <a:pt x="466" y="120"/>
                  </a:cubicBezTo>
                  <a:cubicBezTo>
                    <a:pt x="466" y="120"/>
                    <a:pt x="467" y="120"/>
                    <a:pt x="468" y="120"/>
                  </a:cubicBezTo>
                  <a:cubicBezTo>
                    <a:pt x="469" y="119"/>
                    <a:pt x="470" y="118"/>
                    <a:pt x="470" y="113"/>
                  </a:cubicBezTo>
                  <a:cubicBezTo>
                    <a:pt x="470" y="83"/>
                    <a:pt x="470" y="83"/>
                    <a:pt x="470" y="83"/>
                  </a:cubicBezTo>
                  <a:cubicBezTo>
                    <a:pt x="470" y="81"/>
                    <a:pt x="470" y="81"/>
                    <a:pt x="470" y="81"/>
                  </a:cubicBezTo>
                  <a:cubicBezTo>
                    <a:pt x="471" y="81"/>
                    <a:pt x="472" y="82"/>
                    <a:pt x="473" y="82"/>
                  </a:cubicBezTo>
                  <a:cubicBezTo>
                    <a:pt x="473" y="83"/>
                    <a:pt x="481" y="91"/>
                    <a:pt x="490" y="100"/>
                  </a:cubicBezTo>
                  <a:cubicBezTo>
                    <a:pt x="495" y="106"/>
                    <a:pt x="501" y="112"/>
                    <a:pt x="503" y="11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502" y="84"/>
                    <a:pt x="502" y="83"/>
                    <a:pt x="500" y="82"/>
                  </a:cubicBezTo>
                  <a:cubicBezTo>
                    <a:pt x="499" y="82"/>
                    <a:pt x="498" y="82"/>
                    <a:pt x="497" y="82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7" y="81"/>
                    <a:pt x="497" y="81"/>
                    <a:pt x="498" y="81"/>
                  </a:cubicBezTo>
                  <a:cubicBezTo>
                    <a:pt x="500" y="81"/>
                    <a:pt x="503" y="81"/>
                    <a:pt x="504" y="81"/>
                  </a:cubicBezTo>
                  <a:cubicBezTo>
                    <a:pt x="504" y="81"/>
                    <a:pt x="506" y="81"/>
                    <a:pt x="508" y="81"/>
                  </a:cubicBezTo>
                  <a:cubicBezTo>
                    <a:pt x="509" y="81"/>
                    <a:pt x="509" y="81"/>
                    <a:pt x="509" y="82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508" y="82"/>
                    <a:pt x="508" y="82"/>
                    <a:pt x="507" y="82"/>
                  </a:cubicBezTo>
                  <a:cubicBezTo>
                    <a:pt x="505" y="83"/>
                    <a:pt x="505" y="84"/>
                    <a:pt x="505" y="87"/>
                  </a:cubicBezTo>
                  <a:cubicBezTo>
                    <a:pt x="505" y="118"/>
                    <a:pt x="505" y="118"/>
                    <a:pt x="505" y="118"/>
                  </a:cubicBezTo>
                  <a:cubicBezTo>
                    <a:pt x="505" y="121"/>
                    <a:pt x="505" y="121"/>
                    <a:pt x="505" y="121"/>
                  </a:cubicBezTo>
                  <a:cubicBezTo>
                    <a:pt x="504" y="121"/>
                    <a:pt x="504" y="121"/>
                    <a:pt x="501" y="118"/>
                  </a:cubicBezTo>
                  <a:cubicBezTo>
                    <a:pt x="500" y="118"/>
                    <a:pt x="492" y="110"/>
                    <a:pt x="487" y="104"/>
                  </a:cubicBezTo>
                  <a:cubicBezTo>
                    <a:pt x="480" y="97"/>
                    <a:pt x="474" y="91"/>
                    <a:pt x="472" y="89"/>
                  </a:cubicBezTo>
                  <a:lnTo>
                    <a:pt x="473" y="114"/>
                  </a:lnTo>
                  <a:close/>
                  <a:moveTo>
                    <a:pt x="521" y="96"/>
                  </a:moveTo>
                  <a:cubicBezTo>
                    <a:pt x="521" y="88"/>
                    <a:pt x="521" y="87"/>
                    <a:pt x="521" y="85"/>
                  </a:cubicBezTo>
                  <a:cubicBezTo>
                    <a:pt x="521" y="83"/>
                    <a:pt x="520" y="82"/>
                    <a:pt x="519" y="82"/>
                  </a:cubicBezTo>
                  <a:cubicBezTo>
                    <a:pt x="518" y="82"/>
                    <a:pt x="517" y="82"/>
                    <a:pt x="517" y="82"/>
                  </a:cubicBezTo>
                  <a:cubicBezTo>
                    <a:pt x="517" y="82"/>
                    <a:pt x="516" y="82"/>
                    <a:pt x="516" y="82"/>
                  </a:cubicBezTo>
                  <a:cubicBezTo>
                    <a:pt x="516" y="81"/>
                    <a:pt x="517" y="81"/>
                    <a:pt x="517" y="81"/>
                  </a:cubicBezTo>
                  <a:cubicBezTo>
                    <a:pt x="520" y="81"/>
                    <a:pt x="523" y="81"/>
                    <a:pt x="524" y="81"/>
                  </a:cubicBezTo>
                  <a:cubicBezTo>
                    <a:pt x="524" y="81"/>
                    <a:pt x="528" y="81"/>
                    <a:pt x="531" y="81"/>
                  </a:cubicBezTo>
                  <a:cubicBezTo>
                    <a:pt x="536" y="81"/>
                    <a:pt x="546" y="81"/>
                    <a:pt x="553" y="87"/>
                  </a:cubicBezTo>
                  <a:cubicBezTo>
                    <a:pt x="555" y="90"/>
                    <a:pt x="558" y="94"/>
                    <a:pt x="558" y="101"/>
                  </a:cubicBezTo>
                  <a:cubicBezTo>
                    <a:pt x="558" y="107"/>
                    <a:pt x="555" y="112"/>
                    <a:pt x="552" y="115"/>
                  </a:cubicBezTo>
                  <a:cubicBezTo>
                    <a:pt x="550" y="118"/>
                    <a:pt x="545" y="121"/>
                    <a:pt x="536" y="121"/>
                  </a:cubicBezTo>
                  <a:cubicBezTo>
                    <a:pt x="533" y="121"/>
                    <a:pt x="530" y="121"/>
                    <a:pt x="528" y="121"/>
                  </a:cubicBezTo>
                  <a:cubicBezTo>
                    <a:pt x="526" y="121"/>
                    <a:pt x="524" y="121"/>
                    <a:pt x="524" y="121"/>
                  </a:cubicBezTo>
                  <a:cubicBezTo>
                    <a:pt x="523" y="121"/>
                    <a:pt x="522" y="121"/>
                    <a:pt x="521" y="121"/>
                  </a:cubicBezTo>
                  <a:cubicBezTo>
                    <a:pt x="520" y="121"/>
                    <a:pt x="519" y="121"/>
                    <a:pt x="518" y="121"/>
                  </a:cubicBezTo>
                  <a:cubicBezTo>
                    <a:pt x="518" y="121"/>
                    <a:pt x="517" y="121"/>
                    <a:pt x="517" y="121"/>
                  </a:cubicBezTo>
                  <a:cubicBezTo>
                    <a:pt x="517" y="120"/>
                    <a:pt x="517" y="120"/>
                    <a:pt x="518" y="120"/>
                  </a:cubicBezTo>
                  <a:cubicBezTo>
                    <a:pt x="518" y="120"/>
                    <a:pt x="519" y="120"/>
                    <a:pt x="519" y="120"/>
                  </a:cubicBezTo>
                  <a:cubicBezTo>
                    <a:pt x="520" y="120"/>
                    <a:pt x="520" y="119"/>
                    <a:pt x="521" y="117"/>
                  </a:cubicBezTo>
                  <a:cubicBezTo>
                    <a:pt x="521" y="115"/>
                    <a:pt x="521" y="111"/>
                    <a:pt x="521" y="106"/>
                  </a:cubicBezTo>
                  <a:lnTo>
                    <a:pt x="521" y="96"/>
                  </a:lnTo>
                  <a:close/>
                  <a:moveTo>
                    <a:pt x="526" y="102"/>
                  </a:moveTo>
                  <a:cubicBezTo>
                    <a:pt x="526" y="108"/>
                    <a:pt x="526" y="113"/>
                    <a:pt x="526" y="114"/>
                  </a:cubicBezTo>
                  <a:cubicBezTo>
                    <a:pt x="526" y="115"/>
                    <a:pt x="526" y="117"/>
                    <a:pt x="527" y="117"/>
                  </a:cubicBezTo>
                  <a:cubicBezTo>
                    <a:pt x="527" y="118"/>
                    <a:pt x="529" y="119"/>
                    <a:pt x="536" y="119"/>
                  </a:cubicBezTo>
                  <a:cubicBezTo>
                    <a:pt x="541" y="119"/>
                    <a:pt x="545" y="118"/>
                    <a:pt x="548" y="115"/>
                  </a:cubicBezTo>
                  <a:cubicBezTo>
                    <a:pt x="551" y="112"/>
                    <a:pt x="553" y="107"/>
                    <a:pt x="553" y="102"/>
                  </a:cubicBezTo>
                  <a:cubicBezTo>
                    <a:pt x="553" y="96"/>
                    <a:pt x="550" y="91"/>
                    <a:pt x="548" y="89"/>
                  </a:cubicBezTo>
                  <a:cubicBezTo>
                    <a:pt x="542" y="84"/>
                    <a:pt x="536" y="83"/>
                    <a:pt x="530" y="83"/>
                  </a:cubicBezTo>
                  <a:cubicBezTo>
                    <a:pt x="529" y="83"/>
                    <a:pt x="527" y="83"/>
                    <a:pt x="527" y="84"/>
                  </a:cubicBezTo>
                  <a:cubicBezTo>
                    <a:pt x="526" y="84"/>
                    <a:pt x="526" y="84"/>
                    <a:pt x="526" y="85"/>
                  </a:cubicBezTo>
                  <a:lnTo>
                    <a:pt x="526" y="102"/>
                  </a:lnTo>
                  <a:close/>
                  <a:moveTo>
                    <a:pt x="603" y="103"/>
                  </a:moveTo>
                  <a:cubicBezTo>
                    <a:pt x="603" y="109"/>
                    <a:pt x="603" y="114"/>
                    <a:pt x="604" y="116"/>
                  </a:cubicBezTo>
                  <a:cubicBezTo>
                    <a:pt x="604" y="118"/>
                    <a:pt x="604" y="120"/>
                    <a:pt x="606" y="120"/>
                  </a:cubicBezTo>
                  <a:cubicBezTo>
                    <a:pt x="607" y="120"/>
                    <a:pt x="608" y="120"/>
                    <a:pt x="609" y="120"/>
                  </a:cubicBezTo>
                  <a:cubicBezTo>
                    <a:pt x="609" y="120"/>
                    <a:pt x="609" y="120"/>
                    <a:pt x="609" y="120"/>
                  </a:cubicBezTo>
                  <a:cubicBezTo>
                    <a:pt x="609" y="121"/>
                    <a:pt x="609" y="121"/>
                    <a:pt x="608" y="121"/>
                  </a:cubicBezTo>
                  <a:cubicBezTo>
                    <a:pt x="605" y="121"/>
                    <a:pt x="601" y="121"/>
                    <a:pt x="601" y="121"/>
                  </a:cubicBezTo>
                  <a:cubicBezTo>
                    <a:pt x="600" y="121"/>
                    <a:pt x="597" y="121"/>
                    <a:pt x="595" y="121"/>
                  </a:cubicBezTo>
                  <a:cubicBezTo>
                    <a:pt x="594" y="121"/>
                    <a:pt x="594" y="121"/>
                    <a:pt x="594" y="120"/>
                  </a:cubicBezTo>
                  <a:cubicBezTo>
                    <a:pt x="594" y="120"/>
                    <a:pt x="594" y="120"/>
                    <a:pt x="594" y="120"/>
                  </a:cubicBezTo>
                  <a:cubicBezTo>
                    <a:pt x="595" y="120"/>
                    <a:pt x="595" y="120"/>
                    <a:pt x="596" y="120"/>
                  </a:cubicBezTo>
                  <a:cubicBezTo>
                    <a:pt x="597" y="120"/>
                    <a:pt x="598" y="118"/>
                    <a:pt x="598" y="116"/>
                  </a:cubicBezTo>
                  <a:cubicBezTo>
                    <a:pt x="598" y="114"/>
                    <a:pt x="598" y="109"/>
                    <a:pt x="598" y="103"/>
                  </a:cubicBezTo>
                  <a:cubicBezTo>
                    <a:pt x="598" y="77"/>
                    <a:pt x="598" y="77"/>
                    <a:pt x="598" y="77"/>
                  </a:cubicBezTo>
                  <a:cubicBezTo>
                    <a:pt x="589" y="77"/>
                    <a:pt x="589" y="77"/>
                    <a:pt x="589" y="77"/>
                  </a:cubicBezTo>
                  <a:cubicBezTo>
                    <a:pt x="585" y="77"/>
                    <a:pt x="584" y="78"/>
                    <a:pt x="583" y="79"/>
                  </a:cubicBezTo>
                  <a:cubicBezTo>
                    <a:pt x="582" y="80"/>
                    <a:pt x="582" y="81"/>
                    <a:pt x="582" y="81"/>
                  </a:cubicBezTo>
                  <a:cubicBezTo>
                    <a:pt x="581" y="81"/>
                    <a:pt x="581" y="82"/>
                    <a:pt x="581" y="82"/>
                  </a:cubicBezTo>
                  <a:cubicBezTo>
                    <a:pt x="581" y="82"/>
                    <a:pt x="581" y="81"/>
                    <a:pt x="581" y="81"/>
                  </a:cubicBezTo>
                  <a:cubicBezTo>
                    <a:pt x="581" y="80"/>
                    <a:pt x="582" y="75"/>
                    <a:pt x="582" y="75"/>
                  </a:cubicBezTo>
                  <a:cubicBezTo>
                    <a:pt x="582" y="74"/>
                    <a:pt x="582" y="73"/>
                    <a:pt x="583" y="73"/>
                  </a:cubicBezTo>
                  <a:cubicBezTo>
                    <a:pt x="583" y="73"/>
                    <a:pt x="584" y="74"/>
                    <a:pt x="585" y="74"/>
                  </a:cubicBezTo>
                  <a:cubicBezTo>
                    <a:pt x="587" y="74"/>
                    <a:pt x="590" y="74"/>
                    <a:pt x="590" y="74"/>
                  </a:cubicBezTo>
                  <a:cubicBezTo>
                    <a:pt x="613" y="74"/>
                    <a:pt x="613" y="74"/>
                    <a:pt x="613" y="74"/>
                  </a:cubicBezTo>
                  <a:cubicBezTo>
                    <a:pt x="615" y="74"/>
                    <a:pt x="617" y="74"/>
                    <a:pt x="618" y="74"/>
                  </a:cubicBezTo>
                  <a:cubicBezTo>
                    <a:pt x="619" y="74"/>
                    <a:pt x="619" y="74"/>
                    <a:pt x="620" y="74"/>
                  </a:cubicBezTo>
                  <a:cubicBezTo>
                    <a:pt x="620" y="74"/>
                    <a:pt x="620" y="74"/>
                    <a:pt x="620" y="75"/>
                  </a:cubicBezTo>
                  <a:cubicBezTo>
                    <a:pt x="620" y="76"/>
                    <a:pt x="620" y="81"/>
                    <a:pt x="620" y="81"/>
                  </a:cubicBezTo>
                  <a:cubicBezTo>
                    <a:pt x="620" y="82"/>
                    <a:pt x="620" y="82"/>
                    <a:pt x="619" y="82"/>
                  </a:cubicBezTo>
                  <a:cubicBezTo>
                    <a:pt x="619" y="82"/>
                    <a:pt x="619" y="82"/>
                    <a:pt x="619" y="81"/>
                  </a:cubicBezTo>
                  <a:cubicBezTo>
                    <a:pt x="619" y="80"/>
                    <a:pt x="619" y="80"/>
                    <a:pt x="619" y="80"/>
                  </a:cubicBezTo>
                  <a:cubicBezTo>
                    <a:pt x="619" y="79"/>
                    <a:pt x="617" y="77"/>
                    <a:pt x="611" y="77"/>
                  </a:cubicBezTo>
                  <a:cubicBezTo>
                    <a:pt x="603" y="77"/>
                    <a:pt x="603" y="77"/>
                    <a:pt x="603" y="77"/>
                  </a:cubicBezTo>
                  <a:lnTo>
                    <a:pt x="603" y="103"/>
                  </a:lnTo>
                  <a:close/>
                  <a:moveTo>
                    <a:pt x="630" y="96"/>
                  </a:moveTo>
                  <a:cubicBezTo>
                    <a:pt x="630" y="88"/>
                    <a:pt x="630" y="87"/>
                    <a:pt x="630" y="85"/>
                  </a:cubicBezTo>
                  <a:cubicBezTo>
                    <a:pt x="630" y="83"/>
                    <a:pt x="630" y="82"/>
                    <a:pt x="628" y="82"/>
                  </a:cubicBezTo>
                  <a:cubicBezTo>
                    <a:pt x="627" y="82"/>
                    <a:pt x="627" y="82"/>
                    <a:pt x="626" y="82"/>
                  </a:cubicBezTo>
                  <a:cubicBezTo>
                    <a:pt x="626" y="82"/>
                    <a:pt x="626" y="82"/>
                    <a:pt x="626" y="82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9" y="81"/>
                    <a:pt x="632" y="81"/>
                    <a:pt x="633" y="81"/>
                  </a:cubicBezTo>
                  <a:cubicBezTo>
                    <a:pt x="633" y="81"/>
                    <a:pt x="645" y="81"/>
                    <a:pt x="646" y="81"/>
                  </a:cubicBezTo>
                  <a:cubicBezTo>
                    <a:pt x="647" y="81"/>
                    <a:pt x="648" y="81"/>
                    <a:pt x="648" y="81"/>
                  </a:cubicBezTo>
                  <a:cubicBezTo>
                    <a:pt x="648" y="81"/>
                    <a:pt x="649" y="81"/>
                    <a:pt x="649" y="81"/>
                  </a:cubicBezTo>
                  <a:cubicBezTo>
                    <a:pt x="649" y="81"/>
                    <a:pt x="649" y="81"/>
                    <a:pt x="649" y="81"/>
                  </a:cubicBezTo>
                  <a:cubicBezTo>
                    <a:pt x="649" y="82"/>
                    <a:pt x="649" y="82"/>
                    <a:pt x="649" y="84"/>
                  </a:cubicBezTo>
                  <a:cubicBezTo>
                    <a:pt x="649" y="84"/>
                    <a:pt x="649" y="87"/>
                    <a:pt x="648" y="87"/>
                  </a:cubicBezTo>
                  <a:cubicBezTo>
                    <a:pt x="648" y="87"/>
                    <a:pt x="648" y="88"/>
                    <a:pt x="648" y="88"/>
                  </a:cubicBezTo>
                  <a:cubicBezTo>
                    <a:pt x="648" y="88"/>
                    <a:pt x="648" y="88"/>
                    <a:pt x="648" y="87"/>
                  </a:cubicBezTo>
                  <a:cubicBezTo>
                    <a:pt x="648" y="87"/>
                    <a:pt x="647" y="86"/>
                    <a:pt x="647" y="85"/>
                  </a:cubicBezTo>
                  <a:cubicBezTo>
                    <a:pt x="647" y="84"/>
                    <a:pt x="646" y="84"/>
                    <a:pt x="643" y="84"/>
                  </a:cubicBezTo>
                  <a:cubicBezTo>
                    <a:pt x="642" y="84"/>
                    <a:pt x="636" y="83"/>
                    <a:pt x="636" y="83"/>
                  </a:cubicBezTo>
                  <a:cubicBezTo>
                    <a:pt x="635" y="83"/>
                    <a:pt x="635" y="84"/>
                    <a:pt x="635" y="84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9"/>
                    <a:pt x="635" y="99"/>
                    <a:pt x="636" y="99"/>
                  </a:cubicBezTo>
                  <a:cubicBezTo>
                    <a:pt x="636" y="99"/>
                    <a:pt x="643" y="99"/>
                    <a:pt x="645" y="99"/>
                  </a:cubicBezTo>
                  <a:cubicBezTo>
                    <a:pt x="646" y="99"/>
                    <a:pt x="647" y="99"/>
                    <a:pt x="647" y="98"/>
                  </a:cubicBezTo>
                  <a:cubicBezTo>
                    <a:pt x="648" y="98"/>
                    <a:pt x="648" y="97"/>
                    <a:pt x="648" y="97"/>
                  </a:cubicBezTo>
                  <a:cubicBezTo>
                    <a:pt x="648" y="97"/>
                    <a:pt x="648" y="97"/>
                    <a:pt x="648" y="98"/>
                  </a:cubicBezTo>
                  <a:cubicBezTo>
                    <a:pt x="648" y="98"/>
                    <a:pt x="648" y="99"/>
                    <a:pt x="648" y="101"/>
                  </a:cubicBezTo>
                  <a:cubicBezTo>
                    <a:pt x="648" y="102"/>
                    <a:pt x="648" y="104"/>
                    <a:pt x="648" y="104"/>
                  </a:cubicBezTo>
                  <a:cubicBezTo>
                    <a:pt x="648" y="104"/>
                    <a:pt x="648" y="105"/>
                    <a:pt x="647" y="105"/>
                  </a:cubicBezTo>
                  <a:cubicBezTo>
                    <a:pt x="647" y="105"/>
                    <a:pt x="647" y="105"/>
                    <a:pt x="647" y="105"/>
                  </a:cubicBezTo>
                  <a:cubicBezTo>
                    <a:pt x="647" y="104"/>
                    <a:pt x="647" y="103"/>
                    <a:pt x="647" y="103"/>
                  </a:cubicBezTo>
                  <a:cubicBezTo>
                    <a:pt x="646" y="102"/>
                    <a:pt x="646" y="101"/>
                    <a:pt x="644" y="101"/>
                  </a:cubicBezTo>
                  <a:cubicBezTo>
                    <a:pt x="642" y="101"/>
                    <a:pt x="636" y="101"/>
                    <a:pt x="636" y="101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5" y="106"/>
                    <a:pt x="635" y="106"/>
                    <a:pt x="635" y="106"/>
                  </a:cubicBezTo>
                  <a:cubicBezTo>
                    <a:pt x="635" y="107"/>
                    <a:pt x="635" y="114"/>
                    <a:pt x="635" y="115"/>
                  </a:cubicBezTo>
                  <a:cubicBezTo>
                    <a:pt x="635" y="118"/>
                    <a:pt x="636" y="119"/>
                    <a:pt x="642" y="119"/>
                  </a:cubicBezTo>
                  <a:cubicBezTo>
                    <a:pt x="643" y="119"/>
                    <a:pt x="646" y="119"/>
                    <a:pt x="647" y="118"/>
                  </a:cubicBezTo>
                  <a:cubicBezTo>
                    <a:pt x="649" y="118"/>
                    <a:pt x="649" y="117"/>
                    <a:pt x="650" y="115"/>
                  </a:cubicBezTo>
                  <a:cubicBezTo>
                    <a:pt x="650" y="114"/>
                    <a:pt x="650" y="114"/>
                    <a:pt x="650" y="114"/>
                  </a:cubicBezTo>
                  <a:cubicBezTo>
                    <a:pt x="650" y="114"/>
                    <a:pt x="651" y="114"/>
                    <a:pt x="651" y="115"/>
                  </a:cubicBezTo>
                  <a:cubicBezTo>
                    <a:pt x="651" y="115"/>
                    <a:pt x="650" y="119"/>
                    <a:pt x="650" y="120"/>
                  </a:cubicBezTo>
                  <a:cubicBezTo>
                    <a:pt x="649" y="121"/>
                    <a:pt x="649" y="121"/>
                    <a:pt x="647" y="121"/>
                  </a:cubicBezTo>
                  <a:cubicBezTo>
                    <a:pt x="643" y="121"/>
                    <a:pt x="640" y="121"/>
                    <a:pt x="637" y="121"/>
                  </a:cubicBezTo>
                  <a:cubicBezTo>
                    <a:pt x="635" y="121"/>
                    <a:pt x="634" y="121"/>
                    <a:pt x="633" y="121"/>
                  </a:cubicBezTo>
                  <a:cubicBezTo>
                    <a:pt x="633" y="121"/>
                    <a:pt x="632" y="121"/>
                    <a:pt x="630" y="121"/>
                  </a:cubicBezTo>
                  <a:cubicBezTo>
                    <a:pt x="629" y="121"/>
                    <a:pt x="628" y="121"/>
                    <a:pt x="627" y="121"/>
                  </a:cubicBezTo>
                  <a:cubicBezTo>
                    <a:pt x="627" y="121"/>
                    <a:pt x="626" y="121"/>
                    <a:pt x="626" y="121"/>
                  </a:cubicBezTo>
                  <a:cubicBezTo>
                    <a:pt x="626" y="120"/>
                    <a:pt x="627" y="120"/>
                    <a:pt x="627" y="120"/>
                  </a:cubicBezTo>
                  <a:cubicBezTo>
                    <a:pt x="627" y="120"/>
                    <a:pt x="628" y="120"/>
                    <a:pt x="629" y="120"/>
                  </a:cubicBezTo>
                  <a:cubicBezTo>
                    <a:pt x="630" y="120"/>
                    <a:pt x="630" y="119"/>
                    <a:pt x="630" y="117"/>
                  </a:cubicBezTo>
                  <a:cubicBezTo>
                    <a:pt x="630" y="115"/>
                    <a:pt x="630" y="111"/>
                    <a:pt x="630" y="106"/>
                  </a:cubicBezTo>
                  <a:lnTo>
                    <a:pt x="630" y="96"/>
                  </a:lnTo>
                  <a:close/>
                  <a:moveTo>
                    <a:pt x="664" y="116"/>
                  </a:moveTo>
                  <a:cubicBezTo>
                    <a:pt x="658" y="111"/>
                    <a:pt x="657" y="105"/>
                    <a:pt x="657" y="100"/>
                  </a:cubicBezTo>
                  <a:cubicBezTo>
                    <a:pt x="657" y="97"/>
                    <a:pt x="658" y="91"/>
                    <a:pt x="663" y="86"/>
                  </a:cubicBezTo>
                  <a:cubicBezTo>
                    <a:pt x="666" y="83"/>
                    <a:pt x="671" y="81"/>
                    <a:pt x="680" y="81"/>
                  </a:cubicBezTo>
                  <a:cubicBezTo>
                    <a:pt x="682" y="81"/>
                    <a:pt x="685" y="81"/>
                    <a:pt x="688" y="81"/>
                  </a:cubicBezTo>
                  <a:cubicBezTo>
                    <a:pt x="690" y="81"/>
                    <a:pt x="691" y="82"/>
                    <a:pt x="693" y="82"/>
                  </a:cubicBezTo>
                  <a:cubicBezTo>
                    <a:pt x="694" y="82"/>
                    <a:pt x="694" y="82"/>
                    <a:pt x="694" y="82"/>
                  </a:cubicBezTo>
                  <a:cubicBezTo>
                    <a:pt x="694" y="83"/>
                    <a:pt x="694" y="84"/>
                    <a:pt x="694" y="85"/>
                  </a:cubicBezTo>
                  <a:cubicBezTo>
                    <a:pt x="693" y="87"/>
                    <a:pt x="693" y="90"/>
                    <a:pt x="693" y="91"/>
                  </a:cubicBezTo>
                  <a:cubicBezTo>
                    <a:pt x="693" y="92"/>
                    <a:pt x="693" y="92"/>
                    <a:pt x="693" y="92"/>
                  </a:cubicBezTo>
                  <a:cubicBezTo>
                    <a:pt x="692" y="92"/>
                    <a:pt x="692" y="92"/>
                    <a:pt x="692" y="91"/>
                  </a:cubicBezTo>
                  <a:cubicBezTo>
                    <a:pt x="692" y="89"/>
                    <a:pt x="691" y="87"/>
                    <a:pt x="690" y="86"/>
                  </a:cubicBezTo>
                  <a:cubicBezTo>
                    <a:pt x="688" y="84"/>
                    <a:pt x="684" y="83"/>
                    <a:pt x="679" y="83"/>
                  </a:cubicBezTo>
                  <a:cubicBezTo>
                    <a:pt x="672" y="83"/>
                    <a:pt x="669" y="85"/>
                    <a:pt x="667" y="86"/>
                  </a:cubicBezTo>
                  <a:cubicBezTo>
                    <a:pt x="663" y="90"/>
                    <a:pt x="662" y="95"/>
                    <a:pt x="662" y="100"/>
                  </a:cubicBezTo>
                  <a:cubicBezTo>
                    <a:pt x="662" y="110"/>
                    <a:pt x="670" y="119"/>
                    <a:pt x="682" y="119"/>
                  </a:cubicBezTo>
                  <a:cubicBezTo>
                    <a:pt x="686" y="119"/>
                    <a:pt x="689" y="119"/>
                    <a:pt x="691" y="117"/>
                  </a:cubicBezTo>
                  <a:cubicBezTo>
                    <a:pt x="692" y="115"/>
                    <a:pt x="693" y="113"/>
                    <a:pt x="693" y="112"/>
                  </a:cubicBezTo>
                  <a:cubicBezTo>
                    <a:pt x="693" y="112"/>
                    <a:pt x="693" y="111"/>
                    <a:pt x="693" y="111"/>
                  </a:cubicBezTo>
                  <a:cubicBezTo>
                    <a:pt x="694" y="111"/>
                    <a:pt x="694" y="112"/>
                    <a:pt x="694" y="112"/>
                  </a:cubicBezTo>
                  <a:cubicBezTo>
                    <a:pt x="694" y="113"/>
                    <a:pt x="693" y="117"/>
                    <a:pt x="693" y="119"/>
                  </a:cubicBezTo>
                  <a:cubicBezTo>
                    <a:pt x="692" y="120"/>
                    <a:pt x="692" y="120"/>
                    <a:pt x="691" y="120"/>
                  </a:cubicBezTo>
                  <a:cubicBezTo>
                    <a:pt x="689" y="121"/>
                    <a:pt x="685" y="122"/>
                    <a:pt x="681" y="122"/>
                  </a:cubicBezTo>
                  <a:cubicBezTo>
                    <a:pt x="673" y="122"/>
                    <a:pt x="668" y="120"/>
                    <a:pt x="664" y="116"/>
                  </a:cubicBezTo>
                  <a:close/>
                  <a:moveTo>
                    <a:pt x="739" y="106"/>
                  </a:moveTo>
                  <a:cubicBezTo>
                    <a:pt x="739" y="111"/>
                    <a:pt x="739" y="115"/>
                    <a:pt x="739" y="117"/>
                  </a:cubicBezTo>
                  <a:cubicBezTo>
                    <a:pt x="739" y="119"/>
                    <a:pt x="739" y="120"/>
                    <a:pt x="741" y="120"/>
                  </a:cubicBezTo>
                  <a:cubicBezTo>
                    <a:pt x="742" y="120"/>
                    <a:pt x="743" y="120"/>
                    <a:pt x="744" y="120"/>
                  </a:cubicBezTo>
                  <a:cubicBezTo>
                    <a:pt x="744" y="120"/>
                    <a:pt x="744" y="120"/>
                    <a:pt x="744" y="121"/>
                  </a:cubicBezTo>
                  <a:cubicBezTo>
                    <a:pt x="744" y="121"/>
                    <a:pt x="744" y="121"/>
                    <a:pt x="743" y="121"/>
                  </a:cubicBezTo>
                  <a:cubicBezTo>
                    <a:pt x="740" y="121"/>
                    <a:pt x="737" y="121"/>
                    <a:pt x="736" y="121"/>
                  </a:cubicBezTo>
                  <a:cubicBezTo>
                    <a:pt x="736" y="121"/>
                    <a:pt x="733" y="121"/>
                    <a:pt x="731" y="121"/>
                  </a:cubicBezTo>
                  <a:cubicBezTo>
                    <a:pt x="730" y="121"/>
                    <a:pt x="730" y="121"/>
                    <a:pt x="730" y="121"/>
                  </a:cubicBezTo>
                  <a:cubicBezTo>
                    <a:pt x="730" y="120"/>
                    <a:pt x="730" y="120"/>
                    <a:pt x="731" y="120"/>
                  </a:cubicBezTo>
                  <a:cubicBezTo>
                    <a:pt x="731" y="120"/>
                    <a:pt x="732" y="120"/>
                    <a:pt x="732" y="120"/>
                  </a:cubicBezTo>
                  <a:cubicBezTo>
                    <a:pt x="733" y="120"/>
                    <a:pt x="733" y="119"/>
                    <a:pt x="734" y="117"/>
                  </a:cubicBezTo>
                  <a:cubicBezTo>
                    <a:pt x="734" y="115"/>
                    <a:pt x="734" y="111"/>
                    <a:pt x="734" y="106"/>
                  </a:cubicBezTo>
                  <a:cubicBezTo>
                    <a:pt x="734" y="101"/>
                    <a:pt x="734" y="101"/>
                    <a:pt x="734" y="101"/>
                  </a:cubicBezTo>
                  <a:cubicBezTo>
                    <a:pt x="734" y="100"/>
                    <a:pt x="734" y="100"/>
                    <a:pt x="734" y="100"/>
                  </a:cubicBezTo>
                  <a:cubicBezTo>
                    <a:pt x="711" y="100"/>
                    <a:pt x="711" y="100"/>
                    <a:pt x="711" y="100"/>
                  </a:cubicBezTo>
                  <a:cubicBezTo>
                    <a:pt x="711" y="100"/>
                    <a:pt x="711" y="100"/>
                    <a:pt x="711" y="101"/>
                  </a:cubicBezTo>
                  <a:cubicBezTo>
                    <a:pt x="711" y="106"/>
                    <a:pt x="711" y="106"/>
                    <a:pt x="711" y="106"/>
                  </a:cubicBezTo>
                  <a:cubicBezTo>
                    <a:pt x="711" y="111"/>
                    <a:pt x="711" y="115"/>
                    <a:pt x="711" y="117"/>
                  </a:cubicBezTo>
                  <a:cubicBezTo>
                    <a:pt x="711" y="119"/>
                    <a:pt x="711" y="120"/>
                    <a:pt x="713" y="120"/>
                  </a:cubicBezTo>
                  <a:cubicBezTo>
                    <a:pt x="714" y="120"/>
                    <a:pt x="715" y="120"/>
                    <a:pt x="715" y="120"/>
                  </a:cubicBezTo>
                  <a:cubicBezTo>
                    <a:pt x="716" y="120"/>
                    <a:pt x="716" y="120"/>
                    <a:pt x="716" y="121"/>
                  </a:cubicBezTo>
                  <a:cubicBezTo>
                    <a:pt x="716" y="121"/>
                    <a:pt x="715" y="121"/>
                    <a:pt x="715" y="121"/>
                  </a:cubicBezTo>
                  <a:cubicBezTo>
                    <a:pt x="712" y="121"/>
                    <a:pt x="708" y="121"/>
                    <a:pt x="708" y="121"/>
                  </a:cubicBezTo>
                  <a:cubicBezTo>
                    <a:pt x="708" y="121"/>
                    <a:pt x="704" y="121"/>
                    <a:pt x="703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3" y="120"/>
                    <a:pt x="703" y="120"/>
                    <a:pt x="704" y="120"/>
                  </a:cubicBezTo>
                  <a:cubicBezTo>
                    <a:pt x="705" y="120"/>
                    <a:pt x="705" y="119"/>
                    <a:pt x="705" y="117"/>
                  </a:cubicBezTo>
                  <a:cubicBezTo>
                    <a:pt x="706" y="115"/>
                    <a:pt x="706" y="111"/>
                    <a:pt x="706" y="106"/>
                  </a:cubicBezTo>
                  <a:cubicBezTo>
                    <a:pt x="706" y="96"/>
                    <a:pt x="706" y="96"/>
                    <a:pt x="706" y="96"/>
                  </a:cubicBezTo>
                  <a:cubicBezTo>
                    <a:pt x="706" y="88"/>
                    <a:pt x="706" y="87"/>
                    <a:pt x="706" y="85"/>
                  </a:cubicBezTo>
                  <a:cubicBezTo>
                    <a:pt x="705" y="83"/>
                    <a:pt x="705" y="82"/>
                    <a:pt x="703" y="82"/>
                  </a:cubicBezTo>
                  <a:cubicBezTo>
                    <a:pt x="703" y="82"/>
                    <a:pt x="702" y="82"/>
                    <a:pt x="701" y="82"/>
                  </a:cubicBezTo>
                  <a:cubicBezTo>
                    <a:pt x="701" y="82"/>
                    <a:pt x="701" y="82"/>
                    <a:pt x="701" y="82"/>
                  </a:cubicBezTo>
                  <a:cubicBezTo>
                    <a:pt x="701" y="81"/>
                    <a:pt x="701" y="81"/>
                    <a:pt x="702" y="81"/>
                  </a:cubicBezTo>
                  <a:cubicBezTo>
                    <a:pt x="704" y="81"/>
                    <a:pt x="708" y="81"/>
                    <a:pt x="708" y="81"/>
                  </a:cubicBezTo>
                  <a:cubicBezTo>
                    <a:pt x="708" y="81"/>
                    <a:pt x="712" y="81"/>
                    <a:pt x="714" y="81"/>
                  </a:cubicBezTo>
                  <a:cubicBezTo>
                    <a:pt x="714" y="81"/>
                    <a:pt x="714" y="81"/>
                    <a:pt x="714" y="82"/>
                  </a:cubicBezTo>
                  <a:cubicBezTo>
                    <a:pt x="714" y="82"/>
                    <a:pt x="714" y="82"/>
                    <a:pt x="714" y="82"/>
                  </a:cubicBezTo>
                  <a:cubicBezTo>
                    <a:pt x="714" y="82"/>
                    <a:pt x="713" y="82"/>
                    <a:pt x="713" y="82"/>
                  </a:cubicBezTo>
                  <a:cubicBezTo>
                    <a:pt x="711" y="83"/>
                    <a:pt x="711" y="83"/>
                    <a:pt x="711" y="85"/>
                  </a:cubicBezTo>
                  <a:cubicBezTo>
                    <a:pt x="711" y="87"/>
                    <a:pt x="711" y="88"/>
                    <a:pt x="711" y="97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11" y="98"/>
                    <a:pt x="711" y="98"/>
                    <a:pt x="711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8"/>
                    <a:pt x="734" y="98"/>
                    <a:pt x="734" y="98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88"/>
                    <a:pt x="734" y="87"/>
                    <a:pt x="734" y="85"/>
                  </a:cubicBezTo>
                  <a:cubicBezTo>
                    <a:pt x="734" y="83"/>
                    <a:pt x="733" y="82"/>
                    <a:pt x="732" y="82"/>
                  </a:cubicBezTo>
                  <a:cubicBezTo>
                    <a:pt x="731" y="82"/>
                    <a:pt x="730" y="82"/>
                    <a:pt x="730" y="82"/>
                  </a:cubicBezTo>
                  <a:cubicBezTo>
                    <a:pt x="730" y="82"/>
                    <a:pt x="729" y="82"/>
                    <a:pt x="729" y="82"/>
                  </a:cubicBezTo>
                  <a:cubicBezTo>
                    <a:pt x="729" y="81"/>
                    <a:pt x="730" y="81"/>
                    <a:pt x="730" y="81"/>
                  </a:cubicBezTo>
                  <a:cubicBezTo>
                    <a:pt x="733" y="81"/>
                    <a:pt x="736" y="81"/>
                    <a:pt x="736" y="81"/>
                  </a:cubicBezTo>
                  <a:cubicBezTo>
                    <a:pt x="737" y="81"/>
                    <a:pt x="740" y="81"/>
                    <a:pt x="742" y="81"/>
                  </a:cubicBezTo>
                  <a:cubicBezTo>
                    <a:pt x="742" y="81"/>
                    <a:pt x="743" y="81"/>
                    <a:pt x="743" y="82"/>
                  </a:cubicBezTo>
                  <a:cubicBezTo>
                    <a:pt x="743" y="82"/>
                    <a:pt x="742" y="82"/>
                    <a:pt x="742" y="82"/>
                  </a:cubicBezTo>
                  <a:cubicBezTo>
                    <a:pt x="742" y="82"/>
                    <a:pt x="742" y="82"/>
                    <a:pt x="741" y="82"/>
                  </a:cubicBezTo>
                  <a:cubicBezTo>
                    <a:pt x="739" y="83"/>
                    <a:pt x="739" y="83"/>
                    <a:pt x="739" y="85"/>
                  </a:cubicBezTo>
                  <a:cubicBezTo>
                    <a:pt x="739" y="87"/>
                    <a:pt x="739" y="88"/>
                    <a:pt x="739" y="96"/>
                  </a:cubicBezTo>
                  <a:lnTo>
                    <a:pt x="739" y="106"/>
                  </a:lnTo>
                  <a:close/>
                  <a:moveTo>
                    <a:pt x="759" y="114"/>
                  </a:moveTo>
                  <a:cubicBezTo>
                    <a:pt x="759" y="118"/>
                    <a:pt x="760" y="119"/>
                    <a:pt x="761" y="120"/>
                  </a:cubicBezTo>
                  <a:cubicBezTo>
                    <a:pt x="762" y="120"/>
                    <a:pt x="763" y="120"/>
                    <a:pt x="764" y="120"/>
                  </a:cubicBezTo>
                  <a:cubicBezTo>
                    <a:pt x="764" y="120"/>
                    <a:pt x="764" y="120"/>
                    <a:pt x="764" y="121"/>
                  </a:cubicBezTo>
                  <a:cubicBezTo>
                    <a:pt x="764" y="121"/>
                    <a:pt x="764" y="121"/>
                    <a:pt x="763" y="121"/>
                  </a:cubicBezTo>
                  <a:cubicBezTo>
                    <a:pt x="760" y="121"/>
                    <a:pt x="758" y="121"/>
                    <a:pt x="758" y="121"/>
                  </a:cubicBezTo>
                  <a:cubicBezTo>
                    <a:pt x="757" y="121"/>
                    <a:pt x="755" y="121"/>
                    <a:pt x="752" y="121"/>
                  </a:cubicBezTo>
                  <a:cubicBezTo>
                    <a:pt x="752" y="121"/>
                    <a:pt x="752" y="121"/>
                    <a:pt x="752" y="121"/>
                  </a:cubicBezTo>
                  <a:cubicBezTo>
                    <a:pt x="752" y="120"/>
                    <a:pt x="752" y="120"/>
                    <a:pt x="752" y="120"/>
                  </a:cubicBezTo>
                  <a:cubicBezTo>
                    <a:pt x="752" y="120"/>
                    <a:pt x="753" y="120"/>
                    <a:pt x="754" y="120"/>
                  </a:cubicBezTo>
                  <a:cubicBezTo>
                    <a:pt x="756" y="119"/>
                    <a:pt x="756" y="118"/>
                    <a:pt x="756" y="113"/>
                  </a:cubicBezTo>
                  <a:cubicBezTo>
                    <a:pt x="756" y="83"/>
                    <a:pt x="756" y="83"/>
                    <a:pt x="756" y="83"/>
                  </a:cubicBezTo>
                  <a:cubicBezTo>
                    <a:pt x="756" y="81"/>
                    <a:pt x="756" y="81"/>
                    <a:pt x="756" y="81"/>
                  </a:cubicBezTo>
                  <a:cubicBezTo>
                    <a:pt x="757" y="81"/>
                    <a:pt x="758" y="82"/>
                    <a:pt x="759" y="82"/>
                  </a:cubicBezTo>
                  <a:cubicBezTo>
                    <a:pt x="759" y="83"/>
                    <a:pt x="767" y="91"/>
                    <a:pt x="776" y="100"/>
                  </a:cubicBezTo>
                  <a:cubicBezTo>
                    <a:pt x="781" y="106"/>
                    <a:pt x="787" y="112"/>
                    <a:pt x="789" y="114"/>
                  </a:cubicBezTo>
                  <a:cubicBezTo>
                    <a:pt x="788" y="87"/>
                    <a:pt x="788" y="87"/>
                    <a:pt x="788" y="87"/>
                  </a:cubicBezTo>
                  <a:cubicBezTo>
                    <a:pt x="788" y="84"/>
                    <a:pt x="788" y="83"/>
                    <a:pt x="786" y="82"/>
                  </a:cubicBezTo>
                  <a:cubicBezTo>
                    <a:pt x="785" y="82"/>
                    <a:pt x="784" y="82"/>
                    <a:pt x="783" y="82"/>
                  </a:cubicBezTo>
                  <a:cubicBezTo>
                    <a:pt x="783" y="82"/>
                    <a:pt x="783" y="82"/>
                    <a:pt x="783" y="82"/>
                  </a:cubicBezTo>
                  <a:cubicBezTo>
                    <a:pt x="783" y="81"/>
                    <a:pt x="783" y="81"/>
                    <a:pt x="784" y="81"/>
                  </a:cubicBezTo>
                  <a:cubicBezTo>
                    <a:pt x="786" y="81"/>
                    <a:pt x="789" y="81"/>
                    <a:pt x="790" y="81"/>
                  </a:cubicBezTo>
                  <a:cubicBezTo>
                    <a:pt x="790" y="81"/>
                    <a:pt x="792" y="81"/>
                    <a:pt x="794" y="81"/>
                  </a:cubicBezTo>
                  <a:cubicBezTo>
                    <a:pt x="795" y="81"/>
                    <a:pt x="795" y="81"/>
                    <a:pt x="795" y="82"/>
                  </a:cubicBezTo>
                  <a:cubicBezTo>
                    <a:pt x="795" y="82"/>
                    <a:pt x="795" y="82"/>
                    <a:pt x="795" y="82"/>
                  </a:cubicBezTo>
                  <a:cubicBezTo>
                    <a:pt x="794" y="82"/>
                    <a:pt x="794" y="82"/>
                    <a:pt x="793" y="82"/>
                  </a:cubicBezTo>
                  <a:cubicBezTo>
                    <a:pt x="792" y="83"/>
                    <a:pt x="791" y="84"/>
                    <a:pt x="791" y="87"/>
                  </a:cubicBezTo>
                  <a:cubicBezTo>
                    <a:pt x="791" y="118"/>
                    <a:pt x="791" y="118"/>
                    <a:pt x="791" y="118"/>
                  </a:cubicBezTo>
                  <a:cubicBezTo>
                    <a:pt x="791" y="121"/>
                    <a:pt x="791" y="121"/>
                    <a:pt x="791" y="121"/>
                  </a:cubicBezTo>
                  <a:cubicBezTo>
                    <a:pt x="790" y="121"/>
                    <a:pt x="790" y="121"/>
                    <a:pt x="787" y="118"/>
                  </a:cubicBezTo>
                  <a:cubicBezTo>
                    <a:pt x="786" y="118"/>
                    <a:pt x="778" y="110"/>
                    <a:pt x="773" y="104"/>
                  </a:cubicBezTo>
                  <a:cubicBezTo>
                    <a:pt x="766" y="97"/>
                    <a:pt x="760" y="91"/>
                    <a:pt x="758" y="89"/>
                  </a:cubicBezTo>
                  <a:lnTo>
                    <a:pt x="759" y="114"/>
                  </a:lnTo>
                  <a:close/>
                  <a:moveTo>
                    <a:pt x="822" y="81"/>
                  </a:moveTo>
                  <a:cubicBezTo>
                    <a:pt x="835" y="81"/>
                    <a:pt x="844" y="88"/>
                    <a:pt x="844" y="100"/>
                  </a:cubicBezTo>
                  <a:cubicBezTo>
                    <a:pt x="844" y="112"/>
                    <a:pt x="835" y="122"/>
                    <a:pt x="822" y="122"/>
                  </a:cubicBezTo>
                  <a:cubicBezTo>
                    <a:pt x="807" y="122"/>
                    <a:pt x="801" y="110"/>
                    <a:pt x="801" y="101"/>
                  </a:cubicBezTo>
                  <a:cubicBezTo>
                    <a:pt x="801" y="93"/>
                    <a:pt x="807" y="81"/>
                    <a:pt x="822" y="81"/>
                  </a:cubicBezTo>
                  <a:close/>
                  <a:moveTo>
                    <a:pt x="824" y="119"/>
                  </a:moveTo>
                  <a:cubicBezTo>
                    <a:pt x="829" y="119"/>
                    <a:pt x="838" y="117"/>
                    <a:pt x="838" y="102"/>
                  </a:cubicBezTo>
                  <a:cubicBezTo>
                    <a:pt x="838" y="89"/>
                    <a:pt x="831" y="82"/>
                    <a:pt x="822" y="82"/>
                  </a:cubicBezTo>
                  <a:cubicBezTo>
                    <a:pt x="813" y="82"/>
                    <a:pt x="807" y="88"/>
                    <a:pt x="807" y="100"/>
                  </a:cubicBezTo>
                  <a:cubicBezTo>
                    <a:pt x="807" y="112"/>
                    <a:pt x="814" y="119"/>
                    <a:pt x="824" y="119"/>
                  </a:cubicBezTo>
                  <a:close/>
                  <a:moveTo>
                    <a:pt x="861" y="106"/>
                  </a:moveTo>
                  <a:cubicBezTo>
                    <a:pt x="861" y="114"/>
                    <a:pt x="861" y="117"/>
                    <a:pt x="862" y="118"/>
                  </a:cubicBezTo>
                  <a:cubicBezTo>
                    <a:pt x="863" y="118"/>
                    <a:pt x="865" y="119"/>
                    <a:pt x="869" y="119"/>
                  </a:cubicBezTo>
                  <a:cubicBezTo>
                    <a:pt x="872" y="119"/>
                    <a:pt x="874" y="119"/>
                    <a:pt x="876" y="117"/>
                  </a:cubicBezTo>
                  <a:cubicBezTo>
                    <a:pt x="876" y="116"/>
                    <a:pt x="877" y="115"/>
                    <a:pt x="877" y="114"/>
                  </a:cubicBezTo>
                  <a:cubicBezTo>
                    <a:pt x="877" y="114"/>
                    <a:pt x="877" y="114"/>
                    <a:pt x="878" y="114"/>
                  </a:cubicBezTo>
                  <a:cubicBezTo>
                    <a:pt x="878" y="114"/>
                    <a:pt x="878" y="114"/>
                    <a:pt x="878" y="114"/>
                  </a:cubicBezTo>
                  <a:cubicBezTo>
                    <a:pt x="878" y="115"/>
                    <a:pt x="878" y="118"/>
                    <a:pt x="877" y="120"/>
                  </a:cubicBezTo>
                  <a:cubicBezTo>
                    <a:pt x="877" y="121"/>
                    <a:pt x="877" y="121"/>
                    <a:pt x="874" y="121"/>
                  </a:cubicBezTo>
                  <a:cubicBezTo>
                    <a:pt x="870" y="121"/>
                    <a:pt x="867" y="121"/>
                    <a:pt x="864" y="121"/>
                  </a:cubicBezTo>
                  <a:cubicBezTo>
                    <a:pt x="862" y="121"/>
                    <a:pt x="860" y="121"/>
                    <a:pt x="858" y="121"/>
                  </a:cubicBezTo>
                  <a:cubicBezTo>
                    <a:pt x="858" y="121"/>
                    <a:pt x="857" y="121"/>
                    <a:pt x="856" y="121"/>
                  </a:cubicBezTo>
                  <a:cubicBezTo>
                    <a:pt x="855" y="121"/>
                    <a:pt x="854" y="121"/>
                    <a:pt x="853" y="121"/>
                  </a:cubicBezTo>
                  <a:cubicBezTo>
                    <a:pt x="852" y="121"/>
                    <a:pt x="852" y="121"/>
                    <a:pt x="852" y="121"/>
                  </a:cubicBezTo>
                  <a:cubicBezTo>
                    <a:pt x="852" y="120"/>
                    <a:pt x="852" y="120"/>
                    <a:pt x="852" y="120"/>
                  </a:cubicBezTo>
                  <a:cubicBezTo>
                    <a:pt x="853" y="120"/>
                    <a:pt x="854" y="120"/>
                    <a:pt x="854" y="120"/>
                  </a:cubicBezTo>
                  <a:cubicBezTo>
                    <a:pt x="855" y="120"/>
                    <a:pt x="855" y="119"/>
                    <a:pt x="856" y="117"/>
                  </a:cubicBezTo>
                  <a:cubicBezTo>
                    <a:pt x="856" y="115"/>
                    <a:pt x="856" y="111"/>
                    <a:pt x="856" y="106"/>
                  </a:cubicBezTo>
                  <a:cubicBezTo>
                    <a:pt x="856" y="96"/>
                    <a:pt x="856" y="96"/>
                    <a:pt x="856" y="96"/>
                  </a:cubicBezTo>
                  <a:cubicBezTo>
                    <a:pt x="856" y="88"/>
                    <a:pt x="856" y="87"/>
                    <a:pt x="856" y="85"/>
                  </a:cubicBezTo>
                  <a:cubicBezTo>
                    <a:pt x="856" y="83"/>
                    <a:pt x="855" y="82"/>
                    <a:pt x="853" y="82"/>
                  </a:cubicBezTo>
                  <a:cubicBezTo>
                    <a:pt x="853" y="82"/>
                    <a:pt x="852" y="82"/>
                    <a:pt x="852" y="82"/>
                  </a:cubicBezTo>
                  <a:cubicBezTo>
                    <a:pt x="851" y="82"/>
                    <a:pt x="851" y="82"/>
                    <a:pt x="851" y="82"/>
                  </a:cubicBezTo>
                  <a:cubicBezTo>
                    <a:pt x="851" y="81"/>
                    <a:pt x="851" y="81"/>
                    <a:pt x="852" y="81"/>
                  </a:cubicBezTo>
                  <a:cubicBezTo>
                    <a:pt x="855" y="81"/>
                    <a:pt x="858" y="81"/>
                    <a:pt x="858" y="81"/>
                  </a:cubicBezTo>
                  <a:cubicBezTo>
                    <a:pt x="858" y="81"/>
                    <a:pt x="863" y="81"/>
                    <a:pt x="864" y="81"/>
                  </a:cubicBezTo>
                  <a:cubicBezTo>
                    <a:pt x="865" y="81"/>
                    <a:pt x="865" y="81"/>
                    <a:pt x="865" y="82"/>
                  </a:cubicBezTo>
                  <a:cubicBezTo>
                    <a:pt x="865" y="82"/>
                    <a:pt x="865" y="82"/>
                    <a:pt x="865" y="82"/>
                  </a:cubicBezTo>
                  <a:cubicBezTo>
                    <a:pt x="864" y="82"/>
                    <a:pt x="863" y="82"/>
                    <a:pt x="863" y="82"/>
                  </a:cubicBezTo>
                  <a:cubicBezTo>
                    <a:pt x="861" y="82"/>
                    <a:pt x="861" y="83"/>
                    <a:pt x="861" y="85"/>
                  </a:cubicBezTo>
                  <a:cubicBezTo>
                    <a:pt x="861" y="87"/>
                    <a:pt x="861" y="88"/>
                    <a:pt x="861" y="96"/>
                  </a:cubicBezTo>
                  <a:lnTo>
                    <a:pt x="861" y="106"/>
                  </a:lnTo>
                  <a:close/>
                  <a:moveTo>
                    <a:pt x="903" y="81"/>
                  </a:moveTo>
                  <a:cubicBezTo>
                    <a:pt x="915" y="81"/>
                    <a:pt x="925" y="88"/>
                    <a:pt x="925" y="100"/>
                  </a:cubicBezTo>
                  <a:cubicBezTo>
                    <a:pt x="925" y="112"/>
                    <a:pt x="916" y="122"/>
                    <a:pt x="903" y="122"/>
                  </a:cubicBezTo>
                  <a:cubicBezTo>
                    <a:pt x="888" y="122"/>
                    <a:pt x="882" y="110"/>
                    <a:pt x="882" y="101"/>
                  </a:cubicBezTo>
                  <a:cubicBezTo>
                    <a:pt x="882" y="93"/>
                    <a:pt x="888" y="81"/>
                    <a:pt x="903" y="81"/>
                  </a:cubicBezTo>
                  <a:close/>
                  <a:moveTo>
                    <a:pt x="904" y="119"/>
                  </a:moveTo>
                  <a:cubicBezTo>
                    <a:pt x="909" y="119"/>
                    <a:pt x="919" y="117"/>
                    <a:pt x="919" y="102"/>
                  </a:cubicBezTo>
                  <a:cubicBezTo>
                    <a:pt x="919" y="89"/>
                    <a:pt x="911" y="82"/>
                    <a:pt x="903" y="82"/>
                  </a:cubicBezTo>
                  <a:cubicBezTo>
                    <a:pt x="894" y="82"/>
                    <a:pt x="887" y="88"/>
                    <a:pt x="887" y="100"/>
                  </a:cubicBezTo>
                  <a:cubicBezTo>
                    <a:pt x="887" y="112"/>
                    <a:pt x="895" y="119"/>
                    <a:pt x="904" y="119"/>
                  </a:cubicBezTo>
                  <a:close/>
                  <a:moveTo>
                    <a:pt x="962" y="108"/>
                  </a:moveTo>
                  <a:cubicBezTo>
                    <a:pt x="962" y="103"/>
                    <a:pt x="962" y="103"/>
                    <a:pt x="960" y="102"/>
                  </a:cubicBezTo>
                  <a:cubicBezTo>
                    <a:pt x="959" y="102"/>
                    <a:pt x="958" y="102"/>
                    <a:pt x="958" y="102"/>
                  </a:cubicBezTo>
                  <a:cubicBezTo>
                    <a:pt x="958" y="102"/>
                    <a:pt x="957" y="102"/>
                    <a:pt x="957" y="102"/>
                  </a:cubicBezTo>
                  <a:cubicBezTo>
                    <a:pt x="957" y="101"/>
                    <a:pt x="958" y="101"/>
                    <a:pt x="958" y="101"/>
                  </a:cubicBezTo>
                  <a:cubicBezTo>
                    <a:pt x="961" y="101"/>
                    <a:pt x="964" y="101"/>
                    <a:pt x="965" y="101"/>
                  </a:cubicBezTo>
                  <a:cubicBezTo>
                    <a:pt x="965" y="101"/>
                    <a:pt x="968" y="101"/>
                    <a:pt x="970" y="101"/>
                  </a:cubicBezTo>
                  <a:cubicBezTo>
                    <a:pt x="971" y="101"/>
                    <a:pt x="971" y="101"/>
                    <a:pt x="971" y="102"/>
                  </a:cubicBezTo>
                  <a:cubicBezTo>
                    <a:pt x="971" y="102"/>
                    <a:pt x="971" y="102"/>
                    <a:pt x="970" y="102"/>
                  </a:cubicBezTo>
                  <a:cubicBezTo>
                    <a:pt x="970" y="102"/>
                    <a:pt x="970" y="102"/>
                    <a:pt x="969" y="102"/>
                  </a:cubicBezTo>
                  <a:cubicBezTo>
                    <a:pt x="968" y="102"/>
                    <a:pt x="967" y="103"/>
                    <a:pt x="967" y="105"/>
                  </a:cubicBezTo>
                  <a:cubicBezTo>
                    <a:pt x="967" y="107"/>
                    <a:pt x="967" y="108"/>
                    <a:pt x="967" y="111"/>
                  </a:cubicBezTo>
                  <a:cubicBezTo>
                    <a:pt x="967" y="116"/>
                    <a:pt x="967" y="116"/>
                    <a:pt x="967" y="116"/>
                  </a:cubicBezTo>
                  <a:cubicBezTo>
                    <a:pt x="967" y="119"/>
                    <a:pt x="967" y="119"/>
                    <a:pt x="966" y="119"/>
                  </a:cubicBezTo>
                  <a:cubicBezTo>
                    <a:pt x="963" y="121"/>
                    <a:pt x="958" y="122"/>
                    <a:pt x="955" y="122"/>
                  </a:cubicBezTo>
                  <a:cubicBezTo>
                    <a:pt x="951" y="122"/>
                    <a:pt x="943" y="121"/>
                    <a:pt x="937" y="116"/>
                  </a:cubicBezTo>
                  <a:cubicBezTo>
                    <a:pt x="933" y="113"/>
                    <a:pt x="930" y="108"/>
                    <a:pt x="930" y="101"/>
                  </a:cubicBezTo>
                  <a:cubicBezTo>
                    <a:pt x="930" y="93"/>
                    <a:pt x="935" y="87"/>
                    <a:pt x="939" y="84"/>
                  </a:cubicBezTo>
                  <a:cubicBezTo>
                    <a:pt x="944" y="81"/>
                    <a:pt x="950" y="81"/>
                    <a:pt x="954" y="81"/>
                  </a:cubicBezTo>
                  <a:cubicBezTo>
                    <a:pt x="957" y="81"/>
                    <a:pt x="961" y="81"/>
                    <a:pt x="962" y="81"/>
                  </a:cubicBezTo>
                  <a:cubicBezTo>
                    <a:pt x="963" y="82"/>
                    <a:pt x="965" y="82"/>
                    <a:pt x="967" y="82"/>
                  </a:cubicBezTo>
                  <a:cubicBezTo>
                    <a:pt x="967" y="82"/>
                    <a:pt x="967" y="82"/>
                    <a:pt x="967" y="82"/>
                  </a:cubicBezTo>
                  <a:cubicBezTo>
                    <a:pt x="967" y="83"/>
                    <a:pt x="967" y="85"/>
                    <a:pt x="967" y="90"/>
                  </a:cubicBezTo>
                  <a:cubicBezTo>
                    <a:pt x="967" y="91"/>
                    <a:pt x="967" y="91"/>
                    <a:pt x="966" y="91"/>
                  </a:cubicBezTo>
                  <a:cubicBezTo>
                    <a:pt x="966" y="91"/>
                    <a:pt x="966" y="91"/>
                    <a:pt x="966" y="90"/>
                  </a:cubicBezTo>
                  <a:cubicBezTo>
                    <a:pt x="966" y="89"/>
                    <a:pt x="966" y="88"/>
                    <a:pt x="965" y="87"/>
                  </a:cubicBezTo>
                  <a:cubicBezTo>
                    <a:pt x="963" y="85"/>
                    <a:pt x="959" y="83"/>
                    <a:pt x="952" y="83"/>
                  </a:cubicBezTo>
                  <a:cubicBezTo>
                    <a:pt x="949" y="83"/>
                    <a:pt x="945" y="83"/>
                    <a:pt x="941" y="86"/>
                  </a:cubicBezTo>
                  <a:cubicBezTo>
                    <a:pt x="938" y="88"/>
                    <a:pt x="935" y="93"/>
                    <a:pt x="935" y="99"/>
                  </a:cubicBezTo>
                  <a:cubicBezTo>
                    <a:pt x="935" y="107"/>
                    <a:pt x="939" y="112"/>
                    <a:pt x="941" y="114"/>
                  </a:cubicBezTo>
                  <a:cubicBezTo>
                    <a:pt x="945" y="118"/>
                    <a:pt x="950" y="119"/>
                    <a:pt x="955" y="119"/>
                  </a:cubicBezTo>
                  <a:cubicBezTo>
                    <a:pt x="957" y="119"/>
                    <a:pt x="959" y="119"/>
                    <a:pt x="961" y="118"/>
                  </a:cubicBezTo>
                  <a:cubicBezTo>
                    <a:pt x="962" y="118"/>
                    <a:pt x="962" y="118"/>
                    <a:pt x="962" y="117"/>
                  </a:cubicBezTo>
                  <a:lnTo>
                    <a:pt x="962" y="108"/>
                  </a:lnTo>
                  <a:close/>
                  <a:moveTo>
                    <a:pt x="988" y="107"/>
                  </a:moveTo>
                  <a:cubicBezTo>
                    <a:pt x="988" y="104"/>
                    <a:pt x="988" y="103"/>
                    <a:pt x="987" y="102"/>
                  </a:cubicBezTo>
                  <a:cubicBezTo>
                    <a:pt x="987" y="101"/>
                    <a:pt x="979" y="89"/>
                    <a:pt x="978" y="87"/>
                  </a:cubicBezTo>
                  <a:cubicBezTo>
                    <a:pt x="976" y="85"/>
                    <a:pt x="975" y="84"/>
                    <a:pt x="974" y="83"/>
                  </a:cubicBezTo>
                  <a:cubicBezTo>
                    <a:pt x="973" y="82"/>
                    <a:pt x="972" y="82"/>
                    <a:pt x="972" y="82"/>
                  </a:cubicBezTo>
                  <a:cubicBezTo>
                    <a:pt x="971" y="82"/>
                    <a:pt x="971" y="82"/>
                    <a:pt x="971" y="82"/>
                  </a:cubicBezTo>
                  <a:cubicBezTo>
                    <a:pt x="971" y="81"/>
                    <a:pt x="971" y="81"/>
                    <a:pt x="972" y="81"/>
                  </a:cubicBezTo>
                  <a:cubicBezTo>
                    <a:pt x="973" y="81"/>
                    <a:pt x="977" y="81"/>
                    <a:pt x="977" y="81"/>
                  </a:cubicBezTo>
                  <a:cubicBezTo>
                    <a:pt x="978" y="81"/>
                    <a:pt x="980" y="81"/>
                    <a:pt x="982" y="81"/>
                  </a:cubicBezTo>
                  <a:cubicBezTo>
                    <a:pt x="982" y="81"/>
                    <a:pt x="983" y="81"/>
                    <a:pt x="983" y="82"/>
                  </a:cubicBezTo>
                  <a:cubicBezTo>
                    <a:pt x="983" y="82"/>
                    <a:pt x="982" y="82"/>
                    <a:pt x="982" y="82"/>
                  </a:cubicBezTo>
                  <a:cubicBezTo>
                    <a:pt x="981" y="82"/>
                    <a:pt x="981" y="83"/>
                    <a:pt x="981" y="83"/>
                  </a:cubicBezTo>
                  <a:cubicBezTo>
                    <a:pt x="981" y="84"/>
                    <a:pt x="981" y="84"/>
                    <a:pt x="982" y="85"/>
                  </a:cubicBezTo>
                  <a:cubicBezTo>
                    <a:pt x="992" y="101"/>
                    <a:pt x="992" y="101"/>
                    <a:pt x="992" y="101"/>
                  </a:cubicBezTo>
                  <a:cubicBezTo>
                    <a:pt x="993" y="99"/>
                    <a:pt x="1000" y="88"/>
                    <a:pt x="1001" y="86"/>
                  </a:cubicBezTo>
                  <a:cubicBezTo>
                    <a:pt x="1001" y="85"/>
                    <a:pt x="1001" y="84"/>
                    <a:pt x="1001" y="84"/>
                  </a:cubicBezTo>
                  <a:cubicBezTo>
                    <a:pt x="1001" y="83"/>
                    <a:pt x="1001" y="82"/>
                    <a:pt x="1001" y="82"/>
                  </a:cubicBezTo>
                  <a:cubicBezTo>
                    <a:pt x="1000" y="82"/>
                    <a:pt x="1000" y="82"/>
                    <a:pt x="1000" y="82"/>
                  </a:cubicBezTo>
                  <a:cubicBezTo>
                    <a:pt x="1000" y="81"/>
                    <a:pt x="1000" y="81"/>
                    <a:pt x="1001" y="81"/>
                  </a:cubicBezTo>
                  <a:cubicBezTo>
                    <a:pt x="1002" y="81"/>
                    <a:pt x="1004" y="81"/>
                    <a:pt x="1004" y="81"/>
                  </a:cubicBezTo>
                  <a:cubicBezTo>
                    <a:pt x="1005" y="81"/>
                    <a:pt x="1009" y="81"/>
                    <a:pt x="1010" y="81"/>
                  </a:cubicBezTo>
                  <a:cubicBezTo>
                    <a:pt x="1010" y="81"/>
                    <a:pt x="1010" y="81"/>
                    <a:pt x="1010" y="82"/>
                  </a:cubicBezTo>
                  <a:cubicBezTo>
                    <a:pt x="1010" y="82"/>
                    <a:pt x="1010" y="82"/>
                    <a:pt x="1010" y="82"/>
                  </a:cubicBezTo>
                  <a:cubicBezTo>
                    <a:pt x="1009" y="82"/>
                    <a:pt x="1008" y="82"/>
                    <a:pt x="1007" y="83"/>
                  </a:cubicBezTo>
                  <a:cubicBezTo>
                    <a:pt x="1006" y="83"/>
                    <a:pt x="1006" y="84"/>
                    <a:pt x="1005" y="85"/>
                  </a:cubicBezTo>
                  <a:cubicBezTo>
                    <a:pt x="1003" y="87"/>
                    <a:pt x="995" y="100"/>
                    <a:pt x="994" y="102"/>
                  </a:cubicBezTo>
                  <a:cubicBezTo>
                    <a:pt x="993" y="104"/>
                    <a:pt x="993" y="106"/>
                    <a:pt x="993" y="107"/>
                  </a:cubicBezTo>
                  <a:cubicBezTo>
                    <a:pt x="993" y="112"/>
                    <a:pt x="993" y="112"/>
                    <a:pt x="993" y="112"/>
                  </a:cubicBezTo>
                  <a:cubicBezTo>
                    <a:pt x="993" y="113"/>
                    <a:pt x="993" y="115"/>
                    <a:pt x="993" y="117"/>
                  </a:cubicBezTo>
                  <a:cubicBezTo>
                    <a:pt x="994" y="119"/>
                    <a:pt x="994" y="120"/>
                    <a:pt x="996" y="120"/>
                  </a:cubicBezTo>
                  <a:cubicBezTo>
                    <a:pt x="996" y="120"/>
                    <a:pt x="998" y="120"/>
                    <a:pt x="998" y="120"/>
                  </a:cubicBezTo>
                  <a:cubicBezTo>
                    <a:pt x="998" y="120"/>
                    <a:pt x="998" y="120"/>
                    <a:pt x="998" y="121"/>
                  </a:cubicBezTo>
                  <a:cubicBezTo>
                    <a:pt x="998" y="121"/>
                    <a:pt x="998" y="121"/>
                    <a:pt x="998" y="121"/>
                  </a:cubicBezTo>
                  <a:cubicBezTo>
                    <a:pt x="995" y="121"/>
                    <a:pt x="991" y="121"/>
                    <a:pt x="991" y="121"/>
                  </a:cubicBezTo>
                  <a:cubicBezTo>
                    <a:pt x="990" y="121"/>
                    <a:pt x="987" y="121"/>
                    <a:pt x="985" y="121"/>
                  </a:cubicBezTo>
                  <a:cubicBezTo>
                    <a:pt x="985" y="121"/>
                    <a:pt x="985" y="121"/>
                    <a:pt x="985" y="121"/>
                  </a:cubicBezTo>
                  <a:cubicBezTo>
                    <a:pt x="985" y="120"/>
                    <a:pt x="985" y="120"/>
                    <a:pt x="985" y="120"/>
                  </a:cubicBezTo>
                  <a:cubicBezTo>
                    <a:pt x="985" y="120"/>
                    <a:pt x="986" y="120"/>
                    <a:pt x="987" y="120"/>
                  </a:cubicBezTo>
                  <a:cubicBezTo>
                    <a:pt x="988" y="120"/>
                    <a:pt x="988" y="119"/>
                    <a:pt x="988" y="117"/>
                  </a:cubicBezTo>
                  <a:cubicBezTo>
                    <a:pt x="988" y="115"/>
                    <a:pt x="988" y="113"/>
                    <a:pt x="988" y="112"/>
                  </a:cubicBezTo>
                  <a:lnTo>
                    <a:pt x="988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9" name="Title 1"/>
          <p:cNvSpPr txBox="1">
            <a:spLocks/>
          </p:cNvSpPr>
          <p:nvPr userDrawn="1"/>
        </p:nvSpPr>
        <p:spPr>
          <a:xfrm>
            <a:off x="4765" y="1267216"/>
            <a:ext cx="3041649" cy="2762251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Thank You!</a:t>
            </a:r>
            <a:endParaRPr lang="hu-H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adien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1"/>
            <a:ext cx="3044952" cy="3044952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1" y="0"/>
            <a:ext cx="12188824" cy="3657524"/>
          </a:xfrm>
          <a:prstGeom prst="rect">
            <a:avLst/>
          </a:prstGeom>
          <a:solidFill>
            <a:srgbClr val="EBEB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" name="Picture 3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088" y="3660420"/>
            <a:ext cx="77724" cy="1216152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2020. 12. 06.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63" r:id="rId4"/>
    <p:sldLayoutId id="2147483650" r:id="rId5"/>
    <p:sldLayoutId id="2147483666" r:id="rId6"/>
    <p:sldLayoutId id="2147483651" r:id="rId7"/>
    <p:sldLayoutId id="2147483652" r:id="rId8"/>
    <p:sldLayoutId id="2147483654" r:id="rId9"/>
    <p:sldLayoutId id="2147483661" r:id="rId10"/>
    <p:sldLayoutId id="2147483664" r:id="rId11"/>
    <p:sldLayoutId id="2147483659" r:id="rId12"/>
    <p:sldLayoutId id="2147483667" r:id="rId13"/>
    <p:sldLayoutId id="2147483660" r:id="rId14"/>
    <p:sldLayoutId id="2147483665" r:id="rId15"/>
    <p:sldLayoutId id="2147483655" r:id="rId16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abarchiv.hu/drupal/sites/default/files/1995_66_T%C3%B6rv.pdf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2764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4" y="1"/>
            <a:ext cx="91360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>
            <a:spLocks noEditPoints="1"/>
          </p:cNvSpPr>
          <p:nvPr/>
        </p:nvSpPr>
        <p:spPr bwMode="auto">
          <a:xfrm>
            <a:off x="9904412" y="5562600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2765" y="4267200"/>
            <a:ext cx="7461249" cy="1286267"/>
          </a:xfrm>
        </p:spPr>
        <p:txBody>
          <a:bodyPr>
            <a:normAutofit/>
          </a:bodyPr>
          <a:lstStyle/>
          <a:p>
            <a:r>
              <a:rPr lang="hu-HU" sz="2800" cap="small" dirty="0" smtClean="0"/>
              <a:t>a 4. vasúti csomag bevezetésének hatása a hatósági eljárásokra</a:t>
            </a:r>
            <a:endParaRPr lang="hu-HU" sz="28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764" y="5562600"/>
            <a:ext cx="7461250" cy="11155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1600" b="1" dirty="0" smtClean="0">
                <a:solidFill>
                  <a:schemeClr val="bg1"/>
                </a:solidFill>
              </a:rPr>
              <a:t>Alscher Tamás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hu-HU" sz="1600" b="1" dirty="0" smtClean="0">
                <a:solidFill>
                  <a:schemeClr val="bg1"/>
                </a:solidFill>
              </a:rPr>
              <a:t>Főosztályvezető</a:t>
            </a:r>
          </a:p>
          <a:p>
            <a:pPr>
              <a:spcBef>
                <a:spcPts val="0"/>
              </a:spcBef>
            </a:pPr>
            <a:r>
              <a:rPr lang="hu-HU" sz="1400" cap="small" dirty="0" smtClean="0">
                <a:solidFill>
                  <a:schemeClr val="bg1"/>
                </a:solidFill>
              </a:rPr>
              <a:t>közlekedési hatósági ügyekért felelős helyettes államtitkárság</a:t>
            </a:r>
          </a:p>
          <a:p>
            <a:pPr>
              <a:spcBef>
                <a:spcPts val="0"/>
              </a:spcBef>
            </a:pPr>
            <a:r>
              <a:rPr lang="hu-HU" sz="1400" cap="small" dirty="0" smtClean="0">
                <a:solidFill>
                  <a:schemeClr val="bg1"/>
                </a:solidFill>
              </a:rPr>
              <a:t>vasúti főosztály</a:t>
            </a:r>
            <a:endParaRPr lang="en-US" sz="1400" cap="small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2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Budapest, 20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20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december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8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Hazai jogszabályi környezet </a:t>
            </a: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4.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50812" y="1295400"/>
            <a:ext cx="1194320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72/2006. (IX. 29.) GKM rendelet a közlekedési hatóság által végzett vasúti hatósági eljárások igazgatási szolgáltatási díjairól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A </a:t>
            </a:r>
            <a:r>
              <a:rPr lang="hu-HU" sz="2000" dirty="0">
                <a:solidFill>
                  <a:schemeClr val="bg1"/>
                </a:solidFill>
              </a:rPr>
              <a:t>rendelet módosítása, felülvizsgálata a megváltozott hatósági feladatokra tekintettel lehet szükséges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45/2006</a:t>
            </a:r>
            <a:r>
              <a:rPr lang="hu-HU" sz="2000" dirty="0">
                <a:solidFill>
                  <a:schemeClr val="bg1"/>
                </a:solidFill>
              </a:rPr>
              <a:t>. (VII. 11.) GKM rendelet a vasúti társaságok működésének engedélyezéséről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A </a:t>
            </a:r>
            <a:r>
              <a:rPr lang="hu-HU" sz="2000" dirty="0">
                <a:solidFill>
                  <a:schemeClr val="bg1"/>
                </a:solidFill>
              </a:rPr>
              <a:t>rendelet módosítása, felülvizsgálata a megváltozott hatósági feladatokra tekintettel lehet szükséges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endParaRPr lang="hu-HU" sz="17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024449" y="3819712"/>
            <a:ext cx="8090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átültetési folyamatban érintett egyéb hazai jogszabályok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8183" y="4419600"/>
            <a:ext cx="11943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A fentieken túlmenően szükséges </a:t>
            </a:r>
            <a:r>
              <a:rPr lang="hu-HU" sz="2000" dirty="0" smtClean="0">
                <a:solidFill>
                  <a:schemeClr val="bg1"/>
                </a:solidFill>
              </a:rPr>
              <a:t>volt megvizsgálni </a:t>
            </a:r>
            <a:r>
              <a:rPr lang="hu-HU" sz="2000" dirty="0">
                <a:solidFill>
                  <a:schemeClr val="bg1"/>
                </a:solidFill>
              </a:rPr>
              <a:t>azon nem </a:t>
            </a:r>
            <a:r>
              <a:rPr lang="hu-HU" sz="2000" dirty="0" err="1">
                <a:solidFill>
                  <a:schemeClr val="bg1"/>
                </a:solidFill>
              </a:rPr>
              <a:t>vasútspecifikus</a:t>
            </a:r>
            <a:r>
              <a:rPr lang="hu-HU" sz="2000" dirty="0">
                <a:solidFill>
                  <a:schemeClr val="bg1"/>
                </a:solidFill>
              </a:rPr>
              <a:t> jogszabályokat is, amelyek módosítása esetlegesen szükséges lehet a vasúti hatóság feladatkörének változása illetőleg az Európai Vasúti Ügynökséggel való együttműködése miatt (pl. </a:t>
            </a:r>
            <a:r>
              <a:rPr lang="hu-HU" sz="2000" b="1" dirty="0">
                <a:solidFill>
                  <a:schemeClr val="bg1"/>
                </a:solidFill>
              </a:rPr>
              <a:t>2016. évi CL. törvény az általános közigazgatási rendtartásról, </a:t>
            </a:r>
            <a:r>
              <a:rPr lang="hu-HU" sz="2000" b="1" u="sng" dirty="0">
                <a:solidFill>
                  <a:schemeClr val="bg1"/>
                </a:solidFill>
                <a:hlinkClick r:id="rId2"/>
              </a:rPr>
              <a:t>1995. évi LXVI. törvény a köziratokról, a közlevéltárakról és a  magánlevéltári anyag védelméről</a:t>
            </a:r>
            <a:r>
              <a:rPr lang="hu-HU" sz="2000" b="1" dirty="0">
                <a:solidFill>
                  <a:schemeClr val="bg1"/>
                </a:solidFill>
              </a:rPr>
              <a:t>,</a:t>
            </a:r>
            <a:r>
              <a:rPr lang="hu-HU" sz="2000" dirty="0">
                <a:solidFill>
                  <a:schemeClr val="bg1"/>
                </a:solidFill>
              </a:rPr>
              <a:t> stb.)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734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000714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Jogalkotás			Kockázatelemzés</a:t>
            </a:r>
            <a:endParaRPr lang="hu-HU" dirty="0"/>
          </a:p>
        </p:txBody>
      </p:sp>
      <p:sp>
        <p:nvSpPr>
          <p:cNvPr id="7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2880" y="1371600"/>
            <a:ext cx="4805732" cy="53295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BIZOTTSÁG 2013. április 30-i 402/2013/EU VÉGREHAJTÁSI </a:t>
            </a: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 biztonsági célok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 biztonsági módszerek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Jelentős változások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Kockázatértékelési eljárás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Független értékelés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AsBo</a:t>
            </a: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kijelölése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Határidő: 2015. május 21.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18212" y="1371600"/>
            <a:ext cx="5029200" cy="5334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Tagállam határozza meg az EU előírás alapján a közös biztonsági célokat, módszereket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Tagállam nemzeti szabályban határozza meg a jelentős változásra vonatkozó feltételrendszert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Kockázatértékelési eljárásra vonatkozóan a tagállam egységes elemzési eljárást határozhat meg, de ez nem kötelező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Független értékelés: a Jelentős mértékű változás esetén a kockázatelemzés és kockázat értékelést független szervezetnek kell minősítenie (</a:t>
            </a:r>
            <a:r>
              <a:rPr lang="hu-H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AsBo</a:t>
            </a: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AsBo</a:t>
            </a: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kijelölési eljárás lehetséges változatok:</a:t>
            </a:r>
          </a:p>
          <a:p>
            <a:pPr marL="648000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Kijelölés (kijelölési eljárást meg kell határozni, ki végzi, hogyan)</a:t>
            </a:r>
          </a:p>
          <a:p>
            <a:pPr marL="648000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 kerül tagállam által kijelölésre (teljesülnie kell a függetlenségnek szervezeten belül is!)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8012" y="5562600"/>
            <a:ext cx="4800599" cy="1138568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Előírás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18212" y="5562600"/>
            <a:ext cx="5029200" cy="1138568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Előírás/ lehetséges megoldás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végrehajtási tervek</a:t>
            </a:r>
            <a:endParaRPr lang="hu-HU" dirty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37253"/>
              </p:ext>
            </p:extLst>
          </p:nvPr>
        </p:nvGraphicFramePr>
        <p:xfrm>
          <a:off x="1751012" y="1295400"/>
          <a:ext cx="8913697" cy="5448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693"/>
                <a:gridCol w="3053569"/>
                <a:gridCol w="2674534"/>
                <a:gridCol w="2367901"/>
              </a:tblGrid>
              <a:tr h="6223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sorszám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Megnevezés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 jogszabály száma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Végrehajtási terv vagy bejelentési kötelezettség hivatkozási helye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179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Infrastruktúra (pálya, hidak, stb.) INF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1299/2014/EU Biz rendelet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 cikk;</a:t>
                      </a:r>
                      <a:b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Melléklet 7. pont</a:t>
                      </a: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675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Mozgáskorlátozott személyek PRM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1300/2014/EU Biz rendelet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Preambulum (8), (9);</a:t>
                      </a:r>
                      <a:b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 cikk;</a:t>
                      </a:r>
                      <a:b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Melléklet 7. pont;</a:t>
                      </a:r>
                      <a:b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 függelék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23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Energia ENE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1301/2014/EU Biz rendelet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Preambulum (11);</a:t>
                      </a:r>
                      <a:b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 cikk;</a:t>
                      </a:r>
                      <a:b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Melléklet 7. pont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9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Alagutak biztonsága RST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1303/2014/EU Biz rendelet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 cikk;</a:t>
                      </a:r>
                      <a:b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Melléklet 7. pont</a:t>
                      </a: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5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Zaj TSI (NOI)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1304/2014/EU Biz. Rendelet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cikk; 5. cikk;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9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TAP TSI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454/2011/EU Bizottsági rendelet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 cikk</a:t>
                      </a:r>
                      <a:b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VI. melléklet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5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TAF TSI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1305/2014/EU Biz rendelet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cikk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9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Infrastruktúra regiszter RINF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2014/880 Biz határozat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cikk;</a:t>
                      </a:r>
                      <a:b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 cikk;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5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9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Üzemeltetés OPE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2015/995 Biz rendelet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3d. cikk;</a:t>
                      </a:r>
                      <a:b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Melléklet 7. pont</a:t>
                      </a: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9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Irányító és jelző CCS (ETCS + GSM-R)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solidFill>
                            <a:schemeClr val="tx1"/>
                          </a:solidFill>
                          <a:effectLst/>
                        </a:rPr>
                        <a:t>2016/919 Biz rendelet</a:t>
                      </a:r>
                      <a:endParaRPr lang="hu-HU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 cikk;</a:t>
                      </a:r>
                      <a:b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b-N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Melléklet 7. pont;</a:t>
                      </a:r>
                      <a:endParaRPr lang="nb-N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7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000000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szabályok</a:t>
            </a:r>
            <a:endParaRPr lang="hu-HU" dirty="0"/>
          </a:p>
        </p:txBody>
      </p:sp>
      <p:sp>
        <p:nvSpPr>
          <p:cNvPr id="7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8012" y="1376032"/>
            <a:ext cx="4805732" cy="53295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Műszaki szabályok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Biztonsági szabályok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Kockázatértékelésre vonatkozó szabályok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Jelentős változás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Kijelölés/akkreditáció/NSA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Határidő volt: 2016. december 16.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18212" y="1371600"/>
            <a:ext cx="5029200" cy="5334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Műszaki szabályok kezelésére vonatkozóan kidolgozás alatt: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Stratégia a nemzeti szabályok kezelésére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Intézményrendszer a nemzeti szabályok kezelésére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Műszaki szabályok kiírás alatt: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Stratégia alapján a kiválasztott intézményrendszer felállítására vonatkozó jogszabályok;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Műszaki szabályok pilot projektben történő meghatározása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8012" y="5410200"/>
            <a:ext cx="4800599" cy="1290968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Előírás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18212" y="5410200"/>
            <a:ext cx="5029200" cy="1290968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Folyamatban van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Intézményfejlesztés</a:t>
            </a:r>
            <a:endParaRPr lang="hu-HU" dirty="0"/>
          </a:p>
        </p:txBody>
      </p:sp>
      <p:sp>
        <p:nvSpPr>
          <p:cNvPr id="3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84212" y="1331986"/>
            <a:ext cx="4953000" cy="55260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Interoperabilitás</a:t>
            </a: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2008/57/EK Irányelv Interoperabilitás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(EU) 2016/797 Irányelv 4. VCS IOP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Vasútbiztonság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2004/49/EK Irányelv a vasútbiztonságról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(EU) 2016/798 Irányelv 4. VCS  </a:t>
            </a:r>
            <a:r>
              <a:rPr lang="hu-H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vasútbizt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Ügynökségi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881/2004/EK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(EU) 2016/796 rendelet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780212" y="1371602"/>
            <a:ext cx="4921482" cy="54101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Ágazatra vonatkozó követelmények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 szemlélet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kötelezettségek előírása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Kockázatelemzés és kockázat kezelés  leendő üzemeltető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Hatóságra vonatkozó követelmények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Függetlenségi követelmények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Feladatok ellátására vonatkozó követelmények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kapcsolattartás</a:t>
            </a:r>
          </a:p>
          <a:p>
            <a:pPr lvl="0">
              <a:defRPr/>
            </a:pPr>
            <a:endParaRPr lang="hu-H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Érintett Intézmények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NIB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NISZ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0" y="5689455"/>
            <a:ext cx="4038598" cy="112092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Jogszabályok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8071821" y="5698981"/>
            <a:ext cx="4105891" cy="1111394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Követelmények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100000">
                <a:srgbClr val="002060">
                  <a:alpha val="3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" y="893"/>
            <a:ext cx="12182730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034" y="5248427"/>
            <a:ext cx="11583988" cy="1219048"/>
          </a:xfrm>
          <a:prstGeom prst="rect">
            <a:avLst/>
          </a:prstGeom>
          <a:gradFill flip="none" rotWithShape="1">
            <a:gsLst>
              <a:gs pos="2500">
                <a:srgbClr val="FF0000"/>
              </a:gs>
              <a:gs pos="3300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8805" y="5257800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hatósági munkát befolyásoló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változások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14022" y="5248427"/>
            <a:ext cx="82296" cy="1219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4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Hatósági munkát befolyásoló változások 1.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0714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08013" y="1295400"/>
            <a:ext cx="10972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hu-H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/>
            <a:r>
              <a:rPr lang="hu-HU" dirty="0" smtClean="0">
                <a:solidFill>
                  <a:schemeClr val="bg1"/>
                </a:solidFill>
              </a:rPr>
              <a:t>Egységes </a:t>
            </a:r>
            <a:r>
              <a:rPr lang="hu-HU" dirty="0">
                <a:solidFill>
                  <a:schemeClr val="bg1"/>
                </a:solidFill>
              </a:rPr>
              <a:t>vasúti biztonsági tanúsítvány eljárás rendjének </a:t>
            </a:r>
            <a:r>
              <a:rPr lang="hu-HU" dirty="0" smtClean="0">
                <a:solidFill>
                  <a:schemeClr val="bg1"/>
                </a:solidFill>
              </a:rPr>
              <a:t>bevezetése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Authorisation</a:t>
            </a: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hu-HU" sz="3200" dirty="0" smtClean="0">
                <a:solidFill>
                  <a:schemeClr val="bg1"/>
                </a:solidFill>
              </a:rPr>
              <a:t> </a:t>
            </a:r>
          </a:p>
          <a:p>
            <a:pPr marL="361950"/>
            <a:r>
              <a:rPr lang="hu-HU" dirty="0" smtClean="0">
                <a:solidFill>
                  <a:schemeClr val="bg1"/>
                </a:solidFill>
              </a:rPr>
              <a:t>Egységes </a:t>
            </a:r>
            <a:r>
              <a:rPr lang="hu-HU" dirty="0">
                <a:solidFill>
                  <a:schemeClr val="bg1"/>
                </a:solidFill>
              </a:rPr>
              <a:t>forgalomba-hozatali jármű engedély és járműtípus engedélyezési eljárás </a:t>
            </a:r>
            <a:r>
              <a:rPr lang="hu-HU" dirty="0" smtClean="0">
                <a:solidFill>
                  <a:schemeClr val="bg1"/>
                </a:solidFill>
              </a:rPr>
              <a:t>bevezetése</a:t>
            </a:r>
            <a:endParaRPr lang="hu-HU" sz="32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ERTMS </a:t>
            </a:r>
            <a:r>
              <a:rPr lang="hu-H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ERTMS</a:t>
            </a:r>
            <a:endParaRPr lang="hu-H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/>
            <a:r>
              <a:rPr lang="hu-HU" dirty="0">
                <a:solidFill>
                  <a:schemeClr val="bg1"/>
                </a:solidFill>
              </a:rPr>
              <a:t>ERTMS rendszerek jóváhagyása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3200" dirty="0" smtClean="0">
                <a:solidFill>
                  <a:schemeClr val="bg1"/>
                </a:solidFill>
              </a:rPr>
              <a:t>One Stop Shop: 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</a:t>
            </a:r>
          </a:p>
          <a:p>
            <a:pPr marL="361950"/>
            <a:r>
              <a:rPr lang="hu-HU" dirty="0" smtClean="0">
                <a:solidFill>
                  <a:schemeClr val="bg1"/>
                </a:solidFill>
              </a:rPr>
              <a:t>IT </a:t>
            </a:r>
            <a:r>
              <a:rPr lang="hu-HU" dirty="0">
                <a:solidFill>
                  <a:schemeClr val="bg1"/>
                </a:solidFill>
              </a:rPr>
              <a:t>alapú iktató </a:t>
            </a:r>
            <a:r>
              <a:rPr lang="hu-HU" dirty="0" smtClean="0">
                <a:solidFill>
                  <a:schemeClr val="bg1"/>
                </a:solidFill>
              </a:rPr>
              <a:t>rendszer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3200" dirty="0">
                <a:solidFill>
                  <a:schemeClr val="bg1"/>
                </a:solidFill>
              </a:rPr>
              <a:t>ERA a „FŐHATÓSÁG”</a:t>
            </a:r>
          </a:p>
          <a:p>
            <a:pPr marL="361950"/>
            <a:r>
              <a:rPr lang="hu-HU" dirty="0" smtClean="0">
                <a:solidFill>
                  <a:schemeClr val="bg1"/>
                </a:solidFill>
              </a:rPr>
              <a:t>Nemzeti </a:t>
            </a:r>
            <a:r>
              <a:rPr lang="hu-HU" dirty="0">
                <a:solidFill>
                  <a:schemeClr val="bg1"/>
                </a:solidFill>
              </a:rPr>
              <a:t>biztonsági hatóságok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(NSA)</a:t>
            </a:r>
            <a:r>
              <a:rPr lang="hu-HU" dirty="0" smtClean="0">
                <a:solidFill>
                  <a:schemeClr val="bg1"/>
                </a:solidFill>
              </a:rPr>
              <a:t> szerepének </a:t>
            </a:r>
            <a:r>
              <a:rPr lang="hu-HU" dirty="0">
                <a:solidFill>
                  <a:schemeClr val="bg1"/>
                </a:solidFill>
              </a:rPr>
              <a:t>átalakulása</a:t>
            </a:r>
          </a:p>
          <a:p>
            <a:pPr marL="361950"/>
            <a:r>
              <a:rPr lang="hu-HU" dirty="0">
                <a:solidFill>
                  <a:schemeClr val="bg1"/>
                </a:solidFill>
              </a:rPr>
              <a:t>A nemzeti (technikai és biztonsági ) szabályok szerepének redukálása</a:t>
            </a:r>
          </a:p>
          <a:p>
            <a:endParaRPr lang="hu-H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Hatósági munkát befolyásoló változások 2.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0714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08013" y="1295400"/>
            <a:ext cx="10972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Vasúti jármű engedélyeztetése (VA)</a:t>
            </a:r>
            <a:b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Egységes vasútbiztonsági tanúsítvány (SSC)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u-HU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</a:rPr>
              <a:t>A vasúti jármű engedélyeztetési eljárásokat főszabályként a jövőben az ERA végzi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OSS-n</a:t>
            </a:r>
            <a:r>
              <a:rPr lang="hu-HU" i="1" dirty="0">
                <a:solidFill>
                  <a:schemeClr val="bg1"/>
                </a:solidFill>
              </a:rPr>
              <a:t> keresztül kell érkeztetni a kérelmet)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</a:rPr>
              <a:t>Kivétel, ha jármű tervezett működési területe csak egy tagállamra terjed ki, és a kérelmező kívánja, az engedélyezési eljárást az érintett tagállam közlekedési hatósága folytatja le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OSS-n</a:t>
            </a:r>
            <a:r>
              <a:rPr lang="hu-HU" i="1" dirty="0">
                <a:solidFill>
                  <a:schemeClr val="bg1"/>
                </a:solidFill>
              </a:rPr>
              <a:t> keresztül kell érkeztetni a kérelmet)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</a:rPr>
              <a:t>Az ERA koordinálja a tagállami közlekedési hatóságok együttműködését több tagállamra kiterjedő engedélykérelem esetén, ilyen esetben a tagállami közlekedési hatóságok szerepe gyakorlatilag szakértői szintre csökken ( nemzeti szabályok) </a:t>
            </a:r>
            <a:r>
              <a:rPr lang="hu-HU" i="1" dirty="0">
                <a:solidFill>
                  <a:schemeClr val="bg1"/>
                </a:solidFill>
              </a:rPr>
              <a:t>(Kapcsolattartás </a:t>
            </a:r>
            <a:r>
              <a:rPr lang="hu-HU" i="1" dirty="0" err="1">
                <a:solidFill>
                  <a:schemeClr val="bg1"/>
                </a:solidFill>
              </a:rPr>
              <a:t>OSS-n</a:t>
            </a:r>
            <a:r>
              <a:rPr lang="hu-HU" i="1" dirty="0">
                <a:solidFill>
                  <a:schemeClr val="bg1"/>
                </a:solidFill>
              </a:rPr>
              <a:t> keresztül és e-mailben)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FFFF00"/>
                </a:solidFill>
              </a:rPr>
              <a:t>Az </a:t>
            </a:r>
            <a:r>
              <a:rPr lang="hu-HU" dirty="0">
                <a:solidFill>
                  <a:srgbClr val="FFFF00"/>
                </a:solidFill>
              </a:rPr>
              <a:t>egységes vasút biztonsági tanúsítványra ugyanezek a szabályok vonatkoznak az eljárásrend tekintetében</a:t>
            </a:r>
          </a:p>
          <a:p>
            <a:endParaRPr lang="hu-H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Hatósági munkát befolyásoló változások 3.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0714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08013" y="1295400"/>
            <a:ext cx="10972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ETCS és /vagy GSM-R berendezések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bg1"/>
                </a:solidFill>
              </a:rPr>
              <a:t>A nemzeti biztonsági hatóságok szerepe változatlan marad az adott tagállam területén található vagy ott üzemeltetett energia-, infrastruktúra-, valamint pálya menti ellenőrző-irányító és jelző alrendszerek üzembehelyezése tekintetében.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bg1"/>
                </a:solidFill>
              </a:rPr>
              <a:t>Pálya menti ERTMS (ETCS és GSM-R együttese) alrendszer tekintetében a tender dokumentáció jóváhagyását az ERA folytatja le,  az engedélyező hatóságok továbbra is a nemzeti hatóságok lesznek, de az ERA folyamatosan felügyeli a teljes projekt folyamatot.</a:t>
            </a:r>
          </a:p>
          <a:p>
            <a:endParaRPr lang="hu-H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Hatósági munkát befolyásoló változások 4.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0714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608013" y="1295400"/>
            <a:ext cx="10972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nemzeti biztonsági hatóságok megmaradó feladatai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Pályahálózat-működtetők 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 biztonsági engedélyeinek kiadása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Jármű- és pályanyilvántartások vezetése (összesen 18 különböző regiszter)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csak az adott tagállamra kéri a kérelmező a jármű engedélyezését, vasútbiztonsági tanúsítvány kiállítását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ERA-val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kötendő együttműködési megállapodások keretein belül bedolgozás az ERA részére ( vélemények kibocsátása, nemzeti szabályok értékelése, szakértői testület működtetése, etc.)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Ellenőrzési és felügyeleti tevékenység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Valamennyi – a jármű alrendszerek kivételével – alrendszer hatósági engedélyezési eljárása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ECM tanúsítás,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NoBo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AsBo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kijelölés, stb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hatósági feladat nem csökken, csak bonyolultabb lesz…</a:t>
            </a:r>
          </a:p>
          <a:p>
            <a:endParaRPr lang="hu-H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Tartalom</a:t>
            </a:r>
            <a:endParaRPr lang="hu-HU"/>
          </a:p>
        </p:txBody>
      </p:sp>
      <p:sp>
        <p:nvSpPr>
          <p:cNvPr id="3" name="Szöveg helye 1">
            <a:extLst>
              <a:ext uri="{FF2B5EF4-FFF2-40B4-BE49-F238E27FC236}">
                <a16:creationId xmlns:a16="http://schemas.microsoft.com/office/drawing/2014/main" xmlns="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2685635"/>
            <a:ext cx="8922522" cy="792261"/>
          </a:xfrm>
          <a:prstGeom prst="rect">
            <a:avLst/>
          </a:prstGeom>
          <a:gradFill flip="none" rotWithShape="1">
            <a:gsLst>
              <a:gs pos="2500">
                <a:srgbClr val="FF0000"/>
              </a:gs>
              <a:gs pos="33000">
                <a:srgbClr val="FF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hatósági munkát befolyásoló várható változások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 helye 1">
            <a:extLst>
              <a:ext uri="{FF2B5EF4-FFF2-40B4-BE49-F238E27FC236}">
                <a16:creationId xmlns:a16="http://schemas.microsoft.com/office/drawing/2014/main" xmlns="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3" y="1752601"/>
            <a:ext cx="8922522" cy="792261"/>
          </a:xfrm>
          <a:prstGeom prst="rect">
            <a:avLst/>
          </a:prstGeom>
          <a:gradFill flip="none" rotWithShape="1">
            <a:gsLst>
              <a:gs pos="2500">
                <a:schemeClr val="bg2">
                  <a:lumMod val="50000"/>
                  <a:alpha val="95000"/>
                </a:schemeClr>
              </a:gs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 január 01. Magyarország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 helye 1">
            <a:extLst>
              <a:ext uri="{FF2B5EF4-FFF2-40B4-BE49-F238E27FC236}">
                <a16:creationId xmlns:a16="http://schemas.microsoft.com/office/drawing/2014/main" xmlns="" id="{672AEDDA-B949-824A-87B5-BF4F3324F545}"/>
              </a:ext>
            </a:extLst>
          </p:cNvPr>
          <p:cNvSpPr txBox="1">
            <a:spLocks/>
          </p:cNvSpPr>
          <p:nvPr/>
        </p:nvSpPr>
        <p:spPr>
          <a:xfrm>
            <a:off x="1716903" y="4648200"/>
            <a:ext cx="8922524" cy="792261"/>
          </a:xfrm>
          <a:prstGeom prst="rect">
            <a:avLst/>
          </a:prstGeom>
          <a:gradFill flip="none" rotWithShape="1">
            <a:gsLst>
              <a:gs pos="2500">
                <a:srgbClr val="FFC000"/>
              </a:gs>
              <a:gs pos="3800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vasúti szabályozás 2020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november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 után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 helye 1">
            <a:extLst>
              <a:ext uri="{FF2B5EF4-FFF2-40B4-BE49-F238E27FC236}">
                <a16:creationId xmlns:a16="http://schemas.microsoft.com/office/drawing/2014/main" xmlns="" id="{CBD12844-9370-0D45-8025-02010F55BC08}"/>
              </a:ext>
            </a:extLst>
          </p:cNvPr>
          <p:cNvSpPr txBox="1">
            <a:spLocks/>
          </p:cNvSpPr>
          <p:nvPr/>
        </p:nvSpPr>
        <p:spPr>
          <a:xfrm>
            <a:off x="1716901" y="3671968"/>
            <a:ext cx="8922522" cy="792261"/>
          </a:xfrm>
          <a:prstGeom prst="rect">
            <a:avLst/>
          </a:prstGeom>
          <a:gradFill flip="none" rotWithShape="1">
            <a:gsLst>
              <a:gs pos="2500">
                <a:srgbClr val="7030A0"/>
              </a:gs>
              <a:gs pos="33000">
                <a:srgbClr val="7030A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342900" indent="-342900">
              <a:buFont typeface="Wingdings" panose="05000000000000000000" pitchFamily="2" charset="2"/>
              <a:buChar char="§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dirty="0" smtClean="0"/>
              <a:t>Hatás és ellenhatás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87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4" name="Rectangle 3"/>
          <p:cNvSpPr/>
          <p:nvPr/>
        </p:nvSpPr>
        <p:spPr>
          <a:xfrm>
            <a:off x="1396" y="5257800"/>
            <a:ext cx="11583988" cy="1219048"/>
          </a:xfrm>
          <a:prstGeom prst="rect">
            <a:avLst/>
          </a:prstGeom>
          <a:gradFill flip="none" rotWithShape="1">
            <a:gsLst>
              <a:gs pos="2500">
                <a:srgbClr val="7030A0"/>
              </a:gs>
              <a:gs pos="33000">
                <a:srgbClr val="7030A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5441" y="5257800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Hatás és ellenhatás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85384" y="5248427"/>
            <a:ext cx="82296" cy="12190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2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4. Vasúti Csomag Műszaki Pillér átültetési folyamata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3" name="Group 2"/>
          <p:cNvGrpSpPr/>
          <p:nvPr/>
        </p:nvGrpSpPr>
        <p:grpSpPr>
          <a:xfrm>
            <a:off x="995794" y="1371600"/>
            <a:ext cx="10089705" cy="2692019"/>
            <a:chOff x="1674812" y="1548207"/>
            <a:chExt cx="8471906" cy="2260377"/>
          </a:xfrm>
        </p:grpSpPr>
        <p:sp>
          <p:nvSpPr>
            <p:cNvPr id="15" name="Téglalap 14">
              <a:extLst>
                <a:ext uri="{FF2B5EF4-FFF2-40B4-BE49-F238E27FC236}">
                  <a16:creationId xmlns="" xmlns:a16="http://schemas.microsoft.com/office/drawing/2014/main" id="{97656EAE-98E6-4791-B33C-8F9BAA8C0F7E}"/>
                </a:ext>
              </a:extLst>
            </p:cNvPr>
            <p:cNvSpPr/>
            <p:nvPr/>
          </p:nvSpPr>
          <p:spPr>
            <a:xfrm>
              <a:off x="5227248" y="1548207"/>
              <a:ext cx="4905764" cy="104471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Ins="365760" rtlCol="0" anchor="ctr"/>
            <a:lstStyle/>
            <a:p>
              <a:pPr lvl="0" algn="r" defTabSz="914400">
                <a:defRPr/>
              </a:pPr>
              <a:r>
                <a:rPr lang="hu-HU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Feladat ismertetés</a:t>
              </a:r>
              <a:endParaRPr lang="hu-HU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>
              <a:off x="1674812" y="1548208"/>
              <a:ext cx="4238237" cy="1044719"/>
            </a:xfrm>
            <a:prstGeom prst="homePlate">
              <a:avLst/>
            </a:prstGeom>
            <a:gradFill>
              <a:gsLst>
                <a:gs pos="2500">
                  <a:srgbClr val="7030A0"/>
                </a:gs>
                <a:gs pos="33000">
                  <a:srgbClr val="7030A0">
                    <a:lumMod val="77000"/>
                  </a:srgbClr>
                </a:gs>
                <a:gs pos="100000">
                  <a:srgbClr val="7030A0">
                    <a:lumMod val="3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447675" indent="-266700">
                <a:spcAft>
                  <a:spcPts val="900"/>
                </a:spcAft>
              </a:pPr>
              <a:r>
                <a:rPr lang="hu-HU" altLang="hu-H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1. Az ERA szerepkörök</a:t>
              </a:r>
              <a:endParaRPr lang="hu-HU" altLang="hu-H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églalap 14">
              <a:extLst>
                <a:ext uri="{FF2B5EF4-FFF2-40B4-BE49-F238E27FC236}">
                  <a16:creationId xmlns="" xmlns:a16="http://schemas.microsoft.com/office/drawing/2014/main" id="{97656EAE-98E6-4791-B33C-8F9BAA8C0F7E}"/>
                </a:ext>
              </a:extLst>
            </p:cNvPr>
            <p:cNvSpPr/>
            <p:nvPr/>
          </p:nvSpPr>
          <p:spPr>
            <a:xfrm>
              <a:off x="5240954" y="2763864"/>
              <a:ext cx="4905764" cy="1044719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Ins="365760" rtlCol="0" anchor="ctr"/>
            <a:lstStyle/>
            <a:p>
              <a:pPr algn="r" defTabSz="914400"/>
              <a:r>
                <a:rPr lang="hu-HU" b="1" kern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Feladat ismertetése</a:t>
              </a:r>
              <a:endParaRPr lang="hu-HU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74812" y="2763865"/>
              <a:ext cx="4238237" cy="1044719"/>
            </a:xfrm>
            <a:prstGeom prst="homePlate">
              <a:avLst/>
            </a:prstGeom>
            <a:gradFill>
              <a:gsLst>
                <a:gs pos="2500">
                  <a:srgbClr val="7030A0"/>
                </a:gs>
                <a:gs pos="33000">
                  <a:srgbClr val="7030A0">
                    <a:lumMod val="77000"/>
                  </a:srgbClr>
                </a:gs>
                <a:gs pos="100000">
                  <a:srgbClr val="7030A0">
                    <a:lumMod val="35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447675" indent="-266700">
                <a:spcAft>
                  <a:spcPts val="900"/>
                </a:spcAft>
              </a:pPr>
              <a:r>
                <a:rPr lang="hu-HU" altLang="hu-H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hu-HU" altLang="hu-HU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NSA szerepkörök</a:t>
              </a:r>
              <a:endParaRPr lang="hu-HU" altLang="hu-H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5" y="4191000"/>
            <a:ext cx="100842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1218882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8696325" algn="r"/>
              </a:tabLst>
            </a:pP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Hatás és ellenhatás	ERA szerepkörök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760412" y="1447800"/>
            <a:ext cx="107442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Jogszabály előkészítő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Irányelvek módosításának menedzsmentje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Határozatok és rendeletek előkészítése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Átjárhatósági műszaki előírások mentora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ajánlások alkalmazása kötelező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Főhatóság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SSC, VA, ERTMS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Menedzser szemlélet</a:t>
            </a:r>
          </a:p>
          <a:p>
            <a:pPr marL="1561887" lvl="2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Programmenedzser</a:t>
            </a:r>
          </a:p>
          <a:p>
            <a:pPr marL="1561887" lvl="2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Projektvezető</a:t>
            </a:r>
          </a:p>
          <a:p>
            <a:pPr marL="1561887" lvl="2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Minőségbiztosító</a:t>
            </a:r>
          </a:p>
          <a:p>
            <a:pPr marL="1561887" lvl="2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Jogtanácsos</a:t>
            </a:r>
          </a:p>
          <a:p>
            <a:pPr marL="1561887" lvl="2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Döntéshozó</a:t>
            </a:r>
          </a:p>
          <a:p>
            <a:pPr lvl="2"/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ELJÁRÁS HATÁRIDŐRE TÖRTÉNŐ LEZÁRÁSA AZ ELSŐDLEGES SZEMPONT…</a:t>
            </a:r>
          </a:p>
          <a:p>
            <a:pPr lvl="2"/>
            <a:endParaRPr lang="hu-H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61887" lvl="2" indent="-342900">
              <a:buFont typeface="Wingdings" panose="05000000000000000000" pitchFamily="2" charset="2"/>
              <a:buChar char="q"/>
            </a:pPr>
            <a:endParaRPr lang="hu-H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9200"/>
            <a:ext cx="1218882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8877300" algn="r"/>
              </a:tabLst>
            </a:pP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Hatás és ellenhatás	NSA szerepkörök 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23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777874" y="1299388"/>
            <a:ext cx="10744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Hatósági közreműködő az ERA eljárásokban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Szakértők biztosítása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 használata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Döntésének lehet, hogy fellebbezés útján tud csak érvényt szerezni (QUASY ÜGYFÉL)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Angol nyelvismeret</a:t>
            </a: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Folyamatos konzultációk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Főhatóság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393" lvl="1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összes belföldi eljárásban</a:t>
            </a:r>
          </a:p>
          <a:p>
            <a:pPr marL="1561887" lvl="2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Korábbi követelményrendszer alkalmazása</a:t>
            </a:r>
          </a:p>
          <a:p>
            <a:pPr marL="1561887" lvl="2" indent="-342900"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Eredmény-centrikus szemlélet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Szabályozói szerepkör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Kockázatalapú megközelítés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Ügyfél támogatás</a:t>
            </a:r>
            <a:endParaRPr lang="hu-H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61887" lvl="2" indent="-342900">
              <a:buFont typeface="Wingdings" panose="05000000000000000000" pitchFamily="2" charset="2"/>
              <a:buChar char="q"/>
            </a:pPr>
            <a:endParaRPr lang="hu-H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9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4" name="Rectangle 3"/>
          <p:cNvSpPr/>
          <p:nvPr/>
        </p:nvSpPr>
        <p:spPr>
          <a:xfrm>
            <a:off x="1396" y="5257800"/>
            <a:ext cx="11583988" cy="1219048"/>
          </a:xfrm>
          <a:prstGeom prst="rect">
            <a:avLst/>
          </a:prstGeom>
          <a:gradFill flip="none" rotWithShape="1">
            <a:gsLst>
              <a:gs pos="2500">
                <a:srgbClr val="FFC000"/>
              </a:gs>
              <a:gs pos="33000">
                <a:srgbClr val="FFC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939" y="5276698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vasúti szabályozás 2020. november 01. után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443" y="4876724"/>
            <a:ext cx="10969943" cy="1216152"/>
          </a:xfrm>
          <a:prstGeom prst="rect">
            <a:avLst/>
          </a:prstGeom>
        </p:spPr>
        <p:txBody>
          <a:bodyPr lIns="0" tIns="109728" rIns="0" bIns="0" anchor="t" anchorCtr="0">
            <a:norm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01420" y="5257800"/>
            <a:ext cx="82296" cy="1219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1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vasúti szabályozás 2020. november 01. után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57286"/>
            <a:ext cx="12188817" cy="56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3351212" y="160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Nemzeti szabályok státusza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9412" y="2286000"/>
            <a:ext cx="1143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A vasúti területen érvényes </a:t>
            </a:r>
            <a:r>
              <a:rPr lang="hu-HU" dirty="0" smtClean="0">
                <a:solidFill>
                  <a:schemeClr val="bg1"/>
                </a:solidFill>
              </a:rPr>
              <a:t>műszaki </a:t>
            </a:r>
            <a:r>
              <a:rPr lang="hu-HU" dirty="0">
                <a:solidFill>
                  <a:schemeClr val="bg1"/>
                </a:solidFill>
              </a:rPr>
              <a:t>és biztonsági szabályok </a:t>
            </a:r>
            <a:r>
              <a:rPr lang="hu-HU" dirty="0" err="1">
                <a:solidFill>
                  <a:schemeClr val="bg1"/>
                </a:solidFill>
              </a:rPr>
              <a:t>notifikációs</a:t>
            </a:r>
            <a:r>
              <a:rPr lang="hu-HU" dirty="0">
                <a:solidFill>
                  <a:schemeClr val="bg1"/>
                </a:solidFill>
              </a:rPr>
              <a:t> eljárása a 2008/57/EK </a:t>
            </a:r>
            <a:r>
              <a:rPr lang="hu-HU" dirty="0" err="1">
                <a:solidFill>
                  <a:schemeClr val="bg1"/>
                </a:solidFill>
              </a:rPr>
              <a:t>Interoperabilitási</a:t>
            </a:r>
            <a:r>
              <a:rPr lang="hu-HU" dirty="0">
                <a:solidFill>
                  <a:schemeClr val="bg1"/>
                </a:solidFill>
              </a:rPr>
              <a:t> Irányelv alapján vált gyakorlattá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Új nemzeti szabályok megalkotására a 4. vasúti csomag rendkívül szűk körben biztosít lehetőséget ( nyitott kérdések, TSI megengedő rendelkezése, </a:t>
            </a:r>
            <a:r>
              <a:rPr lang="hu-HU" dirty="0" err="1">
                <a:solidFill>
                  <a:schemeClr val="bg1"/>
                </a:solidFill>
              </a:rPr>
              <a:t>TSI-vel</a:t>
            </a:r>
            <a:r>
              <a:rPr lang="hu-HU" dirty="0">
                <a:solidFill>
                  <a:schemeClr val="bg1"/>
                </a:solidFill>
              </a:rPr>
              <a:t> le nem fedett alrendszerek, etc.)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A 2016. december 16. napjáig </a:t>
            </a:r>
            <a:r>
              <a:rPr lang="hu-HU" dirty="0" err="1">
                <a:solidFill>
                  <a:schemeClr val="bg1"/>
                </a:solidFill>
              </a:rPr>
              <a:t>notifikált</a:t>
            </a:r>
            <a:r>
              <a:rPr lang="hu-HU" dirty="0">
                <a:solidFill>
                  <a:schemeClr val="bg1"/>
                </a:solidFill>
              </a:rPr>
              <a:t> nemzeti szabályok a jövőben is </a:t>
            </a:r>
            <a:r>
              <a:rPr lang="hu-HU" dirty="0" err="1">
                <a:solidFill>
                  <a:schemeClr val="bg1"/>
                </a:solidFill>
              </a:rPr>
              <a:t>alkamazhatóak</a:t>
            </a:r>
            <a:r>
              <a:rPr lang="hu-HU" dirty="0">
                <a:solidFill>
                  <a:schemeClr val="bg1"/>
                </a:solidFill>
              </a:rPr>
              <a:t>, amennyiben azok nem ellentétesek az uniós joggal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FF00"/>
                </a:solidFill>
              </a:rPr>
              <a:t>A nemzeti – műszaki és biztonsági – szabályok felülvizsgálata megtörtént. Az új szabályozás elkészült, kihirdetés előtt van.</a:t>
            </a:r>
            <a:endParaRPr lang="hu-HU" dirty="0">
              <a:solidFill>
                <a:srgbClr val="FFFF00"/>
              </a:solidFill>
            </a:endParaRPr>
          </a:p>
          <a:p>
            <a:endParaRPr lang="hu-HU" i="1" dirty="0" smtClean="0">
              <a:solidFill>
                <a:schemeClr val="bg1"/>
              </a:solidFill>
            </a:endParaRP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239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vasúti szabályozás 2020. november 01. után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57286"/>
            <a:ext cx="12188817" cy="56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3351212" y="1157286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Nemzeti szabályok felülvizsgálatának folyamata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9408" y="2097697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dirty="0"/>
              <a:t> </a:t>
            </a:r>
            <a:r>
              <a:rPr lang="hu-HU" dirty="0">
                <a:solidFill>
                  <a:schemeClr val="bg1"/>
                </a:solidFill>
              </a:rPr>
              <a:t>projekt keretében beazonosításra </a:t>
            </a:r>
            <a:r>
              <a:rPr lang="hu-HU" dirty="0" smtClean="0">
                <a:solidFill>
                  <a:schemeClr val="bg1"/>
                </a:solidFill>
              </a:rPr>
              <a:t>kerültek </a:t>
            </a:r>
            <a:r>
              <a:rPr lang="hu-HU" dirty="0">
                <a:solidFill>
                  <a:schemeClr val="bg1"/>
                </a:solidFill>
              </a:rPr>
              <a:t>azok a nemzeti szabályok, amelyek megőrzése akár műszaki, akár nemzetgazdasági szempontból fontos érdek.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Az uniós szabályozás által megengedett nemzeti szabályok teljes körével élni </a:t>
            </a:r>
            <a:r>
              <a:rPr lang="hu-HU" dirty="0" smtClean="0">
                <a:solidFill>
                  <a:schemeClr val="bg1"/>
                </a:solidFill>
              </a:rPr>
              <a:t>kellett.</a:t>
            </a:r>
            <a:endParaRPr lang="hu-HU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A vasúti nemzeti szabályok </a:t>
            </a:r>
            <a:r>
              <a:rPr lang="hu-HU" dirty="0" smtClean="0">
                <a:solidFill>
                  <a:schemeClr val="bg1"/>
                </a:solidFill>
              </a:rPr>
              <a:t>nem tartalmaznak </a:t>
            </a:r>
            <a:r>
              <a:rPr lang="hu-HU" dirty="0">
                <a:solidFill>
                  <a:schemeClr val="bg1"/>
                </a:solidFill>
              </a:rPr>
              <a:t>nem </a:t>
            </a:r>
            <a:r>
              <a:rPr lang="hu-HU" dirty="0" smtClean="0">
                <a:solidFill>
                  <a:schemeClr val="bg1"/>
                </a:solidFill>
              </a:rPr>
              <a:t>vasúti </a:t>
            </a:r>
            <a:r>
              <a:rPr lang="hu-HU" dirty="0">
                <a:solidFill>
                  <a:schemeClr val="bg1"/>
                </a:solidFill>
              </a:rPr>
              <a:t>szabályokat.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A nemzeti szabályozásban a magyar alkotmányossági szabályok szerint elkülönülnek a jogszabályi szinten illetve nem jogszabályi szinten szabályozandó műszaki normák.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új nemzeti szabályok </a:t>
            </a:r>
            <a:r>
              <a:rPr lang="hu-HU" b="1" dirty="0" smtClean="0">
                <a:solidFill>
                  <a:schemeClr val="bg1"/>
                </a:solidFill>
              </a:rPr>
              <a:t>szabályozási rendszerére </a:t>
            </a:r>
            <a:r>
              <a:rPr lang="hu-HU" dirty="0">
                <a:solidFill>
                  <a:schemeClr val="bg1"/>
                </a:solidFill>
              </a:rPr>
              <a:t>javaslat </a:t>
            </a:r>
            <a:r>
              <a:rPr lang="hu-HU" dirty="0" smtClean="0">
                <a:solidFill>
                  <a:schemeClr val="bg1"/>
                </a:solidFill>
              </a:rPr>
              <a:t>készült a </a:t>
            </a:r>
            <a:r>
              <a:rPr lang="hu-HU" dirty="0" err="1" smtClean="0">
                <a:solidFill>
                  <a:schemeClr val="bg1"/>
                </a:solidFill>
              </a:rPr>
              <a:t>good-practice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elvén, </a:t>
            </a:r>
            <a:r>
              <a:rPr lang="hu-HU" dirty="0" smtClean="0">
                <a:solidFill>
                  <a:schemeClr val="bg1"/>
                </a:solidFill>
              </a:rPr>
              <a:t>a működő nyugat európai biztonsági </a:t>
            </a:r>
            <a:r>
              <a:rPr lang="hu-HU" dirty="0">
                <a:solidFill>
                  <a:schemeClr val="bg1"/>
                </a:solidFill>
              </a:rPr>
              <a:t>hatósági szabályozási rendszer </a:t>
            </a:r>
            <a:r>
              <a:rPr lang="hu-HU" dirty="0" smtClean="0">
                <a:solidFill>
                  <a:schemeClr val="bg1"/>
                </a:solidFill>
              </a:rPr>
              <a:t>honosítására került sor.</a:t>
            </a:r>
            <a:endParaRPr lang="hu-H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vasúti szabályozás 2020. november 01. után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" y="1121482"/>
            <a:ext cx="12188817" cy="56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2959103" y="1212322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 Igazgatási Központi Informatikai  (VIKI) Rendszer Fejlesztése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47661" y="2590800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VIKI rendszer megvalósítására elkészült tanulmányok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Informatikai rendszer megvalósíthatósági tanulmány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Vasúti Infrastruktúra Regiszter adatbázis feltöltésének és a vasúti infrastruktúra felmérése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Közbeszerzési eljárás  a VIKI Rendszer informatikai megvalósítására két ütemben kiírása megtörtént 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KTI TSZ </a:t>
            </a:r>
            <a:r>
              <a:rPr lang="hu-HU" i="1" dirty="0" smtClean="0">
                <a:solidFill>
                  <a:schemeClr val="bg1"/>
                </a:solidFill>
              </a:rPr>
              <a:t>alapján</a:t>
            </a:r>
            <a:endParaRPr lang="hu-HU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vasúti szabályozás 2020. november 01. után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8184"/>
            <a:ext cx="12188825" cy="56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1293812" y="166710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Nemzeti Végrehajtási Tervek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7012" y="2667000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Valamennyi Nemzeti Végrehajtási Terv elkészült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Egységes szemlélet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Koncepcionális gondolkodás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 Az </a:t>
            </a:r>
            <a:r>
              <a:rPr lang="hu-HU" b="1" i="1" dirty="0" err="1" smtClean="0">
                <a:solidFill>
                  <a:schemeClr val="bg1"/>
                </a:solidFill>
              </a:rPr>
              <a:t>NVT-k</a:t>
            </a:r>
            <a:r>
              <a:rPr lang="hu-HU" b="1" i="1" dirty="0" smtClean="0">
                <a:solidFill>
                  <a:schemeClr val="bg1"/>
                </a:solidFill>
              </a:rPr>
              <a:t> a Bizottság részére megküldésre kerültek</a:t>
            </a:r>
            <a:endParaRPr lang="hu-HU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vasúti szabályozás 2020. november 01. után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8184"/>
            <a:ext cx="12188825" cy="56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1293812" y="1667109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Jogalkotási folyamatok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7012" y="2667000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2020. november 01-re minden jogszabály hiánytalanul elkészült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Magyarország volt az első tagállam a II. fázisban csatlakozó tagállamok közül, aki a 4. Vasúti Csomag szerinti kijelölési eljárásokat megkezdhette.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A jogszabályok </a:t>
            </a:r>
            <a:r>
              <a:rPr lang="hu-HU" b="1" i="1" dirty="0" err="1" smtClean="0">
                <a:solidFill>
                  <a:schemeClr val="bg1"/>
                </a:solidFill>
              </a:rPr>
              <a:t>hatálybaléptek</a:t>
            </a:r>
            <a:endParaRPr lang="hu-HU" b="1" i="1" dirty="0" smtClean="0">
              <a:solidFill>
                <a:schemeClr val="bg1"/>
              </a:solidFill>
            </a:endParaRP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Vtv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Kormány rendeletek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chemeClr val="bg1"/>
                </a:solidFill>
              </a:rPr>
              <a:t>Miniszteri rendeletek</a:t>
            </a:r>
            <a:endParaRPr lang="hu-HU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Koncepcionális gondolkodás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 Eleget tesznek az EU irányelvi követelményeknek és a 4. VCS Technikai Pillér végrehajtására vonatkozó rendelkezéseknek </a:t>
            </a:r>
            <a:endParaRPr lang="hu-HU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8255" y="9525"/>
            <a:ext cx="1222533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4" name="Rectangle 3"/>
          <p:cNvSpPr/>
          <p:nvPr/>
        </p:nvSpPr>
        <p:spPr>
          <a:xfrm>
            <a:off x="-18255" y="5257800"/>
            <a:ext cx="11583988" cy="1219048"/>
          </a:xfrm>
          <a:prstGeom prst="rect">
            <a:avLst/>
          </a:prstGeom>
          <a:gradFill flip="none" rotWithShape="1">
            <a:gsLst>
              <a:gs pos="2500">
                <a:schemeClr val="bg2">
                  <a:lumMod val="50000"/>
                  <a:alpha val="95000"/>
                </a:schemeClr>
              </a:gs>
              <a:gs pos="33000">
                <a:schemeClr val="bg2">
                  <a:lumMod val="50000"/>
                  <a:alpha val="95000"/>
                </a:schemeClr>
              </a:gs>
              <a:gs pos="100000">
                <a:schemeClr val="bg2">
                  <a:lumMod val="50000"/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5953" y="5257800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2019. január 01. 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Magyarország 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15896" y="5257800"/>
            <a:ext cx="82296" cy="1219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8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vasúti szabályozás 2020. november 01. után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8184"/>
            <a:ext cx="12188825" cy="56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1292224" y="137160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Hatósági folyamatok 1.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5424" y="1833265"/>
            <a:ext cx="1143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2020. november </a:t>
            </a:r>
            <a:r>
              <a:rPr lang="hu-HU" b="1" i="1" dirty="0" smtClean="0">
                <a:solidFill>
                  <a:schemeClr val="bg1"/>
                </a:solidFill>
              </a:rPr>
              <a:t>01-től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SSC folyamatok csak </a:t>
            </a:r>
            <a:r>
              <a:rPr lang="hu-HU" b="1" i="1" dirty="0" err="1" smtClean="0">
                <a:solidFill>
                  <a:schemeClr val="bg1"/>
                </a:solidFill>
              </a:rPr>
              <a:t>OSS-en</a:t>
            </a:r>
            <a:r>
              <a:rPr lang="hu-HU" b="1" i="1" dirty="0" smtClean="0">
                <a:solidFill>
                  <a:schemeClr val="bg1"/>
                </a:solidFill>
              </a:rPr>
              <a:t> keresztül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Folyamatos ERA konzultáció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Folyamatos </a:t>
            </a:r>
            <a:r>
              <a:rPr lang="hu-HU" b="1" i="1" dirty="0" err="1" smtClean="0">
                <a:solidFill>
                  <a:schemeClr val="bg1"/>
                </a:solidFill>
              </a:rPr>
              <a:t>pojekt</a:t>
            </a:r>
            <a:r>
              <a:rPr lang="hu-HU" b="1" i="1" dirty="0" smtClean="0">
                <a:solidFill>
                  <a:schemeClr val="bg1"/>
                </a:solidFill>
              </a:rPr>
              <a:t> működés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Nemzetközi forgalmú jármű engedélyezés </a:t>
            </a:r>
            <a:r>
              <a:rPr lang="hu-HU" b="1" i="1" dirty="0" err="1" smtClean="0">
                <a:solidFill>
                  <a:schemeClr val="bg1"/>
                </a:solidFill>
              </a:rPr>
              <a:t>OSS-n</a:t>
            </a:r>
            <a:r>
              <a:rPr lang="hu-HU" b="1" i="1" dirty="0" smtClean="0">
                <a:solidFill>
                  <a:schemeClr val="bg1"/>
                </a:solidFill>
              </a:rPr>
              <a:t> keresztül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Folyamatos ERA konzultáció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Folyamatos projekt működés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ERTMS jóváhagyás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Még nincs gyakorlati példa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Angol a kommunikáció nyelve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Video konferenciák tömege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Párhuzamosan zajlanak a belföldi engedélyezési eljárások</a:t>
            </a:r>
          </a:p>
          <a:p>
            <a:endParaRPr lang="hu-HU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vasúti szabályozás 2020. november 01. után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381F-1450-4E0E-9EEB-2F42F9D38EB9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8184"/>
            <a:ext cx="12188825" cy="5699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1271586" y="1833265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Hatósági folyamatok 2.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0581" y="2819400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Újra van hatósági honlap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EU előírás a hatósági tájékoztatók és útmutatók kiadása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Sok energiát köt le</a:t>
            </a:r>
          </a:p>
          <a:p>
            <a:pPr marL="895243" lvl="1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Alapja az elektronikus ügyintézésnek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chemeClr val="bg1"/>
                </a:solidFill>
              </a:rPr>
              <a:t>Többfajta hatósági eljárás attól függően, hogy EU feladat, vagy belföldi.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b="1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i="1" dirty="0" err="1" smtClean="0">
                <a:solidFill>
                  <a:schemeClr val="bg1"/>
                </a:solidFill>
              </a:rPr>
              <a:t>Egysterűsítések</a:t>
            </a:r>
            <a:r>
              <a:rPr lang="hu-HU" b="1" i="1" dirty="0" smtClean="0">
                <a:solidFill>
                  <a:schemeClr val="bg1"/>
                </a:solidFill>
              </a:rPr>
              <a:t>.</a:t>
            </a:r>
          </a:p>
          <a:p>
            <a:endParaRPr lang="hu-HU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>
            <a:off x="609443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979612" y="13716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mai konferencia célja, hogy a 4. Vasúti Csomag átültetésében aktívan közreműködő k bemutassák, hogy milyen módon és milyen eredménnyel sikerült megvalósítanunk ezt a hatalmas feladatot.</a:t>
            </a:r>
          </a:p>
          <a:p>
            <a:pPr algn="ctr"/>
            <a:endParaRPr lang="hu-HU" sz="3200" dirty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Kérem hallgassák figyelemmel az utánam következő előadásokat úgy a plenáris, mind a szekció üléseken.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1762128"/>
            <a:ext cx="5334000" cy="25908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r>
              <a:rPr lang="en-US" sz="3200" b="0" smtClean="0">
                <a:solidFill>
                  <a:schemeClr val="bg1"/>
                </a:solidFill>
              </a:rPr>
              <a:t/>
            </a:r>
            <a:br>
              <a:rPr lang="en-US" sz="3200" b="0" smtClean="0">
                <a:solidFill>
                  <a:schemeClr val="bg1"/>
                </a:solidFill>
              </a:rPr>
            </a:br>
            <a:r>
              <a:rPr lang="hu-HU" sz="3200" b="0" smtClean="0">
                <a:solidFill>
                  <a:schemeClr val="bg1"/>
                </a:solidFill>
              </a:rPr>
              <a:t>a </a:t>
            </a:r>
            <a:r>
              <a:rPr lang="hu-HU" sz="3200" b="0">
                <a:solidFill>
                  <a:schemeClr val="bg1"/>
                </a:solidFill>
              </a:rPr>
              <a:t>megtisztelő figyelmet!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6065482" y="1533527"/>
            <a:ext cx="2801060" cy="111634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4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Európai helyzet 2019. január 01-én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443353"/>
            <a:ext cx="4508863" cy="4750140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3656012" y="1370260"/>
            <a:ext cx="2708434" cy="482189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182563" lvl="1"/>
            <a:r>
              <a:rPr lang="hu-HU" b="1" dirty="0">
                <a:solidFill>
                  <a:srgbClr val="C00000"/>
                </a:solidFill>
              </a:rPr>
              <a:t>Az eredeti, </a:t>
            </a:r>
            <a:r>
              <a:rPr lang="hu-HU" b="1" dirty="0" smtClean="0">
                <a:solidFill>
                  <a:srgbClr val="C00000"/>
                </a:solidFill>
              </a:rPr>
              <a:t>2019. </a:t>
            </a:r>
            <a:r>
              <a:rPr lang="hu-HU" b="1" dirty="0">
                <a:solidFill>
                  <a:srgbClr val="C00000"/>
                </a:solidFill>
              </a:rPr>
              <a:t>évi implementációs határidőt az irányelv felhatalmazása alapján meghosszabbító tagállamok 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>(piros</a:t>
            </a:r>
            <a:r>
              <a:rPr lang="hu-HU" b="1" dirty="0" smtClean="0">
                <a:solidFill>
                  <a:srgbClr val="C00000"/>
                </a:solidFill>
              </a:rPr>
              <a:t>)*</a:t>
            </a:r>
          </a:p>
          <a:p>
            <a:pPr marL="182563" lvl="1"/>
            <a:endParaRPr lang="hu-H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88" lvl="1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Implementációs határidő 2020. június 16. </a:t>
            </a:r>
            <a:r>
              <a:rPr lang="hu-HU" sz="2000" dirty="0" smtClean="0">
                <a:solidFill>
                  <a:srgbClr val="C00000"/>
                </a:solidFill>
              </a:rPr>
              <a:t>**</a:t>
            </a: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8012" y="6324600"/>
            <a:ext cx="447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smtClean="0"/>
              <a:t>*: Forrás IRJ.com</a:t>
            </a:r>
          </a:p>
          <a:p>
            <a:r>
              <a:rPr lang="hu-HU" sz="800" smtClean="0"/>
              <a:t>**: Eredeti implementációs határidő: 2019. június 16.</a:t>
            </a:r>
            <a:endParaRPr lang="hu-HU" sz="8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438784" y="2433191"/>
            <a:ext cx="4859111" cy="27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 jogszabályi környezet 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0000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150812" y="1219200"/>
            <a:ext cx="6242900" cy="5638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 január 01-én hatályos: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2008/57/EK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Irányelv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Interoperabilitás</a:t>
            </a: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2004/49/EK Irányelv a vasútbiztonságról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Vasúti Csomag szerint 2019-től hatályos*:</a:t>
            </a:r>
            <a:endParaRPr lang="hu-H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(EU) 2016/797 </a:t>
            </a:r>
            <a:r>
              <a:rPr lang="hu-H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Irányelv </a:t>
            </a:r>
            <a:r>
              <a:rPr lang="hu-H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Interoperabilitás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95243" lvl="1" indent="-285750">
              <a:buFont typeface="Arial" panose="020B0604020202020204" pitchFamily="34" charset="0"/>
              <a:buChar char="•"/>
            </a:pPr>
            <a:r>
              <a:rPr lang="hu-H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(EU) 2016/798 </a:t>
            </a:r>
            <a:r>
              <a:rPr lang="hu-H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Irányelv 4. VCS  </a:t>
            </a:r>
            <a:r>
              <a:rPr lang="hu-H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vasútbiztonságról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*: Magyarországon 2020-tól lesz hatályos</a:t>
            </a:r>
            <a:endParaRPr lang="hu-H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174033" y="6293588"/>
            <a:ext cx="6219679" cy="56441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Vonatkozó EU előírások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 jogszabályi környezet 2.</a:t>
            </a:r>
            <a:endParaRPr lang="hu-HU" dirty="0"/>
          </a:p>
        </p:txBody>
      </p:sp>
      <p:sp>
        <p:nvSpPr>
          <p:cNvPr id="3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8013" y="1876423"/>
            <a:ext cx="3505200" cy="4045095"/>
          </a:xfrm>
          <a:prstGeom prst="rect">
            <a:avLst/>
          </a:prstGeom>
          <a:solidFill>
            <a:srgbClr val="00487E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BIZOTTSÁG 2013. április 30-i 402/2013/EU VÉGREHAJTÁSI </a:t>
            </a: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RENDELETE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 biztonsági célok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Közös biztonsági módszerek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Jelentős változások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Kockázatértékelési eljárás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Független értékelés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AsBo</a:t>
            </a: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kijelölése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Határidő: 2015. május 21.</a:t>
            </a: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4337357" y="1876423"/>
            <a:ext cx="3505200" cy="4045095"/>
          </a:xfrm>
          <a:prstGeom prst="rect">
            <a:avLst/>
          </a:prstGeom>
          <a:solidFill>
            <a:srgbClr val="00487E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Infrastruktúra TSI 1299/2014/EU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PRM TSI 1300/2014/EU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</a:t>
            </a: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 1301/2014/EU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Alagút TSI 1303/2014/EU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 TSI 1304/2014/EU rendelet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 TSI 454/2011/EU rendelet*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TAF TSI 1305/2014/EU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RINF 2014/880/EU határozat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CCS TSI 919/2016/EU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 TSI 2012/757/EU határozat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8075612" y="1876424"/>
            <a:ext cx="3505200" cy="4524376"/>
          </a:xfrm>
          <a:prstGeom prst="rect">
            <a:avLst/>
          </a:prstGeom>
          <a:solidFill>
            <a:srgbClr val="00487E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Nemzeti szabályok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Műszaki szabályok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Biztonsági szabályok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Kockázatértékelésre vonatkozó szabályok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Jelentős változás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Kijelölés/akkreditáció/NSA</a:t>
            </a:r>
          </a:p>
          <a:p>
            <a:pPr marL="895243" lvl="1" indent="-285750">
              <a:buFont typeface="Arial" panose="020B0604020202020204" pitchFamily="34" charset="0"/>
              <a:buChar char="•"/>
              <a:defRPr/>
            </a:pPr>
            <a:r>
              <a:rPr lang="hu-H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608013" y="4876800"/>
            <a:ext cx="3505200" cy="15240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 elemzés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4337357" y="4876800"/>
            <a:ext cx="3505200" cy="15240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Átjárhatósági Műszaki Előírások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14">
            <a:extLst>
              <a:ext uri="{FF2B5EF4-FFF2-40B4-BE49-F238E27FC236}">
                <a16:creationId xmlns="" xmlns:a16="http://schemas.microsoft.com/office/drawing/2014/main" id="{97656EAE-98E6-4791-B33C-8F9BAA8C0F7E}"/>
              </a:ext>
            </a:extLst>
          </p:cNvPr>
          <p:cNvSpPr/>
          <p:nvPr/>
        </p:nvSpPr>
        <p:spPr>
          <a:xfrm>
            <a:off x="8066703" y="4876800"/>
            <a:ext cx="3505200" cy="15240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hu-HU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Szabályok</a:t>
            </a:r>
            <a:endParaRPr lang="en-US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5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Hazai jogszabályi környezet 1.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50812" y="1524000"/>
            <a:ext cx="11943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2005. évi CLXXXIII. törvény </a:t>
            </a:r>
            <a:r>
              <a:rPr lang="hu-HU" sz="2000" dirty="0">
                <a:solidFill>
                  <a:schemeClr val="bg1"/>
                </a:solidFill>
              </a:rPr>
              <a:t>a vasúti közlekedésről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törvényben szükséges szabályozni a nemzeti vasúti hatóság szerepét és biztosítani azon felhatalmazó rendelkezéseket, amelyek alapján az irányelvi rendelkezések alacsonyabb szintű jogszabályokban megjelenhetnek. </a:t>
            </a:r>
            <a:r>
              <a:rPr lang="hu-HU" sz="2000" i="1" dirty="0">
                <a:solidFill>
                  <a:schemeClr val="bg1"/>
                </a:solidFill>
              </a:rPr>
              <a:t>A nemzeti szabályokra vonatkozó szabályozás hazai alapjai, a kapcsolódó felhatalmazó rendelkezések szintén a </a:t>
            </a:r>
            <a:r>
              <a:rPr lang="hu-HU" sz="2000" i="1" dirty="0" err="1">
                <a:solidFill>
                  <a:schemeClr val="bg1"/>
                </a:solidFill>
              </a:rPr>
              <a:t>Vtv</a:t>
            </a:r>
            <a:r>
              <a:rPr lang="hu-HU" sz="2000" i="1" dirty="0">
                <a:solidFill>
                  <a:schemeClr val="bg1"/>
                </a:solidFill>
              </a:rPr>
              <a:t>. módosítását igénylik</a:t>
            </a:r>
            <a:r>
              <a:rPr lang="hu-HU" sz="2000" i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382/2016. (XII.2) Korm. rendelet </a:t>
            </a:r>
            <a:r>
              <a:rPr lang="hu-HU" sz="2000" dirty="0">
                <a:solidFill>
                  <a:schemeClr val="bg1"/>
                </a:solidFill>
              </a:rPr>
              <a:t>a közlekedési igazgatási feladatokkal összefüggő hatósági feladatokat ellátó szervezetek kijelöléséről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rendelet módosítása, felülvizsgálata a megváltozott hatósági feladatokra (ERA együttműködés) tekintettel szükséges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277/2014. (XI. 14.) Korm. Rendelet </a:t>
            </a:r>
            <a:r>
              <a:rPr lang="hu-HU" sz="2000" dirty="0">
                <a:solidFill>
                  <a:schemeClr val="bg1"/>
                </a:solidFill>
              </a:rPr>
              <a:t>a vasúti közlekedési hatóság által kiszabható bírság mértékéről és megfizetésének részletes szabályairól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rendelet módosítása, felülvizsgálata a megváltozott hatósági feladatokra tekintettel lehet szükséges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 </a:t>
            </a:r>
            <a:r>
              <a:rPr lang="hu-HU" sz="2000" b="1" dirty="0" smtClean="0">
                <a:solidFill>
                  <a:schemeClr val="bg1"/>
                </a:solidFill>
              </a:rPr>
              <a:t>289/2012</a:t>
            </a:r>
            <a:r>
              <a:rPr lang="hu-HU" sz="2000" b="1" dirty="0">
                <a:solidFill>
                  <a:schemeClr val="bg1"/>
                </a:solidFill>
              </a:rPr>
              <a:t>. (X. 11.) Korm. rendelet </a:t>
            </a:r>
            <a:r>
              <a:rPr lang="hu-HU" sz="2000" dirty="0">
                <a:solidFill>
                  <a:schemeClr val="bg1"/>
                </a:solidFill>
              </a:rPr>
              <a:t>a vasúti építmények építésügyi hatósági engedélyezési eljárásainak részletes szabályairól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rendelet módosítása, felülvizsgálata a megváltozott hatósági feladatokra tekintettel lehet </a:t>
            </a:r>
            <a:r>
              <a:rPr lang="hu-HU" sz="2000" dirty="0" smtClean="0">
                <a:solidFill>
                  <a:schemeClr val="bg1"/>
                </a:solidFill>
              </a:rPr>
              <a:t>szükséges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Hazai jogszabályi környezet </a:t>
            </a: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2.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50812" y="1295400"/>
            <a:ext cx="1194320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 </a:t>
            </a:r>
            <a:r>
              <a:rPr lang="hu-HU" sz="2000" b="1" dirty="0" smtClean="0">
                <a:solidFill>
                  <a:schemeClr val="bg1"/>
                </a:solidFill>
              </a:rPr>
              <a:t>315/2009</a:t>
            </a:r>
            <a:r>
              <a:rPr lang="hu-HU" sz="2000" b="1" dirty="0">
                <a:solidFill>
                  <a:schemeClr val="bg1"/>
                </a:solidFill>
              </a:rPr>
              <a:t>. (XII. 28.) Korm. rendelet </a:t>
            </a:r>
            <a:r>
              <a:rPr lang="hu-HU" sz="2000" dirty="0">
                <a:solidFill>
                  <a:schemeClr val="bg1"/>
                </a:solidFill>
              </a:rPr>
              <a:t>a megfelelőségértékelő szervezetek kijelöléséről, valamint a kijelölt szervezetek tevékenységének részletes szabályairól 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2016/797 EU irány</a:t>
            </a:r>
            <a:r>
              <a:rPr lang="hu-HU" sz="2000" b="1" dirty="0">
                <a:solidFill>
                  <a:schemeClr val="bg1"/>
                </a:solidFill>
              </a:rPr>
              <a:t>elvnek </a:t>
            </a:r>
            <a:r>
              <a:rPr lang="hu-HU" sz="2000" dirty="0">
                <a:solidFill>
                  <a:schemeClr val="bg1"/>
                </a:solidFill>
              </a:rPr>
              <a:t>a </a:t>
            </a:r>
            <a:r>
              <a:rPr lang="hu-HU" sz="2000" dirty="0" err="1">
                <a:solidFill>
                  <a:schemeClr val="bg1"/>
                </a:solidFill>
              </a:rPr>
              <a:t>megfelelőségértékelésre</a:t>
            </a:r>
            <a:r>
              <a:rPr lang="hu-HU" sz="2000" dirty="0">
                <a:solidFill>
                  <a:schemeClr val="bg1"/>
                </a:solidFill>
              </a:rPr>
              <a:t> vonatkozó szabályozására tekintettel indokolt felülvizsgálni a rendeletet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24/2016</a:t>
            </a:r>
            <a:r>
              <a:rPr lang="hu-HU" sz="2000" b="1" dirty="0">
                <a:solidFill>
                  <a:schemeClr val="bg1"/>
                </a:solidFill>
              </a:rPr>
              <a:t>. (VII. 18.) NFM rendelet </a:t>
            </a:r>
            <a:r>
              <a:rPr lang="hu-HU" sz="2000" dirty="0">
                <a:solidFill>
                  <a:schemeClr val="bg1"/>
                </a:solidFill>
              </a:rPr>
              <a:t>a vasúti járművek karbantartását, javítását és időszakos vizsgálatát végző műhelyekről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2016/798 EU irányelvnek a karbantartásért felelős szervezetre és a járművek karbantartására vonatkozó rendelkezéseire tekintettel indokolt felülvizsgálni a rendeletet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bg1"/>
                </a:solidFill>
              </a:rPr>
              <a:t>46/2015</a:t>
            </a:r>
            <a:r>
              <a:rPr lang="hu-HU" sz="2000" b="1" dirty="0">
                <a:solidFill>
                  <a:schemeClr val="bg1"/>
                </a:solidFill>
              </a:rPr>
              <a:t>. (VIII. 26.) NFM rendelet </a:t>
            </a:r>
            <a:r>
              <a:rPr lang="hu-HU" sz="2000" dirty="0">
                <a:solidFill>
                  <a:schemeClr val="bg1"/>
                </a:solidFill>
              </a:rPr>
              <a:t>a transzeurópai vasúti rendszerre vonatkozó kölcsönös átjárhatósági műszaki előírásokról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módosult, illetve módosítani tervezett </a:t>
            </a:r>
            <a:r>
              <a:rPr lang="hu-HU" sz="2000" dirty="0" err="1">
                <a:solidFill>
                  <a:schemeClr val="bg1"/>
                </a:solidFill>
              </a:rPr>
              <a:t>ÁME-kre</a:t>
            </a:r>
            <a:r>
              <a:rPr lang="hu-HU" sz="2000" dirty="0">
                <a:solidFill>
                  <a:schemeClr val="bg1"/>
                </a:solidFill>
              </a:rPr>
              <a:t> való hivatkozás tekintetében indokolt a rendeletet </a:t>
            </a:r>
            <a:r>
              <a:rPr lang="hu-HU" sz="2000" dirty="0" smtClean="0">
                <a:solidFill>
                  <a:schemeClr val="bg1"/>
                </a:solidFill>
              </a:rPr>
              <a:t>felülvizsgálni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24/2012. (V. 8.) NFM rendelet </a:t>
            </a:r>
            <a:r>
              <a:rPr lang="hu-HU" sz="2000" dirty="0">
                <a:solidFill>
                  <a:schemeClr val="bg1"/>
                </a:solidFill>
              </a:rPr>
              <a:t>a súlyos vasúti balesetek, a vasúti balesetek és a váratlan vasúti események szakmai vizsgálatának, valamint az üzembentartói vizsgálat részletes szabályairól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2016/798 EU irányelvnek a balesetek és váratlan események vizsgálatára vonatkozó 20-26. cikkére tekintettel indokolt a rendelet felülvizsgálata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endParaRPr lang="hu-H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Hazai jogszabályi környezet </a:t>
            </a:r>
            <a:r>
              <a:rPr lang="hu-HU" dirty="0" smtClean="0">
                <a:solidFill>
                  <a:schemeClr val="accent4">
                    <a:lumMod val="75000"/>
                  </a:schemeClr>
                </a:solidFill>
              </a:rPr>
              <a:t>3.</a:t>
            </a:r>
            <a:endParaRPr lang="hu-H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DB41381F-1450-4E0E-9EEB-2F42F9D38EB9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4" name="Freeform 3"/>
          <p:cNvSpPr>
            <a:spLocks noEditPoints="1"/>
          </p:cNvSpPr>
          <p:nvPr/>
        </p:nvSpPr>
        <p:spPr bwMode="auto">
          <a:xfrm>
            <a:off x="9904412" y="274304"/>
            <a:ext cx="1797282" cy="716296"/>
          </a:xfrm>
          <a:custGeom>
            <a:avLst/>
            <a:gdLst>
              <a:gd name="T0" fmla="*/ 182 w 928"/>
              <a:gd name="T1" fmla="*/ 8 h 368"/>
              <a:gd name="T2" fmla="*/ 265 w 928"/>
              <a:gd name="T3" fmla="*/ 102 h 368"/>
              <a:gd name="T4" fmla="*/ 271 w 928"/>
              <a:gd name="T5" fmla="*/ 286 h 368"/>
              <a:gd name="T6" fmla="*/ 375 w 928"/>
              <a:gd name="T7" fmla="*/ 183 h 368"/>
              <a:gd name="T8" fmla="*/ 317 w 928"/>
              <a:gd name="T9" fmla="*/ 351 h 368"/>
              <a:gd name="T10" fmla="*/ 391 w 928"/>
              <a:gd name="T11" fmla="*/ 176 h 368"/>
              <a:gd name="T12" fmla="*/ 482 w 928"/>
              <a:gd name="T13" fmla="*/ 109 h 368"/>
              <a:gd name="T14" fmla="*/ 175 w 928"/>
              <a:gd name="T15" fmla="*/ 92 h 368"/>
              <a:gd name="T16" fmla="*/ 276 w 928"/>
              <a:gd name="T17" fmla="*/ 88 h 368"/>
              <a:gd name="T18" fmla="*/ 288 w 928"/>
              <a:gd name="T19" fmla="*/ 201 h 368"/>
              <a:gd name="T20" fmla="*/ 372 w 928"/>
              <a:gd name="T21" fmla="*/ 176 h 368"/>
              <a:gd name="T22" fmla="*/ 380 w 928"/>
              <a:gd name="T23" fmla="*/ 88 h 368"/>
              <a:gd name="T24" fmla="*/ 286 w 928"/>
              <a:gd name="T25" fmla="*/ 103 h 368"/>
              <a:gd name="T26" fmla="*/ 359 w 928"/>
              <a:gd name="T27" fmla="*/ 19 h 368"/>
              <a:gd name="T28" fmla="*/ 471 w 928"/>
              <a:gd name="T29" fmla="*/ 82 h 368"/>
              <a:gd name="T30" fmla="*/ 119 w 928"/>
              <a:gd name="T31" fmla="*/ 88 h 368"/>
              <a:gd name="T32" fmla="*/ 24 w 928"/>
              <a:gd name="T33" fmla="*/ 139 h 368"/>
              <a:gd name="T34" fmla="*/ 80 w 928"/>
              <a:gd name="T35" fmla="*/ 4 h 368"/>
              <a:gd name="T36" fmla="*/ 9 w 928"/>
              <a:gd name="T37" fmla="*/ 30 h 368"/>
              <a:gd name="T38" fmla="*/ 4 w 928"/>
              <a:gd name="T39" fmla="*/ 291 h 368"/>
              <a:gd name="T40" fmla="*/ 133 w 928"/>
              <a:gd name="T41" fmla="*/ 352 h 368"/>
              <a:gd name="T42" fmla="*/ 123 w 928"/>
              <a:gd name="T43" fmla="*/ 119 h 368"/>
              <a:gd name="T44" fmla="*/ 76 w 928"/>
              <a:gd name="T45" fmla="*/ 22 h 368"/>
              <a:gd name="T46" fmla="*/ 21 w 928"/>
              <a:gd name="T47" fmla="*/ 145 h 368"/>
              <a:gd name="T48" fmla="*/ 19 w 928"/>
              <a:gd name="T49" fmla="*/ 347 h 368"/>
              <a:gd name="T50" fmla="*/ 107 w 928"/>
              <a:gd name="T51" fmla="*/ 340 h 368"/>
              <a:gd name="T52" fmla="*/ 107 w 928"/>
              <a:gd name="T53" fmla="*/ 340 h 368"/>
              <a:gd name="T54" fmla="*/ 58 w 928"/>
              <a:gd name="T55" fmla="*/ 217 h 368"/>
              <a:gd name="T56" fmla="*/ 920 w 928"/>
              <a:gd name="T57" fmla="*/ 30 h 368"/>
              <a:gd name="T58" fmla="*/ 777 w 928"/>
              <a:gd name="T59" fmla="*/ 2 h 368"/>
              <a:gd name="T60" fmla="*/ 675 w 928"/>
              <a:gd name="T61" fmla="*/ 8 h 368"/>
              <a:gd name="T62" fmla="*/ 539 w 928"/>
              <a:gd name="T63" fmla="*/ 175 h 368"/>
              <a:gd name="T64" fmla="*/ 529 w 928"/>
              <a:gd name="T65" fmla="*/ 102 h 368"/>
              <a:gd name="T66" fmla="*/ 519 w 928"/>
              <a:gd name="T67" fmla="*/ 351 h 368"/>
              <a:gd name="T68" fmla="*/ 631 w 928"/>
              <a:gd name="T69" fmla="*/ 273 h 368"/>
              <a:gd name="T70" fmla="*/ 686 w 928"/>
              <a:gd name="T71" fmla="*/ 368 h 368"/>
              <a:gd name="T72" fmla="*/ 791 w 928"/>
              <a:gd name="T73" fmla="*/ 284 h 368"/>
              <a:gd name="T74" fmla="*/ 911 w 928"/>
              <a:gd name="T75" fmla="*/ 367 h 368"/>
              <a:gd name="T76" fmla="*/ 717 w 928"/>
              <a:gd name="T77" fmla="*/ 210 h 368"/>
              <a:gd name="T78" fmla="*/ 539 w 928"/>
              <a:gd name="T79" fmla="*/ 335 h 368"/>
              <a:gd name="T80" fmla="*/ 609 w 928"/>
              <a:gd name="T81" fmla="*/ 279 h 368"/>
              <a:gd name="T82" fmla="*/ 610 w 928"/>
              <a:gd name="T83" fmla="*/ 281 h 368"/>
              <a:gd name="T84" fmla="*/ 778 w 928"/>
              <a:gd name="T85" fmla="*/ 273 h 368"/>
              <a:gd name="T86" fmla="*/ 686 w 928"/>
              <a:gd name="T87" fmla="*/ 336 h 368"/>
              <a:gd name="T88" fmla="*/ 614 w 928"/>
              <a:gd name="T89" fmla="*/ 262 h 368"/>
              <a:gd name="T90" fmla="*/ 605 w 928"/>
              <a:gd name="T91" fmla="*/ 31 h 368"/>
              <a:gd name="T92" fmla="*/ 724 w 928"/>
              <a:gd name="T93" fmla="*/ 231 h 368"/>
              <a:gd name="T94" fmla="*/ 896 w 928"/>
              <a:gd name="T95" fmla="*/ 19 h 368"/>
              <a:gd name="T96" fmla="*/ 895 w 928"/>
              <a:gd name="T97" fmla="*/ 347 h 368"/>
              <a:gd name="T98" fmla="*/ 909 w 928"/>
              <a:gd name="T99" fmla="*/ 335 h 368"/>
              <a:gd name="T100" fmla="*/ 836 w 928"/>
              <a:gd name="T101" fmla="*/ 9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28" h="368">
                <a:moveTo>
                  <a:pt x="493" y="8"/>
                </a:moveTo>
                <a:cubicBezTo>
                  <a:pt x="360" y="8"/>
                  <a:pt x="360" y="8"/>
                  <a:pt x="360" y="8"/>
                </a:cubicBezTo>
                <a:cubicBezTo>
                  <a:pt x="358" y="6"/>
                  <a:pt x="355" y="4"/>
                  <a:pt x="351" y="4"/>
                </a:cubicBezTo>
                <a:cubicBezTo>
                  <a:pt x="348" y="4"/>
                  <a:pt x="345" y="6"/>
                  <a:pt x="343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79" y="4"/>
                  <a:pt x="174" y="1"/>
                  <a:pt x="168" y="1"/>
                </a:cubicBezTo>
                <a:cubicBezTo>
                  <a:pt x="159" y="1"/>
                  <a:pt x="152" y="8"/>
                  <a:pt x="152" y="16"/>
                </a:cubicBezTo>
                <a:cubicBezTo>
                  <a:pt x="152" y="24"/>
                  <a:pt x="158" y="30"/>
                  <a:pt x="165" y="32"/>
                </a:cubicBezTo>
                <a:cubicBezTo>
                  <a:pt x="165" y="102"/>
                  <a:pt x="165" y="102"/>
                  <a:pt x="165" y="10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6" y="106"/>
                  <a:pt x="268" y="109"/>
                  <a:pt x="271" y="110"/>
                </a:cubicBezTo>
                <a:cubicBezTo>
                  <a:pt x="271" y="190"/>
                  <a:pt x="271" y="190"/>
                  <a:pt x="271" y="190"/>
                </a:cubicBezTo>
                <a:cubicBezTo>
                  <a:pt x="267" y="192"/>
                  <a:pt x="264" y="196"/>
                  <a:pt x="264" y="201"/>
                </a:cubicBezTo>
                <a:cubicBezTo>
                  <a:pt x="264" y="205"/>
                  <a:pt x="267" y="210"/>
                  <a:pt x="271" y="211"/>
                </a:cubicBezTo>
                <a:cubicBezTo>
                  <a:pt x="271" y="286"/>
                  <a:pt x="271" y="286"/>
                  <a:pt x="271" y="286"/>
                </a:cubicBezTo>
                <a:cubicBezTo>
                  <a:pt x="264" y="288"/>
                  <a:pt x="259" y="294"/>
                  <a:pt x="259" y="301"/>
                </a:cubicBezTo>
                <a:cubicBezTo>
                  <a:pt x="259" y="310"/>
                  <a:pt x="266" y="317"/>
                  <a:pt x="275" y="317"/>
                </a:cubicBezTo>
                <a:cubicBezTo>
                  <a:pt x="284" y="317"/>
                  <a:pt x="291" y="310"/>
                  <a:pt x="291" y="301"/>
                </a:cubicBezTo>
                <a:cubicBezTo>
                  <a:pt x="291" y="297"/>
                  <a:pt x="289" y="292"/>
                  <a:pt x="286" y="289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75" y="183"/>
                  <a:pt x="375" y="184"/>
                  <a:pt x="376" y="184"/>
                </a:cubicBezTo>
                <a:cubicBezTo>
                  <a:pt x="376" y="347"/>
                  <a:pt x="376" y="347"/>
                  <a:pt x="376" y="347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4" y="343"/>
                  <a:pt x="331" y="341"/>
                  <a:pt x="327" y="341"/>
                </a:cubicBezTo>
                <a:cubicBezTo>
                  <a:pt x="321" y="341"/>
                  <a:pt x="317" y="345"/>
                  <a:pt x="317" y="351"/>
                </a:cubicBezTo>
                <a:cubicBezTo>
                  <a:pt x="317" y="356"/>
                  <a:pt x="321" y="361"/>
                  <a:pt x="327" y="361"/>
                </a:cubicBezTo>
                <a:cubicBezTo>
                  <a:pt x="330" y="361"/>
                  <a:pt x="332" y="359"/>
                  <a:pt x="334" y="357"/>
                </a:cubicBezTo>
                <a:cubicBezTo>
                  <a:pt x="386" y="357"/>
                  <a:pt x="386" y="357"/>
                  <a:pt x="386" y="357"/>
                </a:cubicBezTo>
                <a:cubicBezTo>
                  <a:pt x="386" y="185"/>
                  <a:pt x="386" y="185"/>
                  <a:pt x="386" y="185"/>
                </a:cubicBezTo>
                <a:cubicBezTo>
                  <a:pt x="389" y="183"/>
                  <a:pt x="391" y="180"/>
                  <a:pt x="391" y="176"/>
                </a:cubicBezTo>
                <a:cubicBezTo>
                  <a:pt x="391" y="172"/>
                  <a:pt x="389" y="169"/>
                  <a:pt x="386" y="167"/>
                </a:cubicBezTo>
                <a:cubicBezTo>
                  <a:pt x="386" y="106"/>
                  <a:pt x="386" y="106"/>
                  <a:pt x="386" y="106"/>
                </a:cubicBezTo>
                <a:cubicBezTo>
                  <a:pt x="387" y="105"/>
                  <a:pt x="388" y="103"/>
                  <a:pt x="389" y="102"/>
                </a:cubicBezTo>
                <a:cubicBezTo>
                  <a:pt x="469" y="102"/>
                  <a:pt x="469" y="102"/>
                  <a:pt x="469" y="102"/>
                </a:cubicBezTo>
                <a:cubicBezTo>
                  <a:pt x="472" y="106"/>
                  <a:pt x="477" y="109"/>
                  <a:pt x="482" y="109"/>
                </a:cubicBezTo>
                <a:cubicBezTo>
                  <a:pt x="491" y="109"/>
                  <a:pt x="498" y="102"/>
                  <a:pt x="498" y="93"/>
                </a:cubicBezTo>
                <a:cubicBezTo>
                  <a:pt x="498" y="88"/>
                  <a:pt x="496" y="84"/>
                  <a:pt x="493" y="81"/>
                </a:cubicBezTo>
                <a:lnTo>
                  <a:pt x="493" y="8"/>
                </a:lnTo>
                <a:close/>
                <a:moveTo>
                  <a:pt x="267" y="92"/>
                </a:moveTo>
                <a:cubicBezTo>
                  <a:pt x="175" y="92"/>
                  <a:pt x="175" y="92"/>
                  <a:pt x="175" y="92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80" y="29"/>
                  <a:pt x="183" y="24"/>
                  <a:pt x="184" y="19"/>
                </a:cubicBezTo>
                <a:cubicBezTo>
                  <a:pt x="343" y="19"/>
                  <a:pt x="343" y="19"/>
                  <a:pt x="343" y="19"/>
                </a:cubicBezTo>
                <a:cubicBezTo>
                  <a:pt x="281" y="90"/>
                  <a:pt x="281" y="90"/>
                  <a:pt x="281" y="90"/>
                </a:cubicBezTo>
                <a:cubicBezTo>
                  <a:pt x="280" y="89"/>
                  <a:pt x="278" y="88"/>
                  <a:pt x="276" y="88"/>
                </a:cubicBezTo>
                <a:cubicBezTo>
                  <a:pt x="272" y="88"/>
                  <a:pt x="269" y="90"/>
                  <a:pt x="267" y="92"/>
                </a:cubicBezTo>
                <a:moveTo>
                  <a:pt x="284" y="288"/>
                </a:moveTo>
                <a:cubicBezTo>
                  <a:pt x="283" y="288"/>
                  <a:pt x="282" y="287"/>
                  <a:pt x="281" y="287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5" y="209"/>
                  <a:pt x="288" y="205"/>
                  <a:pt x="288" y="201"/>
                </a:cubicBezTo>
                <a:cubicBezTo>
                  <a:pt x="288" y="196"/>
                  <a:pt x="285" y="192"/>
                  <a:pt x="281" y="190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3" y="108"/>
                  <a:pt x="284" y="107"/>
                  <a:pt x="285" y="106"/>
                </a:cubicBezTo>
                <a:cubicBezTo>
                  <a:pt x="373" y="172"/>
                  <a:pt x="373" y="172"/>
                  <a:pt x="373" y="172"/>
                </a:cubicBezTo>
                <a:cubicBezTo>
                  <a:pt x="372" y="173"/>
                  <a:pt x="372" y="175"/>
                  <a:pt x="372" y="176"/>
                </a:cubicBezTo>
                <a:cubicBezTo>
                  <a:pt x="372" y="178"/>
                  <a:pt x="372" y="179"/>
                  <a:pt x="373" y="181"/>
                </a:cubicBezTo>
                <a:lnTo>
                  <a:pt x="284" y="288"/>
                </a:lnTo>
                <a:close/>
                <a:moveTo>
                  <a:pt x="466" y="92"/>
                </a:moveTo>
                <a:cubicBezTo>
                  <a:pt x="388" y="92"/>
                  <a:pt x="388" y="92"/>
                  <a:pt x="388" y="92"/>
                </a:cubicBezTo>
                <a:cubicBezTo>
                  <a:pt x="386" y="90"/>
                  <a:pt x="383" y="88"/>
                  <a:pt x="380" y="88"/>
                </a:cubicBezTo>
                <a:cubicBezTo>
                  <a:pt x="375" y="88"/>
                  <a:pt x="370" y="92"/>
                  <a:pt x="370" y="98"/>
                </a:cubicBezTo>
                <a:cubicBezTo>
                  <a:pt x="370" y="102"/>
                  <a:pt x="373" y="105"/>
                  <a:pt x="376" y="106"/>
                </a:cubicBezTo>
                <a:cubicBezTo>
                  <a:pt x="376" y="168"/>
                  <a:pt x="376" y="168"/>
                  <a:pt x="376" y="168"/>
                </a:cubicBezTo>
                <a:cubicBezTo>
                  <a:pt x="375" y="168"/>
                  <a:pt x="374" y="169"/>
                  <a:pt x="374" y="170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7" y="102"/>
                  <a:pt x="287" y="101"/>
                  <a:pt x="287" y="99"/>
                </a:cubicBezTo>
                <a:cubicBezTo>
                  <a:pt x="287" y="96"/>
                  <a:pt x="286" y="93"/>
                  <a:pt x="283" y="91"/>
                </a:cubicBezTo>
                <a:cubicBezTo>
                  <a:pt x="345" y="20"/>
                  <a:pt x="345" y="20"/>
                  <a:pt x="345" y="20"/>
                </a:cubicBezTo>
                <a:cubicBezTo>
                  <a:pt x="346" y="22"/>
                  <a:pt x="349" y="23"/>
                  <a:pt x="351" y="23"/>
                </a:cubicBezTo>
                <a:cubicBezTo>
                  <a:pt x="355" y="23"/>
                  <a:pt x="358" y="21"/>
                  <a:pt x="359" y="19"/>
                </a:cubicBezTo>
                <a:cubicBezTo>
                  <a:pt x="469" y="83"/>
                  <a:pt x="469" y="83"/>
                  <a:pt x="469" y="83"/>
                </a:cubicBezTo>
                <a:cubicBezTo>
                  <a:pt x="468" y="86"/>
                  <a:pt x="466" y="89"/>
                  <a:pt x="466" y="92"/>
                </a:cubicBezTo>
                <a:moveTo>
                  <a:pt x="483" y="77"/>
                </a:moveTo>
                <a:cubicBezTo>
                  <a:pt x="482" y="77"/>
                  <a:pt x="482" y="77"/>
                  <a:pt x="482" y="77"/>
                </a:cubicBezTo>
                <a:cubicBezTo>
                  <a:pt x="478" y="77"/>
                  <a:pt x="474" y="79"/>
                  <a:pt x="471" y="82"/>
                </a:cubicBezTo>
                <a:cubicBezTo>
                  <a:pt x="364" y="19"/>
                  <a:pt x="364" y="19"/>
                  <a:pt x="364" y="19"/>
                </a:cubicBezTo>
                <a:cubicBezTo>
                  <a:pt x="483" y="19"/>
                  <a:pt x="483" y="19"/>
                  <a:pt x="483" y="19"/>
                </a:cubicBezTo>
                <a:lnTo>
                  <a:pt x="483" y="77"/>
                </a:lnTo>
                <a:close/>
                <a:moveTo>
                  <a:pt x="135" y="104"/>
                </a:moveTo>
                <a:cubicBezTo>
                  <a:pt x="135" y="95"/>
                  <a:pt x="128" y="88"/>
                  <a:pt x="119" y="88"/>
                </a:cubicBezTo>
                <a:cubicBezTo>
                  <a:pt x="110" y="88"/>
                  <a:pt x="103" y="95"/>
                  <a:pt x="103" y="104"/>
                </a:cubicBezTo>
                <a:cubicBezTo>
                  <a:pt x="103" y="110"/>
                  <a:pt x="106" y="115"/>
                  <a:pt x="111" y="117"/>
                </a:cubicBezTo>
                <a:cubicBezTo>
                  <a:pt x="57" y="214"/>
                  <a:pt x="57" y="214"/>
                  <a:pt x="57" y="214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3" y="142"/>
                  <a:pt x="24" y="140"/>
                  <a:pt x="24" y="139"/>
                </a:cubicBezTo>
                <a:cubicBezTo>
                  <a:pt x="24" y="136"/>
                  <a:pt x="23" y="134"/>
                  <a:pt x="21" y="133"/>
                </a:cubicBezTo>
                <a:cubicBezTo>
                  <a:pt x="78" y="23"/>
                  <a:pt x="78" y="23"/>
                  <a:pt x="78" y="23"/>
                </a:cubicBezTo>
                <a:cubicBezTo>
                  <a:pt x="79" y="23"/>
                  <a:pt x="79" y="23"/>
                  <a:pt x="80" y="23"/>
                </a:cubicBezTo>
                <a:cubicBezTo>
                  <a:pt x="85" y="23"/>
                  <a:pt x="90" y="19"/>
                  <a:pt x="90" y="13"/>
                </a:cubicBezTo>
                <a:cubicBezTo>
                  <a:pt x="90" y="8"/>
                  <a:pt x="85" y="4"/>
                  <a:pt x="80" y="4"/>
                </a:cubicBezTo>
                <a:cubicBezTo>
                  <a:pt x="76" y="4"/>
                  <a:pt x="73" y="6"/>
                  <a:pt x="7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4"/>
                  <a:pt x="22" y="1"/>
                  <a:pt x="16" y="1"/>
                </a:cubicBezTo>
                <a:cubicBezTo>
                  <a:pt x="7" y="1"/>
                  <a:pt x="0" y="8"/>
                  <a:pt x="0" y="16"/>
                </a:cubicBezTo>
                <a:cubicBezTo>
                  <a:pt x="0" y="23"/>
                  <a:pt x="3" y="28"/>
                  <a:pt x="9" y="30"/>
                </a:cubicBezTo>
                <a:cubicBezTo>
                  <a:pt x="9" y="131"/>
                  <a:pt x="9" y="131"/>
                  <a:pt x="9" y="131"/>
                </a:cubicBezTo>
                <a:cubicBezTo>
                  <a:pt x="6" y="132"/>
                  <a:pt x="4" y="135"/>
                  <a:pt x="4" y="139"/>
                </a:cubicBezTo>
                <a:cubicBezTo>
                  <a:pt x="4" y="142"/>
                  <a:pt x="6" y="145"/>
                  <a:pt x="9" y="147"/>
                </a:cubicBezTo>
                <a:cubicBezTo>
                  <a:pt x="9" y="283"/>
                  <a:pt x="9" y="283"/>
                  <a:pt x="9" y="283"/>
                </a:cubicBezTo>
                <a:cubicBezTo>
                  <a:pt x="6" y="285"/>
                  <a:pt x="4" y="288"/>
                  <a:pt x="4" y="291"/>
                </a:cubicBezTo>
                <a:cubicBezTo>
                  <a:pt x="4" y="295"/>
                  <a:pt x="6" y="298"/>
                  <a:pt x="9" y="299"/>
                </a:cubicBezTo>
                <a:cubicBezTo>
                  <a:pt x="9" y="357"/>
                  <a:pt x="9" y="357"/>
                  <a:pt x="9" y="357"/>
                </a:cubicBezTo>
                <a:cubicBezTo>
                  <a:pt x="102" y="357"/>
                  <a:pt x="102" y="357"/>
                  <a:pt x="102" y="357"/>
                </a:cubicBezTo>
                <a:cubicBezTo>
                  <a:pt x="104" y="363"/>
                  <a:pt x="110" y="368"/>
                  <a:pt x="117" y="368"/>
                </a:cubicBezTo>
                <a:cubicBezTo>
                  <a:pt x="126" y="368"/>
                  <a:pt x="133" y="361"/>
                  <a:pt x="133" y="352"/>
                </a:cubicBezTo>
                <a:cubicBezTo>
                  <a:pt x="133" y="345"/>
                  <a:pt x="129" y="340"/>
                  <a:pt x="123" y="337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6" y="224"/>
                  <a:pt x="128" y="221"/>
                  <a:pt x="128" y="217"/>
                </a:cubicBezTo>
                <a:cubicBezTo>
                  <a:pt x="128" y="214"/>
                  <a:pt x="126" y="210"/>
                  <a:pt x="123" y="20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17"/>
                  <a:pt x="135" y="111"/>
                  <a:pt x="135" y="104"/>
                </a:cubicBezTo>
                <a:moveTo>
                  <a:pt x="19" y="32"/>
                </a:moveTo>
                <a:cubicBezTo>
                  <a:pt x="25" y="31"/>
                  <a:pt x="31" y="25"/>
                  <a:pt x="32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3" y="20"/>
                  <a:pt x="74" y="22"/>
                  <a:pt x="76" y="22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31"/>
                  <a:pt x="19" y="131"/>
                  <a:pt x="19" y="130"/>
                </a:cubicBezTo>
                <a:lnTo>
                  <a:pt x="19" y="32"/>
                </a:lnTo>
                <a:close/>
                <a:moveTo>
                  <a:pt x="19" y="147"/>
                </a:moveTo>
                <a:cubicBezTo>
                  <a:pt x="20" y="147"/>
                  <a:pt x="20" y="146"/>
                  <a:pt x="21" y="145"/>
                </a:cubicBezTo>
                <a:cubicBezTo>
                  <a:pt x="55" y="217"/>
                  <a:pt x="55" y="217"/>
                  <a:pt x="55" y="217"/>
                </a:cubicBezTo>
                <a:cubicBezTo>
                  <a:pt x="19" y="282"/>
                  <a:pt x="19" y="282"/>
                  <a:pt x="19" y="282"/>
                </a:cubicBezTo>
                <a:lnTo>
                  <a:pt x="19" y="147"/>
                </a:lnTo>
                <a:close/>
                <a:moveTo>
                  <a:pt x="102" y="347"/>
                </a:moveTo>
                <a:cubicBezTo>
                  <a:pt x="19" y="347"/>
                  <a:pt x="19" y="347"/>
                  <a:pt x="19" y="347"/>
                </a:cubicBezTo>
                <a:cubicBezTo>
                  <a:pt x="19" y="300"/>
                  <a:pt x="19" y="300"/>
                  <a:pt x="19" y="300"/>
                </a:cubicBezTo>
                <a:cubicBezTo>
                  <a:pt x="21" y="298"/>
                  <a:pt x="23" y="295"/>
                  <a:pt x="24" y="292"/>
                </a:cubicBezTo>
                <a:cubicBezTo>
                  <a:pt x="105" y="342"/>
                  <a:pt x="105" y="342"/>
                  <a:pt x="105" y="342"/>
                </a:cubicBezTo>
                <a:cubicBezTo>
                  <a:pt x="103" y="343"/>
                  <a:pt x="102" y="345"/>
                  <a:pt x="102" y="347"/>
                </a:cubicBezTo>
                <a:moveTo>
                  <a:pt x="107" y="340"/>
                </a:moveTo>
                <a:cubicBezTo>
                  <a:pt x="23" y="289"/>
                  <a:pt x="23" y="289"/>
                  <a:pt x="23" y="289"/>
                </a:cubicBezTo>
                <a:cubicBezTo>
                  <a:pt x="23" y="287"/>
                  <a:pt x="22" y="285"/>
                  <a:pt x="20" y="284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113" y="337"/>
                  <a:pt x="113" y="337"/>
                  <a:pt x="113" y="337"/>
                </a:cubicBezTo>
                <a:cubicBezTo>
                  <a:pt x="110" y="337"/>
                  <a:pt x="108" y="338"/>
                  <a:pt x="107" y="340"/>
                </a:cubicBezTo>
                <a:moveTo>
                  <a:pt x="113" y="209"/>
                </a:moveTo>
                <a:cubicBezTo>
                  <a:pt x="111" y="211"/>
                  <a:pt x="109" y="214"/>
                  <a:pt x="109" y="217"/>
                </a:cubicBezTo>
                <a:cubicBezTo>
                  <a:pt x="109" y="221"/>
                  <a:pt x="111" y="224"/>
                  <a:pt x="113" y="225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lnTo>
                  <a:pt x="113" y="209"/>
                </a:lnTo>
                <a:close/>
                <a:moveTo>
                  <a:pt x="920" y="338"/>
                </a:moveTo>
                <a:cubicBezTo>
                  <a:pt x="920" y="30"/>
                  <a:pt x="920" y="30"/>
                  <a:pt x="920" y="30"/>
                </a:cubicBezTo>
                <a:cubicBezTo>
                  <a:pt x="924" y="27"/>
                  <a:pt x="928" y="22"/>
                  <a:pt x="928" y="16"/>
                </a:cubicBezTo>
                <a:cubicBezTo>
                  <a:pt x="928" y="7"/>
                  <a:pt x="920" y="0"/>
                  <a:pt x="912" y="0"/>
                </a:cubicBezTo>
                <a:cubicBezTo>
                  <a:pt x="906" y="0"/>
                  <a:pt x="900" y="3"/>
                  <a:pt x="898" y="8"/>
                </a:cubicBezTo>
                <a:cubicBezTo>
                  <a:pt x="788" y="8"/>
                  <a:pt x="788" y="8"/>
                  <a:pt x="788" y="8"/>
                </a:cubicBezTo>
                <a:cubicBezTo>
                  <a:pt x="786" y="4"/>
                  <a:pt x="782" y="2"/>
                  <a:pt x="777" y="2"/>
                </a:cubicBezTo>
                <a:cubicBezTo>
                  <a:pt x="771" y="2"/>
                  <a:pt x="766" y="7"/>
                  <a:pt x="766" y="13"/>
                </a:cubicBezTo>
                <a:cubicBezTo>
                  <a:pt x="766" y="17"/>
                  <a:pt x="767" y="20"/>
                  <a:pt x="770" y="22"/>
                </a:cubicBezTo>
                <a:cubicBezTo>
                  <a:pt x="724" y="199"/>
                  <a:pt x="724" y="199"/>
                  <a:pt x="724" y="199"/>
                </a:cubicBezTo>
                <a:cubicBezTo>
                  <a:pt x="675" y="9"/>
                  <a:pt x="675" y="9"/>
                  <a:pt x="675" y="9"/>
                </a:cubicBezTo>
                <a:cubicBezTo>
                  <a:pt x="675" y="8"/>
                  <a:pt x="675" y="8"/>
                  <a:pt x="675" y="8"/>
                </a:cubicBezTo>
                <a:cubicBezTo>
                  <a:pt x="626" y="8"/>
                  <a:pt x="626" y="8"/>
                  <a:pt x="626" y="8"/>
                </a:cubicBezTo>
                <a:cubicBezTo>
                  <a:pt x="624" y="4"/>
                  <a:pt x="619" y="1"/>
                  <a:pt x="613" y="1"/>
                </a:cubicBezTo>
                <a:cubicBezTo>
                  <a:pt x="604" y="1"/>
                  <a:pt x="597" y="8"/>
                  <a:pt x="597" y="16"/>
                </a:cubicBezTo>
                <a:cubicBezTo>
                  <a:pt x="597" y="22"/>
                  <a:pt x="599" y="26"/>
                  <a:pt x="603" y="29"/>
                </a:cubicBezTo>
                <a:cubicBezTo>
                  <a:pt x="539" y="175"/>
                  <a:pt x="539" y="175"/>
                  <a:pt x="539" y="175"/>
                </a:cubicBezTo>
                <a:cubicBezTo>
                  <a:pt x="539" y="103"/>
                  <a:pt x="539" y="103"/>
                  <a:pt x="539" y="103"/>
                </a:cubicBezTo>
                <a:cubicBezTo>
                  <a:pt x="543" y="101"/>
                  <a:pt x="546" y="97"/>
                  <a:pt x="546" y="92"/>
                </a:cubicBezTo>
                <a:cubicBezTo>
                  <a:pt x="546" y="85"/>
                  <a:pt x="541" y="80"/>
                  <a:pt x="535" y="80"/>
                </a:cubicBezTo>
                <a:cubicBezTo>
                  <a:pt x="528" y="80"/>
                  <a:pt x="523" y="85"/>
                  <a:pt x="523" y="92"/>
                </a:cubicBezTo>
                <a:cubicBezTo>
                  <a:pt x="523" y="96"/>
                  <a:pt x="525" y="100"/>
                  <a:pt x="529" y="102"/>
                </a:cubicBezTo>
                <a:cubicBezTo>
                  <a:pt x="529" y="180"/>
                  <a:pt x="529" y="180"/>
                  <a:pt x="529" y="180"/>
                </a:cubicBezTo>
                <a:cubicBezTo>
                  <a:pt x="525" y="182"/>
                  <a:pt x="523" y="186"/>
                  <a:pt x="523" y="190"/>
                </a:cubicBezTo>
                <a:cubicBezTo>
                  <a:pt x="523" y="195"/>
                  <a:pt x="525" y="199"/>
                  <a:pt x="529" y="201"/>
                </a:cubicBezTo>
                <a:cubicBezTo>
                  <a:pt x="529" y="336"/>
                  <a:pt x="529" y="336"/>
                  <a:pt x="529" y="336"/>
                </a:cubicBezTo>
                <a:cubicBezTo>
                  <a:pt x="523" y="338"/>
                  <a:pt x="519" y="344"/>
                  <a:pt x="519" y="351"/>
                </a:cubicBezTo>
                <a:cubicBezTo>
                  <a:pt x="519" y="359"/>
                  <a:pt x="526" y="366"/>
                  <a:pt x="535" y="366"/>
                </a:cubicBezTo>
                <a:cubicBezTo>
                  <a:pt x="541" y="366"/>
                  <a:pt x="547" y="363"/>
                  <a:pt x="549" y="357"/>
                </a:cubicBezTo>
                <a:cubicBezTo>
                  <a:pt x="624" y="357"/>
                  <a:pt x="624" y="357"/>
                  <a:pt x="624" y="357"/>
                </a:cubicBezTo>
                <a:cubicBezTo>
                  <a:pt x="624" y="283"/>
                  <a:pt x="624" y="283"/>
                  <a:pt x="624" y="283"/>
                </a:cubicBezTo>
                <a:cubicBezTo>
                  <a:pt x="628" y="281"/>
                  <a:pt x="631" y="277"/>
                  <a:pt x="631" y="273"/>
                </a:cubicBezTo>
                <a:cubicBezTo>
                  <a:pt x="631" y="268"/>
                  <a:pt x="628" y="264"/>
                  <a:pt x="624" y="262"/>
                </a:cubicBezTo>
                <a:cubicBezTo>
                  <a:pt x="624" y="134"/>
                  <a:pt x="624" y="134"/>
                  <a:pt x="624" y="134"/>
                </a:cubicBezTo>
                <a:cubicBezTo>
                  <a:pt x="677" y="339"/>
                  <a:pt x="677" y="339"/>
                  <a:pt x="677" y="339"/>
                </a:cubicBezTo>
                <a:cubicBezTo>
                  <a:pt x="673" y="342"/>
                  <a:pt x="671" y="347"/>
                  <a:pt x="671" y="352"/>
                </a:cubicBezTo>
                <a:cubicBezTo>
                  <a:pt x="671" y="361"/>
                  <a:pt x="678" y="368"/>
                  <a:pt x="686" y="368"/>
                </a:cubicBezTo>
                <a:cubicBezTo>
                  <a:pt x="694" y="368"/>
                  <a:pt x="699" y="363"/>
                  <a:pt x="702" y="357"/>
                </a:cubicBezTo>
                <a:cubicBezTo>
                  <a:pt x="767" y="357"/>
                  <a:pt x="767" y="357"/>
                  <a:pt x="767" y="357"/>
                </a:cubicBezTo>
                <a:cubicBezTo>
                  <a:pt x="782" y="296"/>
                  <a:pt x="782" y="296"/>
                  <a:pt x="782" y="296"/>
                </a:cubicBezTo>
                <a:cubicBezTo>
                  <a:pt x="785" y="296"/>
                  <a:pt x="787" y="295"/>
                  <a:pt x="788" y="293"/>
                </a:cubicBezTo>
                <a:cubicBezTo>
                  <a:pt x="791" y="290"/>
                  <a:pt x="791" y="287"/>
                  <a:pt x="791" y="284"/>
                </a:cubicBezTo>
                <a:cubicBezTo>
                  <a:pt x="791" y="281"/>
                  <a:pt x="789" y="278"/>
                  <a:pt x="787" y="276"/>
                </a:cubicBezTo>
                <a:cubicBezTo>
                  <a:pt x="824" y="134"/>
                  <a:pt x="824" y="134"/>
                  <a:pt x="824" y="134"/>
                </a:cubicBezTo>
                <a:cubicBezTo>
                  <a:pt x="824" y="357"/>
                  <a:pt x="824" y="357"/>
                  <a:pt x="824" y="357"/>
                </a:cubicBezTo>
                <a:cubicBezTo>
                  <a:pt x="896" y="357"/>
                  <a:pt x="896" y="357"/>
                  <a:pt x="896" y="357"/>
                </a:cubicBezTo>
                <a:cubicBezTo>
                  <a:pt x="898" y="363"/>
                  <a:pt x="904" y="367"/>
                  <a:pt x="911" y="367"/>
                </a:cubicBezTo>
                <a:cubicBezTo>
                  <a:pt x="919" y="367"/>
                  <a:pt x="927" y="360"/>
                  <a:pt x="927" y="351"/>
                </a:cubicBezTo>
                <a:cubicBezTo>
                  <a:pt x="927" y="346"/>
                  <a:pt x="924" y="341"/>
                  <a:pt x="920" y="338"/>
                </a:cubicBezTo>
                <a:moveTo>
                  <a:pt x="628" y="19"/>
                </a:moveTo>
                <a:cubicBezTo>
                  <a:pt x="667" y="19"/>
                  <a:pt x="667" y="19"/>
                  <a:pt x="667" y="19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6" y="210"/>
                  <a:pt x="716" y="210"/>
                  <a:pt x="716" y="211"/>
                </a:cubicBezTo>
                <a:cubicBezTo>
                  <a:pt x="622" y="29"/>
                  <a:pt x="622" y="29"/>
                  <a:pt x="622" y="29"/>
                </a:cubicBezTo>
                <a:cubicBezTo>
                  <a:pt x="625" y="27"/>
                  <a:pt x="628" y="23"/>
                  <a:pt x="628" y="19"/>
                </a:cubicBezTo>
                <a:moveTo>
                  <a:pt x="543" y="337"/>
                </a:moveTo>
                <a:cubicBezTo>
                  <a:pt x="542" y="336"/>
                  <a:pt x="540" y="336"/>
                  <a:pt x="539" y="335"/>
                </a:cubicBezTo>
                <a:cubicBezTo>
                  <a:pt x="539" y="201"/>
                  <a:pt x="539" y="201"/>
                  <a:pt x="539" y="201"/>
                </a:cubicBezTo>
                <a:cubicBezTo>
                  <a:pt x="539" y="201"/>
                  <a:pt x="540" y="201"/>
                  <a:pt x="540" y="201"/>
                </a:cubicBezTo>
                <a:cubicBezTo>
                  <a:pt x="608" y="268"/>
                  <a:pt x="608" y="268"/>
                  <a:pt x="608" y="268"/>
                </a:cubicBezTo>
                <a:cubicBezTo>
                  <a:pt x="607" y="269"/>
                  <a:pt x="607" y="271"/>
                  <a:pt x="607" y="273"/>
                </a:cubicBezTo>
                <a:cubicBezTo>
                  <a:pt x="607" y="275"/>
                  <a:pt x="608" y="277"/>
                  <a:pt x="609" y="279"/>
                </a:cubicBezTo>
                <a:lnTo>
                  <a:pt x="543" y="337"/>
                </a:lnTo>
                <a:close/>
                <a:moveTo>
                  <a:pt x="614" y="347"/>
                </a:moveTo>
                <a:cubicBezTo>
                  <a:pt x="550" y="347"/>
                  <a:pt x="550" y="347"/>
                  <a:pt x="550" y="347"/>
                </a:cubicBezTo>
                <a:cubicBezTo>
                  <a:pt x="549" y="344"/>
                  <a:pt x="548" y="341"/>
                  <a:pt x="545" y="339"/>
                </a:cubicBezTo>
                <a:cubicBezTo>
                  <a:pt x="610" y="281"/>
                  <a:pt x="610" y="281"/>
                  <a:pt x="610" y="281"/>
                </a:cubicBezTo>
                <a:cubicBezTo>
                  <a:pt x="611" y="282"/>
                  <a:pt x="613" y="283"/>
                  <a:pt x="614" y="284"/>
                </a:cubicBezTo>
                <a:lnTo>
                  <a:pt x="614" y="347"/>
                </a:lnTo>
                <a:close/>
                <a:moveTo>
                  <a:pt x="815" y="101"/>
                </a:moveTo>
                <a:cubicBezTo>
                  <a:pt x="815" y="104"/>
                  <a:pt x="817" y="107"/>
                  <a:pt x="820" y="109"/>
                </a:cubicBezTo>
                <a:cubicBezTo>
                  <a:pt x="778" y="273"/>
                  <a:pt x="778" y="273"/>
                  <a:pt x="778" y="273"/>
                </a:cubicBezTo>
                <a:cubicBezTo>
                  <a:pt x="772" y="274"/>
                  <a:pt x="767" y="280"/>
                  <a:pt x="768" y="286"/>
                </a:cubicBezTo>
                <a:cubicBezTo>
                  <a:pt x="768" y="290"/>
                  <a:pt x="770" y="292"/>
                  <a:pt x="772" y="294"/>
                </a:cubicBezTo>
                <a:cubicBezTo>
                  <a:pt x="759" y="347"/>
                  <a:pt x="759" y="347"/>
                  <a:pt x="759" y="347"/>
                </a:cubicBezTo>
                <a:cubicBezTo>
                  <a:pt x="702" y="347"/>
                  <a:pt x="702" y="347"/>
                  <a:pt x="702" y="347"/>
                </a:cubicBezTo>
                <a:cubicBezTo>
                  <a:pt x="699" y="341"/>
                  <a:pt x="694" y="336"/>
                  <a:pt x="686" y="336"/>
                </a:cubicBezTo>
                <a:cubicBezTo>
                  <a:pt x="686" y="336"/>
                  <a:pt x="686" y="336"/>
                  <a:pt x="686" y="336"/>
                </a:cubicBezTo>
                <a:cubicBezTo>
                  <a:pt x="624" y="93"/>
                  <a:pt x="624" y="93"/>
                  <a:pt x="624" y="93"/>
                </a:cubicBezTo>
                <a:cubicBezTo>
                  <a:pt x="624" y="92"/>
                  <a:pt x="624" y="92"/>
                  <a:pt x="624" y="92"/>
                </a:cubicBezTo>
                <a:cubicBezTo>
                  <a:pt x="614" y="93"/>
                  <a:pt x="614" y="93"/>
                  <a:pt x="614" y="93"/>
                </a:cubicBezTo>
                <a:cubicBezTo>
                  <a:pt x="614" y="262"/>
                  <a:pt x="614" y="262"/>
                  <a:pt x="614" y="262"/>
                </a:cubicBezTo>
                <a:cubicBezTo>
                  <a:pt x="612" y="263"/>
                  <a:pt x="611" y="264"/>
                  <a:pt x="609" y="266"/>
                </a:cubicBezTo>
                <a:cubicBezTo>
                  <a:pt x="542" y="199"/>
                  <a:pt x="542" y="199"/>
                  <a:pt x="542" y="199"/>
                </a:cubicBezTo>
                <a:cubicBezTo>
                  <a:pt x="545" y="197"/>
                  <a:pt x="546" y="194"/>
                  <a:pt x="546" y="190"/>
                </a:cubicBezTo>
                <a:cubicBezTo>
                  <a:pt x="546" y="186"/>
                  <a:pt x="544" y="182"/>
                  <a:pt x="539" y="180"/>
                </a:cubicBezTo>
                <a:cubicBezTo>
                  <a:pt x="605" y="31"/>
                  <a:pt x="605" y="31"/>
                  <a:pt x="605" y="31"/>
                </a:cubicBezTo>
                <a:cubicBezTo>
                  <a:pt x="608" y="32"/>
                  <a:pt x="610" y="32"/>
                  <a:pt x="613" y="32"/>
                </a:cubicBezTo>
                <a:cubicBezTo>
                  <a:pt x="615" y="32"/>
                  <a:pt x="618" y="32"/>
                  <a:pt x="620" y="31"/>
                </a:cubicBezTo>
                <a:cubicBezTo>
                  <a:pt x="714" y="213"/>
                  <a:pt x="714" y="213"/>
                  <a:pt x="714" y="213"/>
                </a:cubicBezTo>
                <a:cubicBezTo>
                  <a:pt x="713" y="215"/>
                  <a:pt x="712" y="217"/>
                  <a:pt x="712" y="219"/>
                </a:cubicBezTo>
                <a:cubicBezTo>
                  <a:pt x="712" y="226"/>
                  <a:pt x="717" y="231"/>
                  <a:pt x="724" y="231"/>
                </a:cubicBezTo>
                <a:cubicBezTo>
                  <a:pt x="730" y="231"/>
                  <a:pt x="736" y="226"/>
                  <a:pt x="736" y="219"/>
                </a:cubicBezTo>
                <a:cubicBezTo>
                  <a:pt x="736" y="216"/>
                  <a:pt x="734" y="213"/>
                  <a:pt x="732" y="210"/>
                </a:cubicBezTo>
                <a:cubicBezTo>
                  <a:pt x="779" y="25"/>
                  <a:pt x="779" y="25"/>
                  <a:pt x="779" y="25"/>
                </a:cubicBezTo>
                <a:cubicBezTo>
                  <a:pt x="783" y="24"/>
                  <a:pt x="786" y="22"/>
                  <a:pt x="788" y="19"/>
                </a:cubicBezTo>
                <a:cubicBezTo>
                  <a:pt x="896" y="19"/>
                  <a:pt x="896" y="19"/>
                  <a:pt x="896" y="19"/>
                </a:cubicBezTo>
                <a:cubicBezTo>
                  <a:pt x="896" y="21"/>
                  <a:pt x="898" y="24"/>
                  <a:pt x="899" y="26"/>
                </a:cubicBezTo>
                <a:cubicBezTo>
                  <a:pt x="834" y="91"/>
                  <a:pt x="834" y="91"/>
                  <a:pt x="834" y="91"/>
                </a:cubicBezTo>
                <a:cubicBezTo>
                  <a:pt x="832" y="89"/>
                  <a:pt x="829" y="88"/>
                  <a:pt x="826" y="88"/>
                </a:cubicBezTo>
                <a:cubicBezTo>
                  <a:pt x="819" y="89"/>
                  <a:pt x="814" y="94"/>
                  <a:pt x="815" y="101"/>
                </a:cubicBezTo>
                <a:moveTo>
                  <a:pt x="895" y="347"/>
                </a:moveTo>
                <a:cubicBezTo>
                  <a:pt x="834" y="347"/>
                  <a:pt x="834" y="347"/>
                  <a:pt x="834" y="347"/>
                </a:cubicBezTo>
                <a:cubicBezTo>
                  <a:pt x="834" y="117"/>
                  <a:pt x="834" y="117"/>
                  <a:pt x="834" y="117"/>
                </a:cubicBezTo>
                <a:cubicBezTo>
                  <a:pt x="905" y="336"/>
                  <a:pt x="905" y="336"/>
                  <a:pt x="905" y="336"/>
                </a:cubicBezTo>
                <a:cubicBezTo>
                  <a:pt x="900" y="338"/>
                  <a:pt x="897" y="342"/>
                  <a:pt x="895" y="347"/>
                </a:cubicBezTo>
                <a:moveTo>
                  <a:pt x="909" y="335"/>
                </a:moveTo>
                <a:cubicBezTo>
                  <a:pt x="909" y="335"/>
                  <a:pt x="908" y="335"/>
                  <a:pt x="907" y="336"/>
                </a:cubicBezTo>
                <a:cubicBezTo>
                  <a:pt x="834" y="109"/>
                  <a:pt x="834" y="109"/>
                  <a:pt x="834" y="109"/>
                </a:cubicBezTo>
                <a:cubicBezTo>
                  <a:pt x="835" y="109"/>
                  <a:pt x="835" y="108"/>
                  <a:pt x="836" y="107"/>
                </a:cubicBezTo>
                <a:cubicBezTo>
                  <a:pt x="838" y="105"/>
                  <a:pt x="839" y="102"/>
                  <a:pt x="839" y="99"/>
                </a:cubicBezTo>
                <a:cubicBezTo>
                  <a:pt x="838" y="96"/>
                  <a:pt x="837" y="94"/>
                  <a:pt x="836" y="92"/>
                </a:cubicBezTo>
                <a:cubicBezTo>
                  <a:pt x="901" y="28"/>
                  <a:pt x="901" y="28"/>
                  <a:pt x="901" y="28"/>
                </a:cubicBezTo>
                <a:cubicBezTo>
                  <a:pt x="903" y="30"/>
                  <a:pt x="906" y="31"/>
                  <a:pt x="909" y="32"/>
                </a:cubicBezTo>
                <a:lnTo>
                  <a:pt x="909" y="3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4612" y="1271855"/>
            <a:ext cx="1194320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 60/2011. (XI. 25.) NFM rendelet </a:t>
            </a:r>
            <a:r>
              <a:rPr lang="hu-HU" sz="2000" dirty="0">
                <a:solidFill>
                  <a:schemeClr val="bg1"/>
                </a:solidFill>
              </a:rPr>
              <a:t>a közlekedésért felelős miniszter szabályozási feladatkörébe tartozó forgalmazási követelmények tekintetében eljáró megfelelőség értékelő szervezetek kijelöléséről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2016/797 EU irányelvnek a megfelelőségértékelésre vonatkozó szabályozására tekintettel indokolt felülvizsgálni a rendeletet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40/2006. (VI. 26.) GKM rendelet</a:t>
            </a:r>
            <a:r>
              <a:rPr lang="hu-HU" sz="2000" dirty="0">
                <a:solidFill>
                  <a:schemeClr val="bg1"/>
                </a:solidFill>
              </a:rPr>
              <a:t> a vasútbiztonsági tanúsítványra, a biztonsági engedélyre, a biztonságirányítási rendszerekre, a biztonsági jelentésre, valamint az egyes hatósági engedélyezési eljárásokra vonatkozó részletes szabályokról 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Az új vasútbiztonsági engedélyezési szabályokra tekintettel indokolt a rendelet módosítása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31/2010. (XII. 23.) NFM </a:t>
            </a:r>
            <a:r>
              <a:rPr lang="hu-HU" sz="2000" dirty="0">
                <a:solidFill>
                  <a:schemeClr val="bg1"/>
                </a:solidFill>
              </a:rPr>
              <a:t>rendelet a vasúti járművek üzembe helyezése engedélyezéséről, időszakos vizsgálatáról és hatósági nyilvántartásáról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 megváltozott járműengedélyezési eljárásra tekintettel indokolt a rendelet módosítása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30/2010. (XII. 23.) NFM rendelet </a:t>
            </a:r>
            <a:r>
              <a:rPr lang="hu-HU" sz="2000" dirty="0">
                <a:solidFill>
                  <a:schemeClr val="bg1"/>
                </a:solidFill>
              </a:rPr>
              <a:t>a vasúti rendszer kölcsönös átjárhatóságáról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Az új </a:t>
            </a:r>
            <a:r>
              <a:rPr lang="hu-HU" sz="2000" dirty="0" err="1">
                <a:solidFill>
                  <a:schemeClr val="bg1"/>
                </a:solidFill>
              </a:rPr>
              <a:t>interoperabilitási</a:t>
            </a:r>
            <a:r>
              <a:rPr lang="hu-HU" sz="2000" dirty="0">
                <a:solidFill>
                  <a:schemeClr val="bg1"/>
                </a:solidFill>
              </a:rPr>
              <a:t> irányelv (2016/797 EU irányelv) szabályai elsősorban itt kell, hogy megjelenjenek </a:t>
            </a:r>
            <a:endParaRPr lang="hu-H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</a:rPr>
              <a:t>315/2009. (XII. 28.) Korm. rendelet </a:t>
            </a:r>
            <a:r>
              <a:rPr lang="hu-HU" sz="2000" dirty="0">
                <a:solidFill>
                  <a:schemeClr val="bg1"/>
                </a:solidFill>
              </a:rPr>
              <a:t>a megfelelőségértékelő szervezetek kijelöléséről, valamint a kijelölt szervezetek tevékenységének részletes szabályairól</a:t>
            </a:r>
          </a:p>
          <a:p>
            <a:pPr marL="708025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Ellenőrizni szükséges, hogy van-e olyan szabályozás az irányelvi rendelkezésekben, amelynek megjelenítése esetlegesen itt is </a:t>
            </a:r>
            <a:r>
              <a:rPr lang="hu-HU" sz="2000" dirty="0" smtClean="0">
                <a:solidFill>
                  <a:schemeClr val="bg1"/>
                </a:solidFill>
              </a:rPr>
              <a:t>szükséges</a:t>
            </a:r>
            <a:endParaRPr lang="hu-HU" sz="2000" dirty="0">
              <a:solidFill>
                <a:schemeClr val="bg1"/>
              </a:solidFill>
            </a:endParaRPr>
          </a:p>
          <a:p>
            <a:pPr marL="708025" lvl="1" indent="-342900">
              <a:buFont typeface="Arial" panose="020B0604020202020204" pitchFamily="34" charset="0"/>
              <a:buChar char="•"/>
            </a:pPr>
            <a:endParaRPr lang="hu-H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7159</TotalTime>
  <Words>1841</Words>
  <Application>Microsoft Office PowerPoint</Application>
  <PresentationFormat>Egyéni</PresentationFormat>
  <Paragraphs>398</Paragraphs>
  <Slides>33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 Theme</vt:lpstr>
      <vt:lpstr>a 4. vasúti csomag bevezetésének hatása a hatósági eljárásokra</vt:lpstr>
      <vt:lpstr>Tartalom</vt:lpstr>
      <vt:lpstr>PowerPoint bemutató</vt:lpstr>
      <vt:lpstr>Európai helyzet 2019. január 01-én</vt:lpstr>
      <vt:lpstr>EU jogszabályi környezet 1.</vt:lpstr>
      <vt:lpstr>EU jogszabályi környezet 2.</vt:lpstr>
      <vt:lpstr>Hazai jogszabályi környezet 1.</vt:lpstr>
      <vt:lpstr>Hazai jogszabályi környezet 2.</vt:lpstr>
      <vt:lpstr>Hazai jogszabályi környezet 3.</vt:lpstr>
      <vt:lpstr>Hazai jogszabályi környezet 4.</vt:lpstr>
      <vt:lpstr>Jogalkotás   Kockázatelemzés</vt:lpstr>
      <vt:lpstr>Nemzeti végrehajtási tervek</vt:lpstr>
      <vt:lpstr>Nemzeti szabályok</vt:lpstr>
      <vt:lpstr>Intézményfejlesztés</vt:lpstr>
      <vt:lpstr>PowerPoint bemutató</vt:lpstr>
      <vt:lpstr>Hatósági munkát befolyásoló változások 1.</vt:lpstr>
      <vt:lpstr>Hatósági munkát befolyásoló változások 2.</vt:lpstr>
      <vt:lpstr>Hatósági munkát befolyásoló változások 3.</vt:lpstr>
      <vt:lpstr>Hatósági munkát befolyásoló változások 4.</vt:lpstr>
      <vt:lpstr>PowerPoint bemutató</vt:lpstr>
      <vt:lpstr>4. Vasúti Csomag Műszaki Pillér átültetési folyamata</vt:lpstr>
      <vt:lpstr>Hatás és ellenhatás ERA szerepkörök</vt:lpstr>
      <vt:lpstr>Hatás és ellenhatás NSA szerepkörök </vt:lpstr>
      <vt:lpstr>PowerPoint bemutató</vt:lpstr>
      <vt:lpstr>A vasúti szabályozás 2020. november 01. után</vt:lpstr>
      <vt:lpstr>A vasúti szabályozás 2020. november 01. után</vt:lpstr>
      <vt:lpstr>A vasúti szabályozás 2020. november 01. után</vt:lpstr>
      <vt:lpstr>A vasúti szabályozás 2020. november 01. után</vt:lpstr>
      <vt:lpstr>A vasúti szabályozás 2020. november 01. után</vt:lpstr>
      <vt:lpstr>A vasúti szabályozás 2020. november 01. után</vt:lpstr>
      <vt:lpstr>A vasúti szabályozás 2020. november 01. után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Alscher Tamás</cp:lastModifiedBy>
  <cp:revision>1305</cp:revision>
  <cp:lastPrinted>2019-01-17T18:28:38Z</cp:lastPrinted>
  <dcterms:created xsi:type="dcterms:W3CDTF">2018-10-27T13:34:57Z</dcterms:created>
  <dcterms:modified xsi:type="dcterms:W3CDTF">2020-12-06T16:34:18Z</dcterms:modified>
</cp:coreProperties>
</file>